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91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92" r:id="rId34"/>
    <p:sldId id="287" r:id="rId35"/>
    <p:sldId id="288" r:id="rId36"/>
    <p:sldId id="289" r:id="rId3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6A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9"/>
  </p:normalViewPr>
  <p:slideViewPr>
    <p:cSldViewPr snapToGrid="0" snapToObjects="1">
      <p:cViewPr varScale="1">
        <p:scale>
          <a:sx n="116" d="100"/>
          <a:sy n="116" d="100"/>
        </p:scale>
        <p:origin x="5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004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otif.org/en/?page_id=584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alsharqi.co/glossary/what-is-cim/" TargetMode="Externa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Global Market Forces</a:t>
            </a:r>
          </a:p>
          <a:p>
            <a:pPr marL="171450" indent="-171450">
              <a:buFontTx/>
              <a:buChar char="-"/>
            </a:pPr>
            <a:r>
              <a:rPr lang="en-US" altLang="en-US" dirty="0"/>
              <a:t>Pressures created by foreign competitors (even at home market)</a:t>
            </a:r>
          </a:p>
          <a:p>
            <a:pPr marL="171450" indent="-171450">
              <a:buFontTx/>
              <a:buChar char="-"/>
            </a:pPr>
            <a:r>
              <a:rPr lang="en-US" altLang="en-US" dirty="0"/>
              <a:t>Opportunities created by foreign customers (to defend home market)</a:t>
            </a:r>
          </a:p>
          <a:p>
            <a:pPr marL="171450" indent="-171450">
              <a:buFontTx/>
              <a:buChar char="-"/>
            </a:pPr>
            <a:r>
              <a:rPr lang="en-US" altLang="en-US" dirty="0"/>
              <a:t>Much of the demand growth available is in foreign and emerging markets</a:t>
            </a:r>
          </a:p>
          <a:p>
            <a:pPr marL="171450" indent="-171450">
              <a:buFontTx/>
              <a:buChar char="-"/>
            </a:pPr>
            <a:r>
              <a:rPr lang="en-US" altLang="en-US" dirty="0"/>
              <a:t>Global proliferation of information (product exposure through internet)</a:t>
            </a:r>
          </a:p>
          <a:p>
            <a:endParaRPr lang="en-US" altLang="en-US" dirty="0"/>
          </a:p>
          <a:p>
            <a:r>
              <a:rPr lang="en-US" altLang="en-US" dirty="0"/>
              <a:t>Global Cost Forces</a:t>
            </a:r>
          </a:p>
          <a:p>
            <a:pPr marL="171450" indent="-171450">
              <a:buFontTx/>
              <a:buChar char="-"/>
            </a:pPr>
            <a:r>
              <a:rPr lang="en-US" altLang="en-US" dirty="0"/>
              <a:t>Cost forces often dictate global location decisions</a:t>
            </a:r>
          </a:p>
          <a:p>
            <a:pPr marL="628650" lvl="1" indent="-171450">
              <a:buFontTx/>
              <a:buChar char="-"/>
            </a:pPr>
            <a:r>
              <a:rPr lang="en-US" altLang="en-US" dirty="0"/>
              <a:t> cheaper unskilled and skilled labor (y2k programming)</a:t>
            </a:r>
          </a:p>
          <a:p>
            <a:pPr marL="628650" lvl="1" indent="-171450">
              <a:buFontTx/>
              <a:buChar char="-"/>
            </a:pPr>
            <a:r>
              <a:rPr lang="en-US" altLang="en-US" dirty="0"/>
              <a:t>Capital costs of building new facilities</a:t>
            </a:r>
          </a:p>
          <a:p>
            <a:pPr marL="171450" indent="-171450">
              <a:buFontTx/>
              <a:buChar char="-"/>
            </a:pPr>
            <a:r>
              <a:rPr lang="en-US" altLang="en-US" dirty="0"/>
              <a:t>Regulation for polluting industries</a:t>
            </a:r>
          </a:p>
          <a:p>
            <a:endParaRPr lang="en-US" altLang="en-US" dirty="0"/>
          </a:p>
          <a:p>
            <a:r>
              <a:rPr lang="en-US" altLang="en-US" dirty="0"/>
              <a:t>Political and Economic Forces</a:t>
            </a:r>
          </a:p>
          <a:p>
            <a:pPr marL="171450" indent="-171450">
              <a:buFontTx/>
              <a:buChar char="-"/>
            </a:pPr>
            <a:r>
              <a:rPr lang="en-US" altLang="en-US" dirty="0"/>
              <a:t>Exchange rate fluctuation</a:t>
            </a:r>
          </a:p>
          <a:p>
            <a:pPr marL="171450" indent="-171450">
              <a:buFontTx/>
              <a:buChar char="-"/>
            </a:pPr>
            <a:r>
              <a:rPr lang="en-US" altLang="en-US" dirty="0"/>
              <a:t>Regional trade agreement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Mountainous Geography &amp; Seasonal Disruptions.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Infrastructure must pass through high-altitude terrain prone to snow, landslides, and closures, causing frequent delays and high maintenance costs.</a:t>
            </a:r>
          </a:p>
          <a:p>
            <a:pPr marL="228600" indent="-228600">
              <a:buAutoNum type="arabicPeriod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Dependence on Transit Through Neighboring Countries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 a landlocked state with limited rail links, Kyrgyzstan relies heavily on Kazakhstan, China, and Uzbekistan, making it vulnerable to border bottlenecks and political changes.</a:t>
            </a:r>
          </a:p>
          <a:p>
            <a:pPr marL="228600" indent="-228600">
              <a:buAutoNum type="arabicPeriod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Underdeveloped Transport &amp; Logistics Infrastructure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Roads, railways, logistics centers, and multimodal facilities remain insufficient and outdated, limiting efficiency and competitiveness.</a:t>
            </a:r>
          </a:p>
          <a:p>
            <a:pPr marL="228600" indent="-228600">
              <a:buAutoNum type="arabicPeriod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Weak Customs Efficiency &amp; Limited Digitalization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Border procedures are often slow, manual, and inconsistent, with inadequate use of digital tools for documentation, tracking, and risk management.</a:t>
            </a:r>
          </a:p>
          <a:p>
            <a:pPr marL="228600" indent="-228600">
              <a:buAutoNum type="arabicPeriod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Financing Gaps &amp; Limited Investment.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 projects (like the CKU Railway) face funding challenges, while domestic logistics companies struggle with aging fleets, low capital, and difficulty accessing credit.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200" b="0" dirty="0"/>
          </a:p>
          <a:p>
            <a:r>
              <a:rPr lang="en-US" altLang="en-US" sz="1200" b="0" u="sng" dirty="0"/>
              <a:t>Inaccuracies or incompleteness in the documentation and late delivery,</a:t>
            </a:r>
            <a:r>
              <a:rPr lang="en-US" altLang="en-US" sz="1200" b="0" dirty="0"/>
              <a:t> even if only by </a:t>
            </a:r>
          </a:p>
          <a:p>
            <a:r>
              <a:rPr lang="en-US" altLang="en-US" sz="1200" b="0" dirty="0"/>
              <a:t>minutes, can result in </a:t>
            </a:r>
            <a:r>
              <a:rPr lang="en-US" altLang="en-US" sz="1200" b="0" u="sng" dirty="0"/>
              <a:t>long delays for freight clearance, return of the cargo to the seller’s country, delays in payment, loss of bond money, legal action or fines.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200" b="0" dirty="0">
                <a:solidFill>
                  <a:srgbClr val="000000"/>
                </a:solidFill>
                <a:latin typeface="Comic Sans MS" pitchFamily="66" charset="0"/>
              </a:rPr>
              <a:t>Freight forwarding and shipping agents are responsible for concluding contracts of carriage on behalf of the owner of the goods to be transported. 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 b="0" dirty="0">
                <a:solidFill>
                  <a:srgbClr val="000000"/>
                </a:solidFill>
                <a:latin typeface="Comic Sans MS" pitchFamily="66" charset="0"/>
              </a:rPr>
              <a:t>They are intermediaries who act on behalf of the shipper or importer (who may sometimes be the same).</a:t>
            </a:r>
            <a:endParaRPr lang="en-US" sz="1800" b="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also need to be clear about </a:t>
            </a:r>
            <a:r>
              <a:rPr lang="en-US">
                <a:solidFill>
                  <a:srgbClr val="80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is responsible for customs clearance &amp; for paying any taxes or duties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69E2F-CB6C-591C-296B-7178A689D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5B12A2-6D1C-682B-F204-A24F289D3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8EF9CD-9409-6109-59CD-E458D6220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70B21-0EC2-5339-F961-D911A3AF72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331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Lading means </a:t>
            </a:r>
            <a:r>
              <a:rPr lang="en-GB" dirty="0"/>
              <a:t>the action of loading a ship, truck, or plane, or the cargo and freight being carried inside it.</a:t>
            </a:r>
          </a:p>
          <a:p>
            <a:r>
              <a:rPr lang="en-GB" dirty="0"/>
              <a:t>A standard bill of lading compares to another document depending on the specific types being contrasted, most commonly a </a:t>
            </a:r>
            <a:r>
              <a:rPr lang="en-GB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Master Bill of Lading (MBL)</a:t>
            </a:r>
            <a:r>
              <a:rPr lang="en-GB" dirty="0"/>
              <a:t> versus a </a:t>
            </a:r>
            <a:r>
              <a:rPr lang="en-GB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House Bill of Lading (HBL)</a:t>
            </a:r>
            <a:r>
              <a:rPr lang="en-GB" dirty="0"/>
              <a:t>, or a </a:t>
            </a:r>
            <a:r>
              <a:rPr lang="en-GB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Straight</a:t>
            </a:r>
            <a:r>
              <a:rPr lang="en-GB" dirty="0"/>
              <a:t> versus a </a:t>
            </a:r>
            <a:r>
              <a:rPr lang="en-GB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Negotiable</a:t>
            </a:r>
            <a:r>
              <a:rPr lang="en-GB" dirty="0"/>
              <a:t> bill of lading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acronym CIM stands for 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Convention Internationale </a:t>
            </a:r>
            <a:r>
              <a:rPr lang="en-GB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concernant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 Transport des </a:t>
            </a:r>
            <a:r>
              <a:rPr lang="en-GB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Marchandises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 Chemin de Fer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(International Convention concerning the Carriage of Goods by Rail). It operates under the legal framework of the 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OTIF Convention concerning International Carriage by Rail (COTIF)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GB" dirty="0"/>
              <a:t> [</a:t>
            </a:r>
            <a:r>
              <a:rPr lang="en-GB" dirty="0">
                <a:hlinkClick r:id="rId4"/>
              </a:rPr>
              <a:t>1</a:t>
            </a:r>
            <a:r>
              <a:rPr lang="en-GB" dirty="0"/>
              <a:t>, </a:t>
            </a:r>
            <a:r>
              <a:rPr lang="en-GB" dirty="0">
                <a:hlinkClick r:id="rId3"/>
              </a:rPr>
              <a:t>2</a:t>
            </a:r>
            <a:r>
              <a:rPr lang="en-GB" dirty="0"/>
              <a:t>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TIR stands for </a:t>
            </a:r>
            <a:r>
              <a:rPr lang="en-GB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Transports </a:t>
            </a:r>
            <a:r>
              <a:rPr lang="en-GB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Internationaux</a:t>
            </a:r>
            <a:r>
              <a:rPr lang="en-GB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Routiers</a:t>
            </a:r>
            <a:r>
              <a:rPr lang="en-GB" dirty="0"/>
              <a:t> (French for International Road Transport), which is a global customs transit system that allows goods to be shipped securely across multiple international borders without undergoing repeated, time-consuming inspections at every stop.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E8DE1-09ED-0E74-D0C2-BDE18F47A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145199-920C-02B0-9FB3-689BE34F8A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86FE92-8650-EDF0-34C2-D15A25A57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TIR stands for </a:t>
            </a:r>
            <a:r>
              <a:rPr lang="en-GB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Transports </a:t>
            </a:r>
            <a:r>
              <a:rPr lang="en-GB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Internationaux</a:t>
            </a:r>
            <a:r>
              <a:rPr lang="en-GB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Routiers</a:t>
            </a:r>
            <a:r>
              <a:rPr lang="en-GB" dirty="0"/>
              <a:t> (French for International Road Transport), which is a global customs transit system that allows goods to be shipped securely across multiple international borders without undergoing repeated, time-consuming inspections at every stop.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C07D11-9584-0864-FB02-1B3370A464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208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1.png"/><Relationship Id="rId10" Type="http://schemas.openxmlformats.org/officeDocument/2006/relationships/image" Target="../media/image19.png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9.png"/><Relationship Id="rId10" Type="http://schemas.openxmlformats.org/officeDocument/2006/relationships/image" Target="../media/image36.jpeg"/><Relationship Id="rId4" Type="http://schemas.openxmlformats.org/officeDocument/2006/relationships/image" Target="../media/image2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image" Target="../media/image1.png"/><Relationship Id="rId7" Type="http://schemas.openxmlformats.org/officeDocument/2006/relationships/image" Target="../media/image4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emf"/><Relationship Id="rId5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4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emf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48.emf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49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51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52.emf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oi.org/10.55596/001c.116316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0"/>
            <a:ext cx="3108960" cy="5143500"/>
          </a:xfrm>
          <a:prstGeom prst="rect">
            <a:avLst/>
          </a:prstGeom>
          <a:solidFill>
            <a:srgbClr val="0620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818120" y="-1005840"/>
            <a:ext cx="2926080" cy="292608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0" y="-685800"/>
            <a:ext cx="2926080" cy="2926080"/>
          </a:xfrm>
          <a:prstGeom prst="ellipse">
            <a:avLst/>
          </a:prstGeom>
          <a:solidFill>
            <a:srgbClr val="0620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868680"/>
            <a:ext cx="706387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1200" b="1" kern="0" spc="12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ПО ЛОГИСТИКЕ 2 · ПРАКТИЧЕСКАЯ ЛОГИСТИКА ДЛЯ МСП — ТАМОЖЕННОЕ ОФОРМЛЕНИЕ И ДОКУМЕНТАЦИЯ</a:t>
            </a:r>
          </a:p>
        </p:txBody>
      </p:sp>
      <p:sp>
        <p:nvSpPr>
          <p:cNvPr id="6" name="Text 4"/>
          <p:cNvSpPr/>
          <p:nvPr/>
        </p:nvSpPr>
        <p:spPr>
          <a:xfrm>
            <a:off x="621792" y="13716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S1.</a:t>
            </a:r>
            <a:r>
              <a:rPr lang="ru-RU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Международная логистика и торговые маршруты</a:t>
            </a:r>
          </a:p>
          <a:p>
            <a:pPr marL="0" indent="0">
              <a:buNone/>
            </a:pPr>
            <a:endParaRPr lang="en-US" sz="3300" dirty="0"/>
          </a:p>
        </p:txBody>
      </p:sp>
      <p:sp>
        <p:nvSpPr>
          <p:cNvPr id="7" name="Shape 5"/>
          <p:cNvSpPr/>
          <p:nvPr/>
        </p:nvSpPr>
        <p:spPr>
          <a:xfrm>
            <a:off x="640080" y="2651760"/>
            <a:ext cx="502920" cy="41148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283464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400" i="1" dirty="0">
                <a:solidFill>
                  <a:srgbClr val="C9D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Торговые блоки, транспортные коридоры и таможенная документация, обеспечивающая перемещение товаров через государственные границы.</a:t>
            </a:r>
          </a:p>
        </p:txBody>
      </p:sp>
      <p:pic>
        <p:nvPicPr>
          <p:cNvPr id="10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3063240"/>
            <a:ext cx="1234440" cy="123444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855080" y="4522392"/>
            <a:ext cx="1325880" cy="58377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4553712"/>
            <a:ext cx="1325880" cy="55245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766560" y="4206240"/>
            <a:ext cx="1508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AEBB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 in partnership with</a:t>
            </a:r>
            <a:endParaRPr lang="en-US" sz="750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926ACE6E-FD68-8FF4-0D3D-69F1AE9895A0}"/>
              </a:ext>
            </a:extLst>
          </p:cNvPr>
          <p:cNvSpPr/>
          <p:nvPr/>
        </p:nvSpPr>
        <p:spPr>
          <a:xfrm>
            <a:off x="640080" y="416052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ru-RU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Логистический Институт Центральной Азии</a:t>
            </a:r>
          </a:p>
          <a:p>
            <a:pPr>
              <a:lnSpc>
                <a:spcPct val="125000"/>
              </a:lnSpc>
            </a:pPr>
            <a:r>
              <a:rPr lang="ru-RU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Кыргызская Республика, Бишкек</a:t>
            </a:r>
            <a:endParaRPr lang="en-US" sz="1250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25000"/>
              </a:lnSpc>
            </a:pPr>
            <a:r>
              <a:rPr lang="ru-RU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Июль 2026</a:t>
            </a:r>
          </a:p>
          <a:p>
            <a:pPr marL="0" indent="0">
              <a:lnSpc>
                <a:spcPct val="125000"/>
              </a:lnSpc>
              <a:buNone/>
            </a:pPr>
            <a:endParaRPr lang="ru-RU" sz="1250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3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8">
            <a:extLst>
              <a:ext uri="{FF2B5EF4-FFF2-40B4-BE49-F238E27FC236}">
                <a16:creationId xmlns:a16="http://schemas.microsoft.com/office/drawing/2014/main" id="{81C747F7-AD7A-B81D-439A-A2EBE09C2298}"/>
              </a:ext>
            </a:extLst>
          </p:cNvPr>
          <p:cNvSpPr/>
          <p:nvPr/>
        </p:nvSpPr>
        <p:spPr>
          <a:xfrm>
            <a:off x="7699248" y="4759452"/>
            <a:ext cx="576072" cy="27355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rgbClr val="0620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0" y="160020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1 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657600" y="1920240"/>
            <a:ext cx="5029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Международные торговые маршруты и региональная логистика</a:t>
            </a:r>
          </a:p>
        </p:txBody>
      </p:sp>
      <p:sp>
        <p:nvSpPr>
          <p:cNvPr id="5" name="Text 3"/>
          <p:cNvSpPr/>
          <p:nvPr/>
        </p:nvSpPr>
        <p:spPr>
          <a:xfrm>
            <a:off x="3657600" y="3422142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300" i="1" dirty="0">
                <a:solidFill>
                  <a:srgbClr val="C9D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Торговые блоки, морские транспортные коридоры, а также региональные мегатенденции и вызовы, формирующие логистику в Центральной Азии.</a:t>
            </a:r>
          </a:p>
        </p:txBody>
      </p:sp>
      <p:sp>
        <p:nvSpPr>
          <p:cNvPr id="6" name="Shape 4"/>
          <p:cNvSpPr/>
          <p:nvPr/>
        </p:nvSpPr>
        <p:spPr>
          <a:xfrm>
            <a:off x="777240" y="3520440"/>
            <a:ext cx="502920" cy="502920"/>
          </a:xfrm>
          <a:prstGeom prst="ellipse">
            <a:avLst/>
          </a:prstGeom>
          <a:solidFill>
            <a:srgbClr val="1A4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99" y="3651199"/>
            <a:ext cx="241402" cy="241402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508760" y="352044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9519" y="3651199"/>
            <a:ext cx="241402" cy="24140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11" name="Text 7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12" name="Image 2" descr="/sessions/relaxed-cool-hopper/mnt/outputs/build/assets/lica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13" name="Image 3" descr="/sessions/relaxed-cool-hopper/mnt/outputs/build/assets/learn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РЕГИОНАЛЬНАЯ ЛОГИСТИКА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Глобализация и логистическая функция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072134"/>
            <a:ext cx="8138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Сегодня организации имеют возможность работать как глобальные компании, рассматривая весь мир одновременно как потенциальный рынок сбыта и источник поставок.</a:t>
            </a:r>
          </a:p>
        </p:txBody>
      </p:sp>
      <p:sp>
        <p:nvSpPr>
          <p:cNvPr id="9" name="Text 5"/>
          <p:cNvSpPr/>
          <p:nvPr/>
        </p:nvSpPr>
        <p:spPr>
          <a:xfrm>
            <a:off x="502920" y="1746504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ru-RU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Многие компании получают конкурентное преимущество, обслуживая мировые рынки и одновременно координируя распределенные закупки, производство и логистическую деятельность.</a:t>
            </a:r>
          </a:p>
        </p:txBody>
      </p:sp>
      <p:sp>
        <p:nvSpPr>
          <p:cNvPr id="10" name="Shape 6"/>
          <p:cNvSpPr/>
          <p:nvPr/>
        </p:nvSpPr>
        <p:spPr>
          <a:xfrm>
            <a:off x="502920" y="2514600"/>
            <a:ext cx="2529840" cy="1600200"/>
          </a:xfrm>
          <a:prstGeom prst="roundRect">
            <a:avLst>
              <a:gd name="adj" fmla="val 3429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1539240" y="2599032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90015" y="2637943"/>
            <a:ext cx="367513" cy="36751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94360" y="3079576"/>
            <a:ext cx="234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Глобальные рынки</a:t>
            </a:r>
          </a:p>
        </p:txBody>
      </p:sp>
      <p:sp>
        <p:nvSpPr>
          <p:cNvPr id="14" name="Text 9"/>
          <p:cNvSpPr/>
          <p:nvPr/>
        </p:nvSpPr>
        <p:spPr>
          <a:xfrm>
            <a:off x="630936" y="3436776"/>
            <a:ext cx="22738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Спрос формируется и удовлетворяется за счет клиентов по всему миру.</a:t>
            </a:r>
          </a:p>
        </p:txBody>
      </p:sp>
      <p:sp>
        <p:nvSpPr>
          <p:cNvPr id="15" name="Shape 10"/>
          <p:cNvSpPr/>
          <p:nvPr/>
        </p:nvSpPr>
        <p:spPr>
          <a:xfrm>
            <a:off x="3307080" y="2514600"/>
            <a:ext cx="2529840" cy="1600200"/>
          </a:xfrm>
          <a:prstGeom prst="roundRect">
            <a:avLst>
              <a:gd name="adj" fmla="val 3429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4343400" y="2599032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16357" y="2650397"/>
            <a:ext cx="335603" cy="33560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398520" y="3079576"/>
            <a:ext cx="234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Глобальные закупки</a:t>
            </a:r>
          </a:p>
        </p:txBody>
      </p:sp>
      <p:sp>
        <p:nvSpPr>
          <p:cNvPr id="19" name="Text 13"/>
          <p:cNvSpPr/>
          <p:nvPr/>
        </p:nvSpPr>
        <p:spPr>
          <a:xfrm>
            <a:off x="3435096" y="3436776"/>
            <a:ext cx="22738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Закупки и производство распределены между различными странами.</a:t>
            </a:r>
          </a:p>
        </p:txBody>
      </p:sp>
      <p:sp>
        <p:nvSpPr>
          <p:cNvPr id="20" name="Shape 14"/>
          <p:cNvSpPr/>
          <p:nvPr/>
        </p:nvSpPr>
        <p:spPr>
          <a:xfrm>
            <a:off x="6111240" y="2514600"/>
            <a:ext cx="2529840" cy="1600200"/>
          </a:xfrm>
          <a:prstGeom prst="roundRect">
            <a:avLst>
              <a:gd name="adj" fmla="val 3429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7147560" y="2599032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98335" y="2618487"/>
            <a:ext cx="367513" cy="367513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202680" y="3079576"/>
            <a:ext cx="234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Координированная логистика</a:t>
            </a:r>
          </a:p>
        </p:txBody>
      </p:sp>
      <p:sp>
        <p:nvSpPr>
          <p:cNvPr id="24" name="Text 17"/>
          <p:cNvSpPr/>
          <p:nvPr/>
        </p:nvSpPr>
        <p:spPr>
          <a:xfrm>
            <a:off x="6239256" y="3552813"/>
            <a:ext cx="22738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Транспортировка, складирование и управление запасами должны осуществляться как единая сеть.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Christopher, M. (2016). Logistics &amp; Supply Chain Management (5th ed.). Pearson Education.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РЕГИОНАЛЬНАЯ ЛОГИСТИКА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Глобальные торговые маршруты и региональные торговые блоки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298448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ru-RU" sz="11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Торговые маршруты — это физические и цифровые пути, соединяющие предложение и спрос; экономические блоки — это межгосударственные соглашения, направленные на снижение торговых барьеров. Наиболее значимые для Кыргызстана блоки:</a:t>
            </a:r>
          </a:p>
        </p:txBody>
      </p:sp>
      <p:sp>
        <p:nvSpPr>
          <p:cNvPr id="9" name="Shape 5"/>
          <p:cNvSpPr/>
          <p:nvPr/>
        </p:nvSpPr>
        <p:spPr>
          <a:xfrm>
            <a:off x="502920" y="1828800"/>
            <a:ext cx="2590800" cy="1074420"/>
          </a:xfrm>
          <a:prstGeom prst="roundRect">
            <a:avLst>
              <a:gd name="adj" fmla="val 5106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0" name="Shape 6"/>
          <p:cNvSpPr/>
          <p:nvPr/>
        </p:nvSpPr>
        <p:spPr>
          <a:xfrm>
            <a:off x="1624584" y="1864544"/>
            <a:ext cx="347472" cy="34747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73363" y="1916500"/>
            <a:ext cx="257129" cy="25712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57784" y="2266880"/>
            <a:ext cx="2481072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ky-KG" sz="1200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ЕАЭС</a:t>
            </a:r>
            <a:endParaRPr lang="en-US" sz="1200" dirty="0">
              <a:solidFill>
                <a:srgbClr val="0B326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502920" y="2463060"/>
            <a:ext cx="2645664" cy="26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9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Евразийский экономический союз — 5 государств-членов. Таможенный союз: отсутствие внутренних таможенных пошлин, гармонизированные правила и упрощенное пересечение границ.</a:t>
            </a:r>
          </a:p>
        </p:txBody>
      </p:sp>
      <p:sp>
        <p:nvSpPr>
          <p:cNvPr id="14" name="Shape 9"/>
          <p:cNvSpPr/>
          <p:nvPr/>
        </p:nvSpPr>
        <p:spPr>
          <a:xfrm>
            <a:off x="3276600" y="1828800"/>
            <a:ext cx="2590800" cy="1074420"/>
          </a:xfrm>
          <a:prstGeom prst="roundRect">
            <a:avLst>
              <a:gd name="adj" fmla="val 5106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0"/>
          <p:cNvSpPr/>
          <p:nvPr/>
        </p:nvSpPr>
        <p:spPr>
          <a:xfrm>
            <a:off x="4398264" y="1864544"/>
            <a:ext cx="347472" cy="34747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47043" y="1916500"/>
            <a:ext cx="257129" cy="257129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3331464" y="2266880"/>
            <a:ext cx="2481072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CAREC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3349752" y="2463060"/>
            <a:ext cx="2444496" cy="26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8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 Центральноазиатского регионального экономического сотрудничества — 11 стран-участниц. Основные направления: развитие транспортных коридоров, упрощение торговли и модернизация пограничной инфраструктуры.</a:t>
            </a:r>
          </a:p>
        </p:txBody>
      </p:sp>
      <p:sp>
        <p:nvSpPr>
          <p:cNvPr id="19" name="Shape 13"/>
          <p:cNvSpPr/>
          <p:nvPr/>
        </p:nvSpPr>
        <p:spPr>
          <a:xfrm>
            <a:off x="6050280" y="1828800"/>
            <a:ext cx="2590800" cy="1074420"/>
          </a:xfrm>
          <a:prstGeom prst="roundRect">
            <a:avLst>
              <a:gd name="adj" fmla="val 5106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4"/>
          <p:cNvSpPr/>
          <p:nvPr/>
        </p:nvSpPr>
        <p:spPr>
          <a:xfrm>
            <a:off x="7171944" y="1864544"/>
            <a:ext cx="347472" cy="34747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20723" y="1916500"/>
            <a:ext cx="257129" cy="257129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6105144" y="2266880"/>
            <a:ext cx="2481072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ky-KG" sz="1200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ВТО </a:t>
            </a:r>
            <a:endParaRPr lang="en-US" sz="1200" dirty="0"/>
          </a:p>
        </p:txBody>
      </p:sp>
      <p:sp>
        <p:nvSpPr>
          <p:cNvPr id="23" name="Text 16"/>
          <p:cNvSpPr/>
          <p:nvPr/>
        </p:nvSpPr>
        <p:spPr>
          <a:xfrm>
            <a:off x="6123432" y="2463060"/>
            <a:ext cx="2444496" cy="26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9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Всемирная торговая организация. Кыргызстан вступил в нее в 1998 году, став первой страной Центральной Азии, присоединившейся к ВТО.</a:t>
            </a:r>
          </a:p>
        </p:txBody>
      </p:sp>
      <p:sp>
        <p:nvSpPr>
          <p:cNvPr id="24" name="Shape 17"/>
          <p:cNvSpPr/>
          <p:nvPr/>
        </p:nvSpPr>
        <p:spPr>
          <a:xfrm>
            <a:off x="502920" y="3086100"/>
            <a:ext cx="2590800" cy="1074420"/>
          </a:xfrm>
          <a:prstGeom prst="roundRect">
            <a:avLst>
              <a:gd name="adj" fmla="val 5106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8"/>
          <p:cNvSpPr/>
          <p:nvPr/>
        </p:nvSpPr>
        <p:spPr>
          <a:xfrm>
            <a:off x="1624584" y="3111453"/>
            <a:ext cx="347472" cy="34747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73363" y="3163409"/>
            <a:ext cx="257129" cy="257129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57784" y="3513789"/>
            <a:ext cx="2481072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</a:t>
            </a:r>
            <a:endParaRPr lang="en-US" sz="1200" dirty="0"/>
          </a:p>
        </p:txBody>
      </p:sp>
      <p:sp>
        <p:nvSpPr>
          <p:cNvPr id="28" name="Text 20"/>
          <p:cNvSpPr/>
          <p:nvPr/>
        </p:nvSpPr>
        <p:spPr>
          <a:xfrm>
            <a:off x="384048" y="3717925"/>
            <a:ext cx="2837688" cy="26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9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Инициатива «Один пояс — один путь». Не является торговым блоком, но имеет большое значение для развития региональной логистической инфраструктуры.</a:t>
            </a:r>
          </a:p>
        </p:txBody>
      </p:sp>
      <p:sp>
        <p:nvSpPr>
          <p:cNvPr id="29" name="Shape 21"/>
          <p:cNvSpPr/>
          <p:nvPr/>
        </p:nvSpPr>
        <p:spPr>
          <a:xfrm>
            <a:off x="3276600" y="3120181"/>
            <a:ext cx="2590800" cy="1074420"/>
          </a:xfrm>
          <a:prstGeom prst="roundRect">
            <a:avLst>
              <a:gd name="adj" fmla="val 5106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2"/>
          <p:cNvSpPr/>
          <p:nvPr/>
        </p:nvSpPr>
        <p:spPr>
          <a:xfrm>
            <a:off x="4398264" y="3111453"/>
            <a:ext cx="347472" cy="34747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6" descr="preencoded.png"/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47043" y="3163409"/>
            <a:ext cx="257129" cy="257129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3331464" y="3513789"/>
            <a:ext cx="2481072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ky-KG" sz="1200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Европейский союз</a:t>
            </a:r>
            <a:endParaRPr lang="en-US" sz="1200" dirty="0"/>
          </a:p>
        </p:txBody>
      </p:sp>
      <p:sp>
        <p:nvSpPr>
          <p:cNvPr id="33" name="Text 24"/>
          <p:cNvSpPr/>
          <p:nvPr/>
        </p:nvSpPr>
        <p:spPr>
          <a:xfrm>
            <a:off x="3349752" y="3720360"/>
            <a:ext cx="2444496" cy="26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9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Крупный рынок сбыта и важный источник нормативных требований для экспортеров из Центральной Азии.</a:t>
            </a:r>
          </a:p>
        </p:txBody>
      </p:sp>
      <p:sp>
        <p:nvSpPr>
          <p:cNvPr id="34" name="Shape 25"/>
          <p:cNvSpPr/>
          <p:nvPr/>
        </p:nvSpPr>
        <p:spPr>
          <a:xfrm>
            <a:off x="6050280" y="3106882"/>
            <a:ext cx="2590800" cy="1209500"/>
          </a:xfrm>
          <a:prstGeom prst="roundRect">
            <a:avLst>
              <a:gd name="adj" fmla="val 5106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Shape 26"/>
          <p:cNvSpPr/>
          <p:nvPr/>
        </p:nvSpPr>
        <p:spPr>
          <a:xfrm>
            <a:off x="7171944" y="3111453"/>
            <a:ext cx="347472" cy="34747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Image 7" descr="preencoded.png"/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20723" y="3163409"/>
            <a:ext cx="257129" cy="257129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6105144" y="3513789"/>
            <a:ext cx="2481072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RCEP</a:t>
            </a:r>
            <a:endParaRPr lang="en-US" sz="1200" dirty="0"/>
          </a:p>
        </p:txBody>
      </p:sp>
      <p:sp>
        <p:nvSpPr>
          <p:cNvPr id="38" name="Text 28"/>
          <p:cNvSpPr/>
          <p:nvPr/>
        </p:nvSpPr>
        <p:spPr>
          <a:xfrm>
            <a:off x="5995416" y="3713074"/>
            <a:ext cx="2700528" cy="26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9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Кыргызстан не является участником, однако значительная часть импорта поступает из 15 стран-членов RCEP: 10 государств АСЕАН, а также Китая, Японии, Южной Кореи, Австралии и Новой Зеландии.</a:t>
            </a:r>
            <a:endParaRPr lang="en-US" sz="900" dirty="0"/>
          </a:p>
        </p:txBody>
      </p:sp>
      <p:sp>
        <p:nvSpPr>
          <p:cNvPr id="39" name="Text 29"/>
          <p:cNvSpPr/>
          <p:nvPr/>
        </p:nvSpPr>
        <p:spPr>
          <a:xfrm>
            <a:off x="502920" y="441779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Eurasian Economic Commission (eec.eaeunion.org); CAREC Institute / Asian Development Bank (carecprogram.org); WTO, Kyrgyz Republic and the WTO (wto.org); ASEAN Secretariat, RCEP (asean.org).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РЕГИОНАЛЬНАЯ ЛОГИСТИКА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0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Глобальные торговые маршруты: ключевые морские узкие места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84711" y="1028700"/>
            <a:ext cx="854756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Небольшое количество узких морских проходов и каналов обеспечивает непропорционально большую долю мировой торговли — закрытие любого из них оказывает цепное воздействие на глобальную логистику.</a:t>
            </a:r>
          </a:p>
        </p:txBody>
      </p:sp>
      <p:pic>
        <p:nvPicPr>
          <p:cNvPr id="9" name="Image 2" descr="/sessions/relaxed-cool-hopper/mnt/outputs/build/assets/rodrigue_chokepoint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458" y="1517904"/>
            <a:ext cx="6585141" cy="298551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Rodrigue, J-P. (2020). Map of Main Maritime Routes. The Geography of Transport Systems, Hofstra University. porteconomicsmanagement.org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РЕГИОНАЛЬНАЯ ЛОГИСТИКА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0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Глобальные морские торговые маршруты и крупнейшие порты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8912" y="944118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Контейнерные перевозки сосредоточены вокруг небольшого числа крупнейших портов Азии, Европы и Северной Америки, соединенных густой сетью основных морских транспортных маршрутов.</a:t>
            </a:r>
          </a:p>
        </p:txBody>
      </p:sp>
      <p:pic>
        <p:nvPicPr>
          <p:cNvPr id="9" name="Image 2" descr="/sessions/relaxed-cool-hopper/mnt/outputs/build/assets/rodrigue_shipping_densit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2516" y="1261872"/>
            <a:ext cx="5652747" cy="317525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Hofstra University, Dept. of Global Studies &amp; Geography; IHS Global Insight; UNCTAD; World Shipping Council.</a:t>
            </a:r>
            <a:endParaRPr lang="en-US" sz="9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A44EC3-FAF4-3FF3-C3F3-8B1BAEE021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707" y="4034526"/>
            <a:ext cx="799303" cy="3297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РЕГИОНАЛЬНАЯ ЛОГИСТИКА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Мегатенденции, меняющие логистику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41732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1259586" y="153619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07483" y="1577756"/>
            <a:ext cx="284196" cy="28419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57784" y="197510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Рост электронной коммерции</a:t>
            </a:r>
          </a:p>
        </p:txBody>
      </p:sp>
      <p:sp>
        <p:nvSpPr>
          <p:cNvPr id="12" name="Shape 7"/>
          <p:cNvSpPr/>
          <p:nvPr/>
        </p:nvSpPr>
        <p:spPr>
          <a:xfrm>
            <a:off x="2583180" y="141732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8"/>
          <p:cNvSpPr/>
          <p:nvPr/>
        </p:nvSpPr>
        <p:spPr>
          <a:xfrm>
            <a:off x="3339846" y="153619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87743" y="1577756"/>
            <a:ext cx="284196" cy="28419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2638044" y="197510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Неуклонная конкуренция</a:t>
            </a:r>
          </a:p>
        </p:txBody>
      </p:sp>
      <p:sp>
        <p:nvSpPr>
          <p:cNvPr id="16" name="Shape 10"/>
          <p:cNvSpPr/>
          <p:nvPr/>
        </p:nvSpPr>
        <p:spPr>
          <a:xfrm>
            <a:off x="4663440" y="141732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1"/>
          <p:cNvSpPr/>
          <p:nvPr/>
        </p:nvSpPr>
        <p:spPr>
          <a:xfrm>
            <a:off x="5420106" y="153619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68003" y="1577756"/>
            <a:ext cx="284196" cy="284196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4718304" y="197510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Урбанизация</a:t>
            </a:r>
            <a:endParaRPr lang="en-US" sz="1600" dirty="0"/>
          </a:p>
        </p:txBody>
      </p:sp>
      <p:sp>
        <p:nvSpPr>
          <p:cNvPr id="20" name="Shape 13"/>
          <p:cNvSpPr/>
          <p:nvPr/>
        </p:nvSpPr>
        <p:spPr>
          <a:xfrm>
            <a:off x="6743700" y="141732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4"/>
          <p:cNvSpPr/>
          <p:nvPr/>
        </p:nvSpPr>
        <p:spPr>
          <a:xfrm>
            <a:off x="7500366" y="153619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48263" y="1577756"/>
            <a:ext cx="284196" cy="284196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6695694" y="2016252"/>
            <a:ext cx="202539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Мобильные и носимые вычислительные устройства</a:t>
            </a:r>
          </a:p>
        </p:txBody>
      </p:sp>
      <p:sp>
        <p:nvSpPr>
          <p:cNvPr id="24" name="Shape 16"/>
          <p:cNvSpPr/>
          <p:nvPr/>
        </p:nvSpPr>
        <p:spPr>
          <a:xfrm>
            <a:off x="1543050" y="294894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7"/>
          <p:cNvSpPr/>
          <p:nvPr/>
        </p:nvSpPr>
        <p:spPr>
          <a:xfrm>
            <a:off x="2299716" y="306781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47613" y="3109376"/>
            <a:ext cx="284196" cy="284196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1597914" y="350672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Роботизация и автоматизация</a:t>
            </a:r>
          </a:p>
        </p:txBody>
      </p:sp>
      <p:sp>
        <p:nvSpPr>
          <p:cNvPr id="28" name="Shape 19"/>
          <p:cNvSpPr/>
          <p:nvPr/>
        </p:nvSpPr>
        <p:spPr>
          <a:xfrm>
            <a:off x="3623310" y="294894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9" name="Shape 20"/>
          <p:cNvSpPr/>
          <p:nvPr/>
        </p:nvSpPr>
        <p:spPr>
          <a:xfrm>
            <a:off x="4379976" y="306781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7" descr="preencoded.png"/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27873" y="3109376"/>
            <a:ext cx="284196" cy="284196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3678174" y="350672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6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Датчики и Интернет вещей (IoT)</a:t>
            </a:r>
          </a:p>
        </p:txBody>
      </p:sp>
      <p:sp>
        <p:nvSpPr>
          <p:cNvPr id="32" name="Shape 22"/>
          <p:cNvSpPr/>
          <p:nvPr/>
        </p:nvSpPr>
        <p:spPr>
          <a:xfrm>
            <a:off x="5703570" y="294894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23"/>
          <p:cNvSpPr/>
          <p:nvPr/>
        </p:nvSpPr>
        <p:spPr>
          <a:xfrm>
            <a:off x="6460236" y="306781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8" descr="preencoded.png"/>
          <p:cNvPicPr>
            <a:picLocks noChangeAspect="1"/>
          </p:cNvPicPr>
          <p:nvPr/>
        </p:nvPicPr>
        <p:blipFill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08133" y="3109376"/>
            <a:ext cx="284196" cy="284196"/>
          </a:xfrm>
          <a:prstGeom prst="rect">
            <a:avLst/>
          </a:prstGeom>
        </p:spPr>
      </p:pic>
      <p:sp>
        <p:nvSpPr>
          <p:cNvPr id="35" name="Text 24"/>
          <p:cNvSpPr/>
          <p:nvPr/>
        </p:nvSpPr>
        <p:spPr>
          <a:xfrm>
            <a:off x="5758434" y="350672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Большие данные и прогнозная аналитика</a:t>
            </a:r>
            <a:endParaRPr lang="en-US" sz="1400" dirty="0"/>
          </a:p>
        </p:txBody>
      </p:sp>
      <p:sp>
        <p:nvSpPr>
          <p:cNvPr id="36" name="Text 25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Winkelhaus, S., &amp; Grosse, E. H. (2020). Logistics 4.0: A systematic review towards a new logistics system. International Journal of Production Research, 58(1), 18–43.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РЕГИОНАЛЬНАЯ ЛОГИСТИКА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Современные вызовы глобального управления логистикой и цепями поставок (LSCM)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41732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1259586" y="153619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59438" y="1636044"/>
            <a:ext cx="184343" cy="18434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57784" y="197510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Удлиняющиеся и сложные цепи поставок</a:t>
            </a:r>
          </a:p>
        </p:txBody>
      </p:sp>
      <p:sp>
        <p:nvSpPr>
          <p:cNvPr id="12" name="Shape 7"/>
          <p:cNvSpPr/>
          <p:nvPr/>
        </p:nvSpPr>
        <p:spPr>
          <a:xfrm>
            <a:off x="2583180" y="141732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8"/>
          <p:cNvSpPr/>
          <p:nvPr/>
        </p:nvSpPr>
        <p:spPr>
          <a:xfrm>
            <a:off x="3339846" y="153619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39698" y="1636044"/>
            <a:ext cx="184343" cy="184343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2638044" y="197510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sz="12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Ограничения пропускной способности: инфраструктура и человеческие ресурсы</a:t>
            </a:r>
          </a:p>
        </p:txBody>
      </p:sp>
      <p:sp>
        <p:nvSpPr>
          <p:cNvPr id="16" name="Shape 10"/>
          <p:cNvSpPr/>
          <p:nvPr/>
        </p:nvSpPr>
        <p:spPr>
          <a:xfrm>
            <a:off x="4663440" y="141732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1"/>
          <p:cNvSpPr/>
          <p:nvPr/>
        </p:nvSpPr>
        <p:spPr>
          <a:xfrm>
            <a:off x="5420106" y="153619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19958" y="1636044"/>
            <a:ext cx="184343" cy="184343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4718304" y="197510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Увеличение запасов из-за расширения ассортимента</a:t>
            </a:r>
          </a:p>
        </p:txBody>
      </p:sp>
      <p:sp>
        <p:nvSpPr>
          <p:cNvPr id="20" name="Shape 13"/>
          <p:cNvSpPr/>
          <p:nvPr/>
        </p:nvSpPr>
        <p:spPr>
          <a:xfrm>
            <a:off x="6743700" y="141732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4"/>
          <p:cNvSpPr/>
          <p:nvPr/>
        </p:nvSpPr>
        <p:spPr>
          <a:xfrm>
            <a:off x="7500366" y="153619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00218" y="1636044"/>
            <a:ext cx="184343" cy="184343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6798564" y="197510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2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Множество вариантов консолидации и выбора видов транспорта</a:t>
            </a:r>
          </a:p>
        </p:txBody>
      </p:sp>
      <p:sp>
        <p:nvSpPr>
          <p:cNvPr id="24" name="Shape 16"/>
          <p:cNvSpPr/>
          <p:nvPr/>
        </p:nvSpPr>
        <p:spPr>
          <a:xfrm>
            <a:off x="502920" y="294894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7"/>
          <p:cNvSpPr/>
          <p:nvPr/>
        </p:nvSpPr>
        <p:spPr>
          <a:xfrm>
            <a:off x="1259586" y="306781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59438" y="3167664"/>
            <a:ext cx="184343" cy="184343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557784" y="350672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Увеличенные и ненадежные сроки поставки</a:t>
            </a:r>
          </a:p>
        </p:txBody>
      </p:sp>
      <p:sp>
        <p:nvSpPr>
          <p:cNvPr id="28" name="Shape 19"/>
          <p:cNvSpPr/>
          <p:nvPr/>
        </p:nvSpPr>
        <p:spPr>
          <a:xfrm>
            <a:off x="2583180" y="294894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0"/>
          <p:cNvSpPr/>
          <p:nvPr/>
        </p:nvSpPr>
        <p:spPr>
          <a:xfrm>
            <a:off x="3339846" y="306781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7" descr="preencoded.png"/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39698" y="3167664"/>
            <a:ext cx="184343" cy="184343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2638044" y="350672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ky-KG" sz="14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Потребление энергии</a:t>
            </a:r>
          </a:p>
        </p:txBody>
      </p:sp>
      <p:sp>
        <p:nvSpPr>
          <p:cNvPr id="32" name="Shape 22"/>
          <p:cNvSpPr/>
          <p:nvPr/>
        </p:nvSpPr>
        <p:spPr>
          <a:xfrm>
            <a:off x="4663440" y="294894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23"/>
          <p:cNvSpPr/>
          <p:nvPr/>
        </p:nvSpPr>
        <p:spPr>
          <a:xfrm>
            <a:off x="5420106" y="306781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8" descr="preencoded.png"/>
          <p:cNvPicPr>
            <a:picLocks noChangeAspect="1"/>
          </p:cNvPicPr>
          <p:nvPr/>
        </p:nvPicPr>
        <p:blipFill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19958" y="3167664"/>
            <a:ext cx="184343" cy="184343"/>
          </a:xfrm>
          <a:prstGeom prst="rect">
            <a:avLst/>
          </a:prstGeom>
        </p:spPr>
      </p:pic>
      <p:sp>
        <p:nvSpPr>
          <p:cNvPr id="35" name="Text 24"/>
          <p:cNvSpPr/>
          <p:nvPr/>
        </p:nvSpPr>
        <p:spPr>
          <a:xfrm>
            <a:off x="4718304" y="350672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ky-KG" sz="14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Воздействие на окружающую среду</a:t>
            </a:r>
          </a:p>
        </p:txBody>
      </p:sp>
      <p:sp>
        <p:nvSpPr>
          <p:cNvPr id="36" name="Shape 25"/>
          <p:cNvSpPr/>
          <p:nvPr/>
        </p:nvSpPr>
        <p:spPr>
          <a:xfrm>
            <a:off x="6743700" y="2948940"/>
            <a:ext cx="1897380" cy="1348740"/>
          </a:xfrm>
          <a:prstGeom prst="roundRect">
            <a:avLst>
              <a:gd name="adj" fmla="val 406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26"/>
          <p:cNvSpPr/>
          <p:nvPr/>
        </p:nvSpPr>
        <p:spPr>
          <a:xfrm>
            <a:off x="7500366" y="3067812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8" name="Image 9" descr="preencoded.png"/>
          <p:cNvPicPr>
            <a:picLocks noChangeAspect="1"/>
          </p:cNvPicPr>
          <p:nvPr/>
        </p:nvPicPr>
        <p:blipFill>
          <a:blip r:embed="rId1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00218" y="3167664"/>
            <a:ext cx="184343" cy="184343"/>
          </a:xfrm>
          <a:prstGeom prst="rect">
            <a:avLst/>
          </a:prstGeom>
        </p:spPr>
      </p:pic>
      <p:sp>
        <p:nvSpPr>
          <p:cNvPr id="39" name="Text 27"/>
          <p:cNvSpPr/>
          <p:nvPr/>
        </p:nvSpPr>
        <p:spPr>
          <a:xfrm>
            <a:off x="6798564" y="3506724"/>
            <a:ext cx="1787652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ky-KG" sz="1400" b="1" dirty="0">
                <a:solidFill>
                  <a:srgbClr val="0B3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Политические и социальные проблемы</a:t>
            </a:r>
            <a:endParaRPr lang="en-US" sz="1400" dirty="0"/>
          </a:p>
        </p:txBody>
      </p:sp>
      <p:sp>
        <p:nvSpPr>
          <p:cNvPr id="40" name="Text 28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Christopher, M., &amp; Holweg, M. (2011). “Supply Chain 2.0”: Managing supply chains in the era of turbulence. International Journal of Physical Distribution &amp; Logistics Management, 41(1), 63–82.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РЕГИОНАЛЬНАЯ ЛОГИСТИКА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0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Ключевые проблемы логистического сектора Центральной Азии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203265"/>
            <a:ext cx="1842516" cy="3003042"/>
          </a:xfrm>
          <a:prstGeom prst="roundRect">
            <a:avLst>
              <a:gd name="adj" fmla="val 297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1195578" y="1404433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14450" y="1523305"/>
            <a:ext cx="219456" cy="2194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94360" y="1953073"/>
            <a:ext cx="16596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Политика и процедуры</a:t>
            </a:r>
          </a:p>
        </p:txBody>
      </p:sp>
      <p:sp>
        <p:nvSpPr>
          <p:cNvPr id="12" name="Text 7"/>
          <p:cNvSpPr/>
          <p:nvPr/>
        </p:nvSpPr>
        <p:spPr>
          <a:xfrm>
            <a:off x="566928" y="2487583"/>
            <a:ext cx="17145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Медленные процедуры, неофициальные платежи, повторные проверки; отсутствие гармонизированных правил между странами; длительные ожидания и высокая стоимость транзита.</a:t>
            </a:r>
          </a:p>
        </p:txBody>
      </p:sp>
      <p:sp>
        <p:nvSpPr>
          <p:cNvPr id="13" name="Shape 8"/>
          <p:cNvSpPr/>
          <p:nvPr/>
        </p:nvSpPr>
        <p:spPr>
          <a:xfrm>
            <a:off x="2601468" y="1203265"/>
            <a:ext cx="1842516" cy="3003042"/>
          </a:xfrm>
          <a:prstGeom prst="roundRect">
            <a:avLst>
              <a:gd name="adj" fmla="val 297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9"/>
          <p:cNvSpPr/>
          <p:nvPr/>
        </p:nvSpPr>
        <p:spPr>
          <a:xfrm>
            <a:off x="3294126" y="1404433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12998" y="1523305"/>
            <a:ext cx="219456" cy="21945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2692908" y="1953073"/>
            <a:ext cx="16596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Инфраструктура</a:t>
            </a:r>
            <a:endParaRPr lang="en-US" sz="1600" dirty="0"/>
          </a:p>
        </p:txBody>
      </p:sp>
      <p:sp>
        <p:nvSpPr>
          <p:cNvPr id="17" name="Text 11"/>
          <p:cNvSpPr/>
          <p:nvPr/>
        </p:nvSpPr>
        <p:spPr>
          <a:xfrm>
            <a:off x="2601468" y="2485851"/>
            <a:ext cx="184251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Устаревшие дороги и ограниченные возможности мультимодальных перевозок сдерживают пропускную способность и надежность.</a:t>
            </a:r>
          </a:p>
        </p:txBody>
      </p:sp>
      <p:sp>
        <p:nvSpPr>
          <p:cNvPr id="18" name="Shape 12"/>
          <p:cNvSpPr/>
          <p:nvPr/>
        </p:nvSpPr>
        <p:spPr>
          <a:xfrm>
            <a:off x="4700016" y="1203265"/>
            <a:ext cx="1842516" cy="3003042"/>
          </a:xfrm>
          <a:prstGeom prst="roundRect">
            <a:avLst>
              <a:gd name="adj" fmla="val 297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3"/>
          <p:cNvSpPr/>
          <p:nvPr/>
        </p:nvSpPr>
        <p:spPr>
          <a:xfrm>
            <a:off x="5392674" y="1404433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11546" y="1523305"/>
            <a:ext cx="219456" cy="219456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4791456" y="1953073"/>
            <a:ext cx="16596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Человеческие ресурсы</a:t>
            </a:r>
          </a:p>
        </p:txBody>
      </p:sp>
      <p:sp>
        <p:nvSpPr>
          <p:cNvPr id="22" name="Text 15"/>
          <p:cNvSpPr/>
          <p:nvPr/>
        </p:nvSpPr>
        <p:spPr>
          <a:xfrm>
            <a:off x="4828032" y="2487583"/>
            <a:ext cx="15864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Нехватка водителей и ограниченное профессиональное обучение в секторе.</a:t>
            </a:r>
          </a:p>
        </p:txBody>
      </p:sp>
      <p:sp>
        <p:nvSpPr>
          <p:cNvPr id="23" name="Shape 16"/>
          <p:cNvSpPr/>
          <p:nvPr/>
        </p:nvSpPr>
        <p:spPr>
          <a:xfrm>
            <a:off x="6798564" y="1203265"/>
            <a:ext cx="1842516" cy="3003042"/>
          </a:xfrm>
          <a:prstGeom prst="roundRect">
            <a:avLst>
              <a:gd name="adj" fmla="val 2978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7"/>
          <p:cNvSpPr/>
          <p:nvPr/>
        </p:nvSpPr>
        <p:spPr>
          <a:xfrm>
            <a:off x="7491222" y="1404433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10094" y="1523305"/>
            <a:ext cx="219456" cy="21945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890004" y="1953073"/>
            <a:ext cx="16596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Системы и технологии</a:t>
            </a:r>
          </a:p>
        </p:txBody>
      </p:sp>
      <p:sp>
        <p:nvSpPr>
          <p:cNvPr id="27" name="Text 19"/>
          <p:cNvSpPr/>
          <p:nvPr/>
        </p:nvSpPr>
        <p:spPr>
          <a:xfrm>
            <a:off x="6838375" y="2497970"/>
            <a:ext cx="17628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Значительная зависимость от бумажных процессов; ограниченное использование электронных систем для таможенного оформления и отслеживания грузов.</a:t>
            </a:r>
            <a:endParaRPr lang="en-US" sz="1200" dirty="0"/>
          </a:p>
        </p:txBody>
      </p:sp>
      <p:sp>
        <p:nvSpPr>
          <p:cNvPr id="28" name="Text 20"/>
          <p:cNvSpPr/>
          <p:nvPr/>
        </p:nvSpPr>
        <p:spPr>
          <a:xfrm>
            <a:off x="502920" y="4428189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Asian Development Bank / CAREC Institute, Corridor Performance Measurement and Monitoring (CPMM) reports (carecprogram.org).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РЕГИОНАЛЬНАЯ ЛОГИСТИКА</a:t>
            </a:r>
          </a:p>
        </p:txBody>
      </p:sp>
      <p:sp>
        <p:nvSpPr>
          <p:cNvPr id="3" name="Text 1"/>
          <p:cNvSpPr/>
          <p:nvPr/>
        </p:nvSpPr>
        <p:spPr>
          <a:xfrm>
            <a:off x="236220" y="578331"/>
            <a:ext cx="62133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Логистический сектор Кыргызстана: география и зависимость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236220" y="1570482"/>
            <a:ext cx="2743200" cy="2606040"/>
          </a:xfrm>
          <a:prstGeom prst="roundRect">
            <a:avLst>
              <a:gd name="adj" fmla="val 2105"/>
            </a:avLst>
          </a:prstGeom>
          <a:solidFill>
            <a:srgbClr val="0B3260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236220" y="1570482"/>
            <a:ext cx="2743200" cy="161574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~94%</a:t>
            </a:r>
            <a:endParaRPr lang="en-US" sz="5400" dirty="0"/>
          </a:p>
        </p:txBody>
      </p:sp>
      <p:sp>
        <p:nvSpPr>
          <p:cNvPr id="10" name="Text 6"/>
          <p:cNvSpPr/>
          <p:nvPr/>
        </p:nvSpPr>
        <p:spPr>
          <a:xfrm>
            <a:off x="236220" y="3186227"/>
            <a:ext cx="2743200" cy="990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объема грузовых перевозок осуществляется автомобильным транспортом</a:t>
            </a:r>
          </a:p>
        </p:txBody>
      </p:sp>
      <p:sp>
        <p:nvSpPr>
          <p:cNvPr id="11" name="Shape 7"/>
          <p:cNvSpPr/>
          <p:nvPr/>
        </p:nvSpPr>
        <p:spPr>
          <a:xfrm>
            <a:off x="3187928" y="1805940"/>
            <a:ext cx="490454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06800" y="1924812"/>
            <a:ext cx="248686" cy="21945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809720" y="1600200"/>
            <a:ext cx="50980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endParaRPr lang="ru-RU" sz="1400" dirty="0">
              <a:solidFill>
                <a:srgbClr val="1F2A3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08000"/>
              </a:lnSpc>
              <a:buNone/>
            </a:pPr>
            <a:r>
              <a:rPr lang="ru-RU" sz="14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Горная география</a:t>
            </a:r>
          </a:p>
          <a:p>
            <a:pPr marL="0" indent="0">
              <a:lnSpc>
                <a:spcPct val="108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Сезонные ограничения — оползни, закрытие дорог и задержки, связанные с погодными условиями.</a:t>
            </a:r>
          </a:p>
        </p:txBody>
      </p:sp>
      <p:sp>
        <p:nvSpPr>
          <p:cNvPr id="14" name="Shape 9"/>
          <p:cNvSpPr/>
          <p:nvPr/>
        </p:nvSpPr>
        <p:spPr>
          <a:xfrm>
            <a:off x="3187928" y="2549926"/>
            <a:ext cx="490454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06800" y="2668798"/>
            <a:ext cx="248686" cy="21945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809720" y="2461397"/>
            <a:ext cx="50980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4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Отсутствие выхода к морю </a:t>
            </a:r>
            <a:endParaRPr lang="en-US" sz="1400" b="1" dirty="0">
              <a:solidFill>
                <a:srgbClr val="00206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08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Зависимость от транзита через соседние страны — Китай, Казахстан и Узбекистан.</a:t>
            </a:r>
            <a:endParaRPr lang="en-US" sz="1400" dirty="0"/>
          </a:p>
        </p:txBody>
      </p:sp>
      <p:sp>
        <p:nvSpPr>
          <p:cNvPr id="17" name="Text 11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Course estimate, based on regional transport assessments; Asian Development Bank, Kyrgyz Republic country transport-sector reports (adb.org).</a:t>
            </a:r>
            <a:endParaRPr lang="en-US" sz="900" dirty="0"/>
          </a:p>
        </p:txBody>
      </p:sp>
      <p:pic>
        <p:nvPicPr>
          <p:cNvPr id="18" name="Picture 4" descr="Premium AI Image | A truck drives along a mountain road cargo delivery ...">
            <a:extLst>
              <a:ext uri="{FF2B5EF4-FFF2-40B4-BE49-F238E27FC236}">
                <a16:creationId xmlns:a16="http://schemas.microsoft.com/office/drawing/2014/main" id="{B14789FC-3A7E-D41A-94E6-70E1B8F7B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862" y="189572"/>
            <a:ext cx="2691316" cy="138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CPC | A New Link in Global Trade: The China-Kyrgyzstan-Uzbekistan Railway and Its Role in the Middle Corridor">
            <a:extLst>
              <a:ext uri="{FF2B5EF4-FFF2-40B4-BE49-F238E27FC236}">
                <a16:creationId xmlns:a16="http://schemas.microsoft.com/office/drawing/2014/main" id="{4FE9676F-A1DA-9682-7D62-CA4215C52B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6"/>
          <a:stretch>
            <a:fillRect/>
          </a:stretch>
        </p:blipFill>
        <p:spPr bwMode="auto">
          <a:xfrm>
            <a:off x="6151418" y="3186226"/>
            <a:ext cx="2882854" cy="133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РЕГИОНАЛЬНАЯ ЛОГИСТИКА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672705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0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Логистический сектор Кыргызстана: структурные проблемы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312993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320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2772" y="1412845"/>
            <a:ext cx="184343" cy="18434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51560" y="1248985"/>
            <a:ext cx="7589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Недостаточно развитая транспортная и логистическая инфраструктура</a:t>
            </a:r>
          </a:p>
        </p:txBody>
      </p:sp>
      <p:sp>
        <p:nvSpPr>
          <p:cNvPr id="11" name="Shape 6"/>
          <p:cNvSpPr/>
          <p:nvPr/>
        </p:nvSpPr>
        <p:spPr>
          <a:xfrm>
            <a:off x="502920" y="1916497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320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2772" y="2016349"/>
            <a:ext cx="184343" cy="18434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51560" y="1852489"/>
            <a:ext cx="7589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Неэффективные таможенные процессы и административные барьеры</a:t>
            </a:r>
          </a:p>
        </p:txBody>
      </p:sp>
      <p:sp>
        <p:nvSpPr>
          <p:cNvPr id="14" name="Shape 8"/>
          <p:cNvSpPr/>
          <p:nvPr/>
        </p:nvSpPr>
        <p:spPr>
          <a:xfrm>
            <a:off x="502920" y="2520001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320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2772" y="2619853"/>
            <a:ext cx="184343" cy="184343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051560" y="2455993"/>
            <a:ext cx="7589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Отставание в цифровой трансформации</a:t>
            </a:r>
          </a:p>
        </p:txBody>
      </p:sp>
      <p:sp>
        <p:nvSpPr>
          <p:cNvPr id="17" name="Shape 10"/>
          <p:cNvSpPr/>
          <p:nvPr/>
        </p:nvSpPr>
        <p:spPr>
          <a:xfrm>
            <a:off x="502920" y="3123505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320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2772" y="3223357"/>
            <a:ext cx="184343" cy="184343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051560" y="3059497"/>
            <a:ext cx="7589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Недостаток современных складов и логистических хабов</a:t>
            </a:r>
          </a:p>
        </p:txBody>
      </p:sp>
      <p:sp>
        <p:nvSpPr>
          <p:cNvPr id="20" name="Shape 12"/>
          <p:cNvSpPr/>
          <p:nvPr/>
        </p:nvSpPr>
        <p:spPr>
          <a:xfrm>
            <a:off x="502920" y="3727009"/>
            <a:ext cx="384048" cy="384048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320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2772" y="3826861"/>
            <a:ext cx="184343" cy="184343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1051560" y="3663001"/>
            <a:ext cx="7589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Высокие логистические и транспортные затраты</a:t>
            </a:r>
            <a:endParaRPr lang="en-US" dirty="0"/>
          </a:p>
        </p:txBody>
      </p:sp>
      <p:sp>
        <p:nvSpPr>
          <p:cNvPr id="23" name="Text 14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Asian Development Bank / CAREC Institute, Corridor Performance Measurement and Monitoring (CPMM) reports (carecprogram.org).</a:t>
            </a:r>
            <a:endParaRPr lang="en-US" sz="900" dirty="0"/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0631FF32-6471-0511-E155-0815948E7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494" y="2525451"/>
            <a:ext cx="2356778" cy="157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3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rgbClr val="0620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0" y="160020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657600" y="1920240"/>
            <a:ext cx="5029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Международная торговая документация и таможенный процесс</a:t>
            </a:r>
          </a:p>
        </p:txBody>
      </p:sp>
      <p:sp>
        <p:nvSpPr>
          <p:cNvPr id="5" name="Text 3"/>
          <p:cNvSpPr/>
          <p:nvPr/>
        </p:nvSpPr>
        <p:spPr>
          <a:xfrm>
            <a:off x="3657600" y="310896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300" i="1" dirty="0">
                <a:solidFill>
                  <a:srgbClr val="C9D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участников трансграничной сделки до документов, необходимых для таможенного оформления товаров.</a:t>
            </a:r>
          </a:p>
        </p:txBody>
      </p:sp>
      <p:sp>
        <p:nvSpPr>
          <p:cNvPr id="6" name="Shape 4"/>
          <p:cNvSpPr/>
          <p:nvPr/>
        </p:nvSpPr>
        <p:spPr>
          <a:xfrm>
            <a:off x="777240" y="3520440"/>
            <a:ext cx="502920" cy="502920"/>
          </a:xfrm>
          <a:prstGeom prst="ellipse">
            <a:avLst/>
          </a:prstGeom>
          <a:solidFill>
            <a:srgbClr val="1A4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99" y="3651199"/>
            <a:ext cx="241402" cy="241402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508760" y="352044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9519" y="3651199"/>
            <a:ext cx="241402" cy="24140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11" name="Text 7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pic>
        <p:nvPicPr>
          <p:cNvPr id="12" name="Image 2" descr="/sessions/relaxed-cool-hopper/mnt/outputs/build/assets/lica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sp>
        <p:nvSpPr>
          <p:cNvPr id="14" name="Shape 8">
            <a:extLst>
              <a:ext uri="{FF2B5EF4-FFF2-40B4-BE49-F238E27FC236}">
                <a16:creationId xmlns:a16="http://schemas.microsoft.com/office/drawing/2014/main" id="{6C769982-B495-9F29-B67C-7D8E779A681B}"/>
              </a:ext>
            </a:extLst>
          </p:cNvPr>
          <p:cNvSpPr/>
          <p:nvPr/>
        </p:nvSpPr>
        <p:spPr>
          <a:xfrm>
            <a:off x="7699248" y="4759452"/>
            <a:ext cx="576072" cy="27355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3" descr="/sessions/relaxed-cool-hopper/mnt/outputs/build/assets/learn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2529" y="166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92529" y="27598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3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Основные участники международных сделок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34003" y="614308"/>
            <a:ext cx="86552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ru-RU" sz="11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Продавец и покупатель должны предоставить полный комплект транспортных, таможенных, инвойсных, инспекционных и банковских документов правильно и своевременно — даже небольшие ошибки или задержки могут привести к задержкам в оформлении груза, возврату товара, задержкам платежей или штрафам.</a:t>
            </a:r>
          </a:p>
        </p:txBody>
      </p:sp>
      <p:sp>
        <p:nvSpPr>
          <p:cNvPr id="196" name="Rectangle 106">
            <a:extLst>
              <a:ext uri="{FF2B5EF4-FFF2-40B4-BE49-F238E27FC236}">
                <a16:creationId xmlns:a16="http://schemas.microsoft.com/office/drawing/2014/main" id="{E0798D9C-2A84-8367-70E5-9E012E614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638" y="4571143"/>
            <a:ext cx="917972" cy="186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endParaRPr lang="en-US" altLang="en-US" sz="9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682E16-F1F8-418F-7901-04A25E1AEA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588" y="4054732"/>
            <a:ext cx="799303" cy="3297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479643-3199-FBDB-C161-C514610FA7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4051" y="1117224"/>
            <a:ext cx="6752772" cy="364084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International Trade Business Process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71" name="Rectangle 29">
            <a:extLst>
              <a:ext uri="{FF2B5EF4-FFF2-40B4-BE49-F238E27FC236}">
                <a16:creationId xmlns:a16="http://schemas.microsoft.com/office/drawing/2014/main" id="{AFFAB5FA-D37D-643F-3AEE-D777E52A3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007" y="1028700"/>
            <a:ext cx="869156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endParaRPr lang="en-US" altLang="en-US" sz="900"/>
          </a:p>
        </p:txBody>
      </p:sp>
      <p:sp>
        <p:nvSpPr>
          <p:cNvPr id="104" name="Rectangle 62">
            <a:extLst>
              <a:ext uri="{FF2B5EF4-FFF2-40B4-BE49-F238E27FC236}">
                <a16:creationId xmlns:a16="http://schemas.microsoft.com/office/drawing/2014/main" id="{F06023CE-3C77-5C56-82B8-81B576B79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1172" y="4100512"/>
            <a:ext cx="1308497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endParaRPr lang="en-US" altLang="en-US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C48F11-5249-60A0-5FDA-5BAA844C2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873" y="4223314"/>
            <a:ext cx="799303" cy="32971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2016469-7A48-2212-7B1F-618A9256863A}"/>
              </a:ext>
            </a:extLst>
          </p:cNvPr>
          <p:cNvGrpSpPr/>
          <p:nvPr/>
        </p:nvGrpSpPr>
        <p:grpSpPr>
          <a:xfrm>
            <a:off x="768740" y="876680"/>
            <a:ext cx="7631446" cy="3817770"/>
            <a:chOff x="223838" y="1550988"/>
            <a:chExt cx="8615362" cy="4533900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BBDFF972-004B-F82F-6596-7061F21031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2900" y="2284413"/>
              <a:ext cx="900113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3">
              <a:extLst>
                <a:ext uri="{FF2B5EF4-FFF2-40B4-BE49-F238E27FC236}">
                  <a16:creationId xmlns:a16="http://schemas.microsoft.com/office/drawing/2014/main" id="{2031A47D-9BEC-B8B7-9504-2DAD3AFFD8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1150" y="2252663"/>
              <a:ext cx="874713" cy="1050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6F301778-F671-BDC8-FC81-FCB68366C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875" y="3881437"/>
              <a:ext cx="979487" cy="72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ru-RU" altLang="en-US" sz="1050" dirty="0">
                  <a:solidFill>
                    <a:srgbClr val="000000"/>
                  </a:solidFill>
                </a:rPr>
                <a:t>Товары прибывают после разгрузки</a:t>
              </a:r>
              <a:endParaRPr lang="en-US" altLang="en-US" sz="1050" dirty="0"/>
            </a:p>
          </p:txBody>
        </p:sp>
        <p:grpSp>
          <p:nvGrpSpPr>
            <p:cNvPr id="13" name="Group 6">
              <a:extLst>
                <a:ext uri="{FF2B5EF4-FFF2-40B4-BE49-F238E27FC236}">
                  <a16:creationId xmlns:a16="http://schemas.microsoft.com/office/drawing/2014/main" id="{9077D31D-7039-5CB3-020D-087612742F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3838" y="2601913"/>
              <a:ext cx="1208087" cy="646112"/>
              <a:chOff x="339" y="1670"/>
              <a:chExt cx="647" cy="317"/>
            </a:xfrm>
          </p:grpSpPr>
          <p:sp>
            <p:nvSpPr>
              <p:cNvPr id="864" name="Freeform 7">
                <a:extLst>
                  <a:ext uri="{FF2B5EF4-FFF2-40B4-BE49-F238E27FC236}">
                    <a16:creationId xmlns:a16="http://schemas.microsoft.com/office/drawing/2014/main" id="{46081348-3195-6BBA-DBF0-DF30267A9D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" y="1730"/>
                <a:ext cx="291" cy="257"/>
              </a:xfrm>
              <a:custGeom>
                <a:avLst/>
                <a:gdLst>
                  <a:gd name="T0" fmla="*/ 0 w 291"/>
                  <a:gd name="T1" fmla="*/ 126 h 257"/>
                  <a:gd name="T2" fmla="*/ 0 w 291"/>
                  <a:gd name="T3" fmla="*/ 0 h 257"/>
                  <a:gd name="T4" fmla="*/ 291 w 291"/>
                  <a:gd name="T5" fmla="*/ 55 h 257"/>
                  <a:gd name="T6" fmla="*/ 291 w 291"/>
                  <a:gd name="T7" fmla="*/ 257 h 257"/>
                  <a:gd name="T8" fmla="*/ 0 w 291"/>
                  <a:gd name="T9" fmla="*/ 126 h 2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1"/>
                  <a:gd name="T16" fmla="*/ 0 h 257"/>
                  <a:gd name="T17" fmla="*/ 291 w 291"/>
                  <a:gd name="T18" fmla="*/ 257 h 2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1" h="257">
                    <a:moveTo>
                      <a:pt x="0" y="126"/>
                    </a:moveTo>
                    <a:lnTo>
                      <a:pt x="0" y="0"/>
                    </a:lnTo>
                    <a:lnTo>
                      <a:pt x="291" y="55"/>
                    </a:lnTo>
                    <a:lnTo>
                      <a:pt x="291" y="257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65" name="Freeform 8">
                <a:extLst>
                  <a:ext uri="{FF2B5EF4-FFF2-40B4-BE49-F238E27FC236}">
                    <a16:creationId xmlns:a16="http://schemas.microsoft.com/office/drawing/2014/main" id="{64BD5F4F-CDEF-3E2C-8AB7-D673D5ABF0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" y="1730"/>
                <a:ext cx="291" cy="257"/>
              </a:xfrm>
              <a:custGeom>
                <a:avLst/>
                <a:gdLst>
                  <a:gd name="T0" fmla="*/ 0 w 291"/>
                  <a:gd name="T1" fmla="*/ 126 h 257"/>
                  <a:gd name="T2" fmla="*/ 0 w 291"/>
                  <a:gd name="T3" fmla="*/ 0 h 257"/>
                  <a:gd name="T4" fmla="*/ 291 w 291"/>
                  <a:gd name="T5" fmla="*/ 55 h 257"/>
                  <a:gd name="T6" fmla="*/ 291 w 291"/>
                  <a:gd name="T7" fmla="*/ 257 h 257"/>
                  <a:gd name="T8" fmla="*/ 0 w 291"/>
                  <a:gd name="T9" fmla="*/ 126 h 2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1"/>
                  <a:gd name="T16" fmla="*/ 0 h 257"/>
                  <a:gd name="T17" fmla="*/ 291 w 291"/>
                  <a:gd name="T18" fmla="*/ 257 h 2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1" h="257">
                    <a:moveTo>
                      <a:pt x="0" y="126"/>
                    </a:moveTo>
                    <a:lnTo>
                      <a:pt x="0" y="0"/>
                    </a:lnTo>
                    <a:lnTo>
                      <a:pt x="291" y="55"/>
                    </a:lnTo>
                    <a:lnTo>
                      <a:pt x="291" y="257"/>
                    </a:lnTo>
                    <a:lnTo>
                      <a:pt x="0" y="12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66" name="Freeform 9">
                <a:extLst>
                  <a:ext uri="{FF2B5EF4-FFF2-40B4-BE49-F238E27FC236}">
                    <a16:creationId xmlns:a16="http://schemas.microsoft.com/office/drawing/2014/main" id="{5B5CDC0F-73C7-FB40-AEB9-3D7F022A91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" y="1670"/>
                <a:ext cx="480" cy="73"/>
              </a:xfrm>
              <a:custGeom>
                <a:avLst/>
                <a:gdLst>
                  <a:gd name="T0" fmla="*/ 40 w 480"/>
                  <a:gd name="T1" fmla="*/ 73 h 73"/>
                  <a:gd name="T2" fmla="*/ 0 w 480"/>
                  <a:gd name="T3" fmla="*/ 30 h 73"/>
                  <a:gd name="T4" fmla="*/ 473 w 480"/>
                  <a:gd name="T5" fmla="*/ 0 h 73"/>
                  <a:gd name="T6" fmla="*/ 480 w 480"/>
                  <a:gd name="T7" fmla="*/ 9 h 73"/>
                  <a:gd name="T8" fmla="*/ 90 w 480"/>
                  <a:gd name="T9" fmla="*/ 41 h 73"/>
                  <a:gd name="T10" fmla="*/ 40 w 480"/>
                  <a:gd name="T11" fmla="*/ 73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0"/>
                  <a:gd name="T19" fmla="*/ 0 h 73"/>
                  <a:gd name="T20" fmla="*/ 480 w 480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0" h="73">
                    <a:moveTo>
                      <a:pt x="40" y="73"/>
                    </a:moveTo>
                    <a:lnTo>
                      <a:pt x="0" y="30"/>
                    </a:lnTo>
                    <a:lnTo>
                      <a:pt x="473" y="0"/>
                    </a:lnTo>
                    <a:lnTo>
                      <a:pt x="480" y="9"/>
                    </a:lnTo>
                    <a:lnTo>
                      <a:pt x="90" y="41"/>
                    </a:lnTo>
                    <a:lnTo>
                      <a:pt x="40" y="73"/>
                    </a:lnTo>
                    <a:close/>
                  </a:path>
                </a:pathLst>
              </a:custGeom>
              <a:solidFill>
                <a:srgbClr val="6B6B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67" name="Freeform 10">
                <a:extLst>
                  <a:ext uri="{FF2B5EF4-FFF2-40B4-BE49-F238E27FC236}">
                    <a16:creationId xmlns:a16="http://schemas.microsoft.com/office/drawing/2014/main" id="{D57CF3C7-068A-A233-3996-1DD1715EB1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" y="1670"/>
                <a:ext cx="480" cy="73"/>
              </a:xfrm>
              <a:custGeom>
                <a:avLst/>
                <a:gdLst>
                  <a:gd name="T0" fmla="*/ 40 w 480"/>
                  <a:gd name="T1" fmla="*/ 73 h 73"/>
                  <a:gd name="T2" fmla="*/ 0 w 480"/>
                  <a:gd name="T3" fmla="*/ 30 h 73"/>
                  <a:gd name="T4" fmla="*/ 473 w 480"/>
                  <a:gd name="T5" fmla="*/ 0 h 73"/>
                  <a:gd name="T6" fmla="*/ 480 w 480"/>
                  <a:gd name="T7" fmla="*/ 9 h 73"/>
                  <a:gd name="T8" fmla="*/ 90 w 480"/>
                  <a:gd name="T9" fmla="*/ 41 h 73"/>
                  <a:gd name="T10" fmla="*/ 40 w 480"/>
                  <a:gd name="T11" fmla="*/ 73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0"/>
                  <a:gd name="T19" fmla="*/ 0 h 73"/>
                  <a:gd name="T20" fmla="*/ 480 w 480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0" h="73">
                    <a:moveTo>
                      <a:pt x="40" y="73"/>
                    </a:moveTo>
                    <a:lnTo>
                      <a:pt x="0" y="30"/>
                    </a:lnTo>
                    <a:lnTo>
                      <a:pt x="473" y="0"/>
                    </a:lnTo>
                    <a:lnTo>
                      <a:pt x="480" y="9"/>
                    </a:lnTo>
                    <a:lnTo>
                      <a:pt x="90" y="41"/>
                    </a:lnTo>
                    <a:lnTo>
                      <a:pt x="40" y="7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68" name="Freeform 11">
                <a:extLst>
                  <a:ext uri="{FF2B5EF4-FFF2-40B4-BE49-F238E27FC236}">
                    <a16:creationId xmlns:a16="http://schemas.microsoft.com/office/drawing/2014/main" id="{F2C21057-8CFD-344A-A8CE-7EC5ABBCC3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" y="1703"/>
                <a:ext cx="355" cy="282"/>
              </a:xfrm>
              <a:custGeom>
                <a:avLst/>
                <a:gdLst>
                  <a:gd name="T0" fmla="*/ 0 w 355"/>
                  <a:gd name="T1" fmla="*/ 282 h 282"/>
                  <a:gd name="T2" fmla="*/ 0 w 355"/>
                  <a:gd name="T3" fmla="*/ 82 h 282"/>
                  <a:gd name="T4" fmla="*/ 355 w 355"/>
                  <a:gd name="T5" fmla="*/ 0 h 282"/>
                  <a:gd name="T6" fmla="*/ 355 w 355"/>
                  <a:gd name="T7" fmla="*/ 140 h 282"/>
                  <a:gd name="T8" fmla="*/ 0 w 355"/>
                  <a:gd name="T9" fmla="*/ 282 h 2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5"/>
                  <a:gd name="T16" fmla="*/ 0 h 282"/>
                  <a:gd name="T17" fmla="*/ 355 w 355"/>
                  <a:gd name="T18" fmla="*/ 282 h 2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5" h="282">
                    <a:moveTo>
                      <a:pt x="0" y="282"/>
                    </a:moveTo>
                    <a:lnTo>
                      <a:pt x="0" y="82"/>
                    </a:lnTo>
                    <a:lnTo>
                      <a:pt x="355" y="0"/>
                    </a:lnTo>
                    <a:lnTo>
                      <a:pt x="355" y="140"/>
                    </a:lnTo>
                    <a:lnTo>
                      <a:pt x="0" y="282"/>
                    </a:lnTo>
                    <a:close/>
                  </a:path>
                </a:pathLst>
              </a:custGeom>
              <a:solidFill>
                <a:srgbClr val="D9D9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69" name="Freeform 12">
                <a:extLst>
                  <a:ext uri="{FF2B5EF4-FFF2-40B4-BE49-F238E27FC236}">
                    <a16:creationId xmlns:a16="http://schemas.microsoft.com/office/drawing/2014/main" id="{26BEE4F8-654C-6F2D-4397-91976FAE1F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" y="1703"/>
                <a:ext cx="355" cy="282"/>
              </a:xfrm>
              <a:custGeom>
                <a:avLst/>
                <a:gdLst>
                  <a:gd name="T0" fmla="*/ 0 w 355"/>
                  <a:gd name="T1" fmla="*/ 282 h 282"/>
                  <a:gd name="T2" fmla="*/ 0 w 355"/>
                  <a:gd name="T3" fmla="*/ 82 h 282"/>
                  <a:gd name="T4" fmla="*/ 355 w 355"/>
                  <a:gd name="T5" fmla="*/ 0 h 282"/>
                  <a:gd name="T6" fmla="*/ 355 w 355"/>
                  <a:gd name="T7" fmla="*/ 140 h 282"/>
                  <a:gd name="T8" fmla="*/ 0 w 355"/>
                  <a:gd name="T9" fmla="*/ 282 h 2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5"/>
                  <a:gd name="T16" fmla="*/ 0 h 282"/>
                  <a:gd name="T17" fmla="*/ 355 w 355"/>
                  <a:gd name="T18" fmla="*/ 282 h 2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5" h="282">
                    <a:moveTo>
                      <a:pt x="0" y="282"/>
                    </a:moveTo>
                    <a:lnTo>
                      <a:pt x="0" y="82"/>
                    </a:lnTo>
                    <a:lnTo>
                      <a:pt x="355" y="0"/>
                    </a:lnTo>
                    <a:lnTo>
                      <a:pt x="355" y="140"/>
                    </a:lnTo>
                    <a:lnTo>
                      <a:pt x="0" y="28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70" name="Freeform 13">
                <a:extLst>
                  <a:ext uri="{FF2B5EF4-FFF2-40B4-BE49-F238E27FC236}">
                    <a16:creationId xmlns:a16="http://schemas.microsoft.com/office/drawing/2014/main" id="{1EAE0B99-2847-0442-4441-0C1136827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" y="1700"/>
                <a:ext cx="292" cy="85"/>
              </a:xfrm>
              <a:custGeom>
                <a:avLst/>
                <a:gdLst>
                  <a:gd name="T0" fmla="*/ 0 w 292"/>
                  <a:gd name="T1" fmla="*/ 30 h 85"/>
                  <a:gd name="T2" fmla="*/ 39 w 292"/>
                  <a:gd name="T3" fmla="*/ 0 h 85"/>
                  <a:gd name="T4" fmla="*/ 79 w 292"/>
                  <a:gd name="T5" fmla="*/ 43 h 85"/>
                  <a:gd name="T6" fmla="*/ 130 w 292"/>
                  <a:gd name="T7" fmla="*/ 11 h 85"/>
                  <a:gd name="T8" fmla="*/ 175 w 292"/>
                  <a:gd name="T9" fmla="*/ 59 h 85"/>
                  <a:gd name="T10" fmla="*/ 236 w 292"/>
                  <a:gd name="T11" fmla="*/ 20 h 85"/>
                  <a:gd name="T12" fmla="*/ 292 w 292"/>
                  <a:gd name="T13" fmla="*/ 85 h 85"/>
                  <a:gd name="T14" fmla="*/ 0 w 292"/>
                  <a:gd name="T15" fmla="*/ 30 h 8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2"/>
                  <a:gd name="T25" fmla="*/ 0 h 85"/>
                  <a:gd name="T26" fmla="*/ 292 w 292"/>
                  <a:gd name="T27" fmla="*/ 85 h 8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2" h="85">
                    <a:moveTo>
                      <a:pt x="0" y="30"/>
                    </a:moveTo>
                    <a:lnTo>
                      <a:pt x="39" y="0"/>
                    </a:lnTo>
                    <a:lnTo>
                      <a:pt x="79" y="43"/>
                    </a:lnTo>
                    <a:lnTo>
                      <a:pt x="130" y="11"/>
                    </a:lnTo>
                    <a:lnTo>
                      <a:pt x="175" y="59"/>
                    </a:lnTo>
                    <a:lnTo>
                      <a:pt x="236" y="20"/>
                    </a:lnTo>
                    <a:lnTo>
                      <a:pt x="292" y="85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71" name="Freeform 14">
                <a:extLst>
                  <a:ext uri="{FF2B5EF4-FFF2-40B4-BE49-F238E27FC236}">
                    <a16:creationId xmlns:a16="http://schemas.microsoft.com/office/drawing/2014/main" id="{3F2D308F-A60A-F6ED-367A-41E5FCF6C1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" y="1700"/>
                <a:ext cx="292" cy="85"/>
              </a:xfrm>
              <a:custGeom>
                <a:avLst/>
                <a:gdLst>
                  <a:gd name="T0" fmla="*/ 0 w 292"/>
                  <a:gd name="T1" fmla="*/ 30 h 85"/>
                  <a:gd name="T2" fmla="*/ 39 w 292"/>
                  <a:gd name="T3" fmla="*/ 0 h 85"/>
                  <a:gd name="T4" fmla="*/ 79 w 292"/>
                  <a:gd name="T5" fmla="*/ 43 h 85"/>
                  <a:gd name="T6" fmla="*/ 130 w 292"/>
                  <a:gd name="T7" fmla="*/ 11 h 85"/>
                  <a:gd name="T8" fmla="*/ 175 w 292"/>
                  <a:gd name="T9" fmla="*/ 59 h 85"/>
                  <a:gd name="T10" fmla="*/ 236 w 292"/>
                  <a:gd name="T11" fmla="*/ 20 h 85"/>
                  <a:gd name="T12" fmla="*/ 292 w 292"/>
                  <a:gd name="T13" fmla="*/ 85 h 85"/>
                  <a:gd name="T14" fmla="*/ 0 w 292"/>
                  <a:gd name="T15" fmla="*/ 30 h 8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2"/>
                  <a:gd name="T25" fmla="*/ 0 h 85"/>
                  <a:gd name="T26" fmla="*/ 292 w 292"/>
                  <a:gd name="T27" fmla="*/ 85 h 8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2" h="85">
                    <a:moveTo>
                      <a:pt x="0" y="30"/>
                    </a:moveTo>
                    <a:lnTo>
                      <a:pt x="39" y="0"/>
                    </a:lnTo>
                    <a:lnTo>
                      <a:pt x="79" y="43"/>
                    </a:lnTo>
                    <a:lnTo>
                      <a:pt x="130" y="11"/>
                    </a:lnTo>
                    <a:lnTo>
                      <a:pt x="175" y="59"/>
                    </a:lnTo>
                    <a:lnTo>
                      <a:pt x="236" y="20"/>
                    </a:lnTo>
                    <a:lnTo>
                      <a:pt x="292" y="85"/>
                    </a:lnTo>
                    <a:lnTo>
                      <a:pt x="0" y="3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72" name="Freeform 15">
                <a:extLst>
                  <a:ext uri="{FF2B5EF4-FFF2-40B4-BE49-F238E27FC236}">
                    <a16:creationId xmlns:a16="http://schemas.microsoft.com/office/drawing/2014/main" id="{133C5DD7-0519-463A-73AB-30DDF57A0A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" y="1773"/>
                <a:ext cx="60" cy="115"/>
              </a:xfrm>
              <a:custGeom>
                <a:avLst/>
                <a:gdLst>
                  <a:gd name="T0" fmla="*/ 0 w 60"/>
                  <a:gd name="T1" fmla="*/ 0 h 115"/>
                  <a:gd name="T2" fmla="*/ 0 w 60"/>
                  <a:gd name="T3" fmla="*/ 88 h 115"/>
                  <a:gd name="T4" fmla="*/ 60 w 60"/>
                  <a:gd name="T5" fmla="*/ 115 h 115"/>
                  <a:gd name="T6" fmla="*/ 60 w 60"/>
                  <a:gd name="T7" fmla="*/ 15 h 115"/>
                  <a:gd name="T8" fmla="*/ 0 w 60"/>
                  <a:gd name="T9" fmla="*/ 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115"/>
                  <a:gd name="T17" fmla="*/ 60 w 60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115">
                    <a:moveTo>
                      <a:pt x="0" y="0"/>
                    </a:moveTo>
                    <a:lnTo>
                      <a:pt x="0" y="88"/>
                    </a:lnTo>
                    <a:lnTo>
                      <a:pt x="60" y="115"/>
                    </a:lnTo>
                    <a:lnTo>
                      <a:pt x="60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73" name="Freeform 16">
                <a:extLst>
                  <a:ext uri="{FF2B5EF4-FFF2-40B4-BE49-F238E27FC236}">
                    <a16:creationId xmlns:a16="http://schemas.microsoft.com/office/drawing/2014/main" id="{DED117AC-D6DB-B25C-F57F-8F1334920B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" y="1773"/>
                <a:ext cx="60" cy="115"/>
              </a:xfrm>
              <a:custGeom>
                <a:avLst/>
                <a:gdLst>
                  <a:gd name="T0" fmla="*/ 0 w 60"/>
                  <a:gd name="T1" fmla="*/ 0 h 115"/>
                  <a:gd name="T2" fmla="*/ 0 w 60"/>
                  <a:gd name="T3" fmla="*/ 88 h 115"/>
                  <a:gd name="T4" fmla="*/ 60 w 60"/>
                  <a:gd name="T5" fmla="*/ 115 h 115"/>
                  <a:gd name="T6" fmla="*/ 60 w 60"/>
                  <a:gd name="T7" fmla="*/ 15 h 115"/>
                  <a:gd name="T8" fmla="*/ 0 w 60"/>
                  <a:gd name="T9" fmla="*/ 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115"/>
                  <a:gd name="T17" fmla="*/ 60 w 60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115">
                    <a:moveTo>
                      <a:pt x="0" y="0"/>
                    </a:moveTo>
                    <a:lnTo>
                      <a:pt x="0" y="88"/>
                    </a:lnTo>
                    <a:lnTo>
                      <a:pt x="60" y="115"/>
                    </a:lnTo>
                    <a:lnTo>
                      <a:pt x="60" y="1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74" name="Freeform 17">
                <a:extLst>
                  <a:ext uri="{FF2B5EF4-FFF2-40B4-BE49-F238E27FC236}">
                    <a16:creationId xmlns:a16="http://schemas.microsoft.com/office/drawing/2014/main" id="{741EEE7A-4A8B-D39A-233C-2574B7B017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" y="1790"/>
                <a:ext cx="75" cy="139"/>
              </a:xfrm>
              <a:custGeom>
                <a:avLst/>
                <a:gdLst>
                  <a:gd name="T0" fmla="*/ 0 w 75"/>
                  <a:gd name="T1" fmla="*/ 0 h 139"/>
                  <a:gd name="T2" fmla="*/ 0 w 75"/>
                  <a:gd name="T3" fmla="*/ 105 h 139"/>
                  <a:gd name="T4" fmla="*/ 75 w 75"/>
                  <a:gd name="T5" fmla="*/ 139 h 139"/>
                  <a:gd name="T6" fmla="*/ 75 w 75"/>
                  <a:gd name="T7" fmla="*/ 18 h 139"/>
                  <a:gd name="T8" fmla="*/ 0 w 75"/>
                  <a:gd name="T9" fmla="*/ 0 h 1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139"/>
                  <a:gd name="T17" fmla="*/ 75 w 75"/>
                  <a:gd name="T18" fmla="*/ 139 h 1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139">
                    <a:moveTo>
                      <a:pt x="0" y="0"/>
                    </a:moveTo>
                    <a:lnTo>
                      <a:pt x="0" y="105"/>
                    </a:lnTo>
                    <a:lnTo>
                      <a:pt x="75" y="139"/>
                    </a:lnTo>
                    <a:lnTo>
                      <a:pt x="75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75" name="Freeform 18">
                <a:extLst>
                  <a:ext uri="{FF2B5EF4-FFF2-40B4-BE49-F238E27FC236}">
                    <a16:creationId xmlns:a16="http://schemas.microsoft.com/office/drawing/2014/main" id="{50A688BB-FBB8-BD8D-F643-70E419BAF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" y="1790"/>
                <a:ext cx="75" cy="139"/>
              </a:xfrm>
              <a:custGeom>
                <a:avLst/>
                <a:gdLst>
                  <a:gd name="T0" fmla="*/ 0 w 75"/>
                  <a:gd name="T1" fmla="*/ 0 h 139"/>
                  <a:gd name="T2" fmla="*/ 0 w 75"/>
                  <a:gd name="T3" fmla="*/ 105 h 139"/>
                  <a:gd name="T4" fmla="*/ 75 w 75"/>
                  <a:gd name="T5" fmla="*/ 139 h 139"/>
                  <a:gd name="T6" fmla="*/ 75 w 75"/>
                  <a:gd name="T7" fmla="*/ 18 h 139"/>
                  <a:gd name="T8" fmla="*/ 0 w 75"/>
                  <a:gd name="T9" fmla="*/ 0 h 1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139"/>
                  <a:gd name="T17" fmla="*/ 75 w 75"/>
                  <a:gd name="T18" fmla="*/ 139 h 1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139">
                    <a:moveTo>
                      <a:pt x="0" y="0"/>
                    </a:moveTo>
                    <a:lnTo>
                      <a:pt x="0" y="105"/>
                    </a:lnTo>
                    <a:lnTo>
                      <a:pt x="75" y="139"/>
                    </a:lnTo>
                    <a:lnTo>
                      <a:pt x="75" y="18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76" name="Freeform 19">
                <a:extLst>
                  <a:ext uri="{FF2B5EF4-FFF2-40B4-BE49-F238E27FC236}">
                    <a16:creationId xmlns:a16="http://schemas.microsoft.com/office/drawing/2014/main" id="{F4BD8916-2814-6F0F-8EA4-58EFDB207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" y="1812"/>
                <a:ext cx="83" cy="162"/>
              </a:xfrm>
              <a:custGeom>
                <a:avLst/>
                <a:gdLst>
                  <a:gd name="T0" fmla="*/ 0 w 83"/>
                  <a:gd name="T1" fmla="*/ 0 h 162"/>
                  <a:gd name="T2" fmla="*/ 0 w 83"/>
                  <a:gd name="T3" fmla="*/ 125 h 162"/>
                  <a:gd name="T4" fmla="*/ 83 w 83"/>
                  <a:gd name="T5" fmla="*/ 162 h 162"/>
                  <a:gd name="T6" fmla="*/ 83 w 83"/>
                  <a:gd name="T7" fmla="*/ 19 h 162"/>
                  <a:gd name="T8" fmla="*/ 0 w 83"/>
                  <a:gd name="T9" fmla="*/ 0 h 1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162"/>
                  <a:gd name="T17" fmla="*/ 83 w 83"/>
                  <a:gd name="T18" fmla="*/ 162 h 1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162">
                    <a:moveTo>
                      <a:pt x="0" y="0"/>
                    </a:moveTo>
                    <a:lnTo>
                      <a:pt x="0" y="125"/>
                    </a:lnTo>
                    <a:lnTo>
                      <a:pt x="83" y="162"/>
                    </a:lnTo>
                    <a:lnTo>
                      <a:pt x="83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77" name="Freeform 20">
                <a:extLst>
                  <a:ext uri="{FF2B5EF4-FFF2-40B4-BE49-F238E27FC236}">
                    <a16:creationId xmlns:a16="http://schemas.microsoft.com/office/drawing/2014/main" id="{934D39E5-93DC-747B-1309-234EE296A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" y="1812"/>
                <a:ext cx="83" cy="162"/>
              </a:xfrm>
              <a:custGeom>
                <a:avLst/>
                <a:gdLst>
                  <a:gd name="T0" fmla="*/ 0 w 83"/>
                  <a:gd name="T1" fmla="*/ 0 h 162"/>
                  <a:gd name="T2" fmla="*/ 0 w 83"/>
                  <a:gd name="T3" fmla="*/ 125 h 162"/>
                  <a:gd name="T4" fmla="*/ 83 w 83"/>
                  <a:gd name="T5" fmla="*/ 162 h 162"/>
                  <a:gd name="T6" fmla="*/ 83 w 83"/>
                  <a:gd name="T7" fmla="*/ 19 h 162"/>
                  <a:gd name="T8" fmla="*/ 0 w 83"/>
                  <a:gd name="T9" fmla="*/ 0 h 1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162"/>
                  <a:gd name="T17" fmla="*/ 83 w 83"/>
                  <a:gd name="T18" fmla="*/ 162 h 1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162">
                    <a:moveTo>
                      <a:pt x="0" y="0"/>
                    </a:moveTo>
                    <a:lnTo>
                      <a:pt x="0" y="125"/>
                    </a:lnTo>
                    <a:lnTo>
                      <a:pt x="83" y="162"/>
                    </a:lnTo>
                    <a:lnTo>
                      <a:pt x="83" y="1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78" name="Freeform 21">
                <a:extLst>
                  <a:ext uri="{FF2B5EF4-FFF2-40B4-BE49-F238E27FC236}">
                    <a16:creationId xmlns:a16="http://schemas.microsoft.com/office/drawing/2014/main" id="{72661AD3-F6B0-D93E-9053-D80AC9DDF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1780"/>
                <a:ext cx="107" cy="155"/>
              </a:xfrm>
              <a:custGeom>
                <a:avLst/>
                <a:gdLst>
                  <a:gd name="T0" fmla="*/ 0 w 107"/>
                  <a:gd name="T1" fmla="*/ 155 h 155"/>
                  <a:gd name="T2" fmla="*/ 0 w 107"/>
                  <a:gd name="T3" fmla="*/ 30 h 155"/>
                  <a:gd name="T4" fmla="*/ 107 w 107"/>
                  <a:gd name="T5" fmla="*/ 0 h 155"/>
                  <a:gd name="T6" fmla="*/ 107 w 107"/>
                  <a:gd name="T7" fmla="*/ 112 h 155"/>
                  <a:gd name="T8" fmla="*/ 0 w 107"/>
                  <a:gd name="T9" fmla="*/ 155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"/>
                  <a:gd name="T16" fmla="*/ 0 h 155"/>
                  <a:gd name="T17" fmla="*/ 107 w 107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" h="155">
                    <a:moveTo>
                      <a:pt x="0" y="155"/>
                    </a:moveTo>
                    <a:lnTo>
                      <a:pt x="0" y="30"/>
                    </a:lnTo>
                    <a:lnTo>
                      <a:pt x="107" y="0"/>
                    </a:lnTo>
                    <a:lnTo>
                      <a:pt x="107" y="112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79" name="Freeform 22">
                <a:extLst>
                  <a:ext uri="{FF2B5EF4-FFF2-40B4-BE49-F238E27FC236}">
                    <a16:creationId xmlns:a16="http://schemas.microsoft.com/office/drawing/2014/main" id="{7E197934-E483-ECC5-BAFF-1E0C9E764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1780"/>
                <a:ext cx="107" cy="155"/>
              </a:xfrm>
              <a:custGeom>
                <a:avLst/>
                <a:gdLst>
                  <a:gd name="T0" fmla="*/ 0 w 107"/>
                  <a:gd name="T1" fmla="*/ 155 h 155"/>
                  <a:gd name="T2" fmla="*/ 0 w 107"/>
                  <a:gd name="T3" fmla="*/ 30 h 155"/>
                  <a:gd name="T4" fmla="*/ 107 w 107"/>
                  <a:gd name="T5" fmla="*/ 0 h 155"/>
                  <a:gd name="T6" fmla="*/ 107 w 107"/>
                  <a:gd name="T7" fmla="*/ 112 h 155"/>
                  <a:gd name="T8" fmla="*/ 0 w 107"/>
                  <a:gd name="T9" fmla="*/ 155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"/>
                  <a:gd name="T16" fmla="*/ 0 h 155"/>
                  <a:gd name="T17" fmla="*/ 107 w 107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" h="155">
                    <a:moveTo>
                      <a:pt x="0" y="155"/>
                    </a:moveTo>
                    <a:lnTo>
                      <a:pt x="0" y="30"/>
                    </a:lnTo>
                    <a:lnTo>
                      <a:pt x="107" y="0"/>
                    </a:lnTo>
                    <a:lnTo>
                      <a:pt x="107" y="112"/>
                    </a:lnTo>
                    <a:lnTo>
                      <a:pt x="0" y="15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80" name="Freeform 23">
                <a:extLst>
                  <a:ext uri="{FF2B5EF4-FFF2-40B4-BE49-F238E27FC236}">
                    <a16:creationId xmlns:a16="http://schemas.microsoft.com/office/drawing/2014/main" id="{012A2E58-DE18-3B12-C6A8-BD3FA3ED93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" y="1682"/>
                <a:ext cx="411" cy="103"/>
              </a:xfrm>
              <a:custGeom>
                <a:avLst/>
                <a:gdLst>
                  <a:gd name="T0" fmla="*/ 56 w 411"/>
                  <a:gd name="T1" fmla="*/ 103 h 103"/>
                  <a:gd name="T2" fmla="*/ 0 w 411"/>
                  <a:gd name="T3" fmla="*/ 38 h 103"/>
                  <a:gd name="T4" fmla="*/ 388 w 411"/>
                  <a:gd name="T5" fmla="*/ 0 h 103"/>
                  <a:gd name="T6" fmla="*/ 411 w 411"/>
                  <a:gd name="T7" fmla="*/ 21 h 103"/>
                  <a:gd name="T8" fmla="*/ 56 w 411"/>
                  <a:gd name="T9" fmla="*/ 103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1"/>
                  <a:gd name="T16" fmla="*/ 0 h 103"/>
                  <a:gd name="T17" fmla="*/ 411 w 411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1" h="103">
                    <a:moveTo>
                      <a:pt x="56" y="103"/>
                    </a:moveTo>
                    <a:lnTo>
                      <a:pt x="0" y="38"/>
                    </a:lnTo>
                    <a:lnTo>
                      <a:pt x="388" y="0"/>
                    </a:lnTo>
                    <a:lnTo>
                      <a:pt x="411" y="21"/>
                    </a:lnTo>
                    <a:lnTo>
                      <a:pt x="56" y="10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81" name="Freeform 24">
                <a:extLst>
                  <a:ext uri="{FF2B5EF4-FFF2-40B4-BE49-F238E27FC236}">
                    <a16:creationId xmlns:a16="http://schemas.microsoft.com/office/drawing/2014/main" id="{BA94C017-A4CD-83A0-78C2-9BDF03468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" y="1682"/>
                <a:ext cx="411" cy="103"/>
              </a:xfrm>
              <a:custGeom>
                <a:avLst/>
                <a:gdLst>
                  <a:gd name="T0" fmla="*/ 56 w 411"/>
                  <a:gd name="T1" fmla="*/ 103 h 103"/>
                  <a:gd name="T2" fmla="*/ 0 w 411"/>
                  <a:gd name="T3" fmla="*/ 38 h 103"/>
                  <a:gd name="T4" fmla="*/ 388 w 411"/>
                  <a:gd name="T5" fmla="*/ 0 h 103"/>
                  <a:gd name="T6" fmla="*/ 411 w 411"/>
                  <a:gd name="T7" fmla="*/ 21 h 103"/>
                  <a:gd name="T8" fmla="*/ 56 w 411"/>
                  <a:gd name="T9" fmla="*/ 103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1"/>
                  <a:gd name="T16" fmla="*/ 0 h 103"/>
                  <a:gd name="T17" fmla="*/ 411 w 411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1" h="103">
                    <a:moveTo>
                      <a:pt x="56" y="103"/>
                    </a:moveTo>
                    <a:lnTo>
                      <a:pt x="0" y="38"/>
                    </a:lnTo>
                    <a:lnTo>
                      <a:pt x="388" y="0"/>
                    </a:lnTo>
                    <a:lnTo>
                      <a:pt x="411" y="21"/>
                    </a:lnTo>
                    <a:lnTo>
                      <a:pt x="56" y="10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82" name="Freeform 25">
                <a:extLst>
                  <a:ext uri="{FF2B5EF4-FFF2-40B4-BE49-F238E27FC236}">
                    <a16:creationId xmlns:a16="http://schemas.microsoft.com/office/drawing/2014/main" id="{82934D4F-B244-61E0-6A8E-9C4F2AC19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" y="1675"/>
                <a:ext cx="448" cy="84"/>
              </a:xfrm>
              <a:custGeom>
                <a:avLst/>
                <a:gdLst>
                  <a:gd name="T0" fmla="*/ 46 w 448"/>
                  <a:gd name="T1" fmla="*/ 84 h 84"/>
                  <a:gd name="T2" fmla="*/ 0 w 448"/>
                  <a:gd name="T3" fmla="*/ 36 h 84"/>
                  <a:gd name="T4" fmla="*/ 437 w 448"/>
                  <a:gd name="T5" fmla="*/ 0 h 84"/>
                  <a:gd name="T6" fmla="*/ 448 w 448"/>
                  <a:gd name="T7" fmla="*/ 12 h 84"/>
                  <a:gd name="T8" fmla="*/ 107 w 448"/>
                  <a:gd name="T9" fmla="*/ 45 h 84"/>
                  <a:gd name="T10" fmla="*/ 46 w 448"/>
                  <a:gd name="T11" fmla="*/ 84 h 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48"/>
                  <a:gd name="T19" fmla="*/ 0 h 84"/>
                  <a:gd name="T20" fmla="*/ 448 w 448"/>
                  <a:gd name="T21" fmla="*/ 84 h 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48" h="84">
                    <a:moveTo>
                      <a:pt x="46" y="84"/>
                    </a:moveTo>
                    <a:lnTo>
                      <a:pt x="0" y="36"/>
                    </a:lnTo>
                    <a:lnTo>
                      <a:pt x="437" y="0"/>
                    </a:lnTo>
                    <a:lnTo>
                      <a:pt x="448" y="12"/>
                    </a:lnTo>
                    <a:lnTo>
                      <a:pt x="107" y="45"/>
                    </a:lnTo>
                    <a:lnTo>
                      <a:pt x="46" y="84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83" name="Freeform 26">
                <a:extLst>
                  <a:ext uri="{FF2B5EF4-FFF2-40B4-BE49-F238E27FC236}">
                    <a16:creationId xmlns:a16="http://schemas.microsoft.com/office/drawing/2014/main" id="{C07E0AC2-9B40-D491-AA7E-0F972DC9D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" y="1675"/>
                <a:ext cx="448" cy="84"/>
              </a:xfrm>
              <a:custGeom>
                <a:avLst/>
                <a:gdLst>
                  <a:gd name="T0" fmla="*/ 46 w 448"/>
                  <a:gd name="T1" fmla="*/ 84 h 84"/>
                  <a:gd name="T2" fmla="*/ 0 w 448"/>
                  <a:gd name="T3" fmla="*/ 36 h 84"/>
                  <a:gd name="T4" fmla="*/ 437 w 448"/>
                  <a:gd name="T5" fmla="*/ 0 h 84"/>
                  <a:gd name="T6" fmla="*/ 448 w 448"/>
                  <a:gd name="T7" fmla="*/ 12 h 84"/>
                  <a:gd name="T8" fmla="*/ 107 w 448"/>
                  <a:gd name="T9" fmla="*/ 45 h 84"/>
                  <a:gd name="T10" fmla="*/ 46 w 448"/>
                  <a:gd name="T11" fmla="*/ 84 h 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48"/>
                  <a:gd name="T19" fmla="*/ 0 h 84"/>
                  <a:gd name="T20" fmla="*/ 448 w 448"/>
                  <a:gd name="T21" fmla="*/ 84 h 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48" h="84">
                    <a:moveTo>
                      <a:pt x="46" y="84"/>
                    </a:moveTo>
                    <a:lnTo>
                      <a:pt x="0" y="36"/>
                    </a:lnTo>
                    <a:lnTo>
                      <a:pt x="437" y="0"/>
                    </a:lnTo>
                    <a:lnTo>
                      <a:pt x="448" y="12"/>
                    </a:lnTo>
                    <a:lnTo>
                      <a:pt x="107" y="45"/>
                    </a:lnTo>
                    <a:lnTo>
                      <a:pt x="46" y="8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</p:grp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72BF73EC-7017-82F4-B9EE-C4A08CE525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4913" y="1581150"/>
              <a:ext cx="1181100" cy="422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1000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E4AC1B55-DA12-6A7C-06D6-B031C6E9E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3225" y="2892425"/>
              <a:ext cx="790576" cy="687869"/>
            </a:xfrm>
            <a:prstGeom prst="rect">
              <a:avLst/>
            </a:prstGeom>
            <a:solidFill>
              <a:srgbClr val="FFE6CC"/>
            </a:solidFill>
            <a:ln w="9525">
              <a:solidFill>
                <a:srgbClr val="3333CC"/>
              </a:solidFill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ru-RU" altLang="en-US" sz="1100" dirty="0">
                  <a:solidFill>
                    <a:srgbClr val="3333CC"/>
                  </a:solidFill>
                </a:rPr>
                <a:t>Банк</a:t>
              </a:r>
              <a:r>
                <a:rPr lang="ru-RU" altLang="en-US" sz="1000" dirty="0">
                  <a:solidFill>
                    <a:srgbClr val="3333CC"/>
                  </a:solidFill>
                </a:rPr>
                <a:t> Покупателя</a:t>
              </a:r>
              <a:endParaRPr lang="en-US" altLang="en-US" sz="1000" dirty="0">
                <a:solidFill>
                  <a:srgbClr val="3333CC"/>
                </a:solidFill>
              </a:endParaRPr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42A15B1B-08FB-73CE-3228-60A5A12B5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6675" y="1550988"/>
              <a:ext cx="115887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1000"/>
            </a:p>
          </p:txBody>
        </p:sp>
        <p:sp>
          <p:nvSpPr>
            <p:cNvPr id="17" name="Line 30">
              <a:extLst>
                <a:ext uri="{FF2B5EF4-FFF2-40B4-BE49-F238E27FC236}">
                  <a16:creationId xmlns:a16="http://schemas.microsoft.com/office/drawing/2014/main" id="{8FE987AA-4A5E-7E4F-1A8C-F94C79252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2663" y="2446338"/>
              <a:ext cx="1722437" cy="1587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8" name="Rectangle 31">
              <a:extLst>
                <a:ext uri="{FF2B5EF4-FFF2-40B4-BE49-F238E27FC236}">
                  <a16:creationId xmlns:a16="http://schemas.microsoft.com/office/drawing/2014/main" id="{64BFEB0C-3D65-DDDA-F202-80AE25A60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800" y="1905000"/>
              <a:ext cx="1130300" cy="541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ru-RU" altLang="en-US" sz="1050" dirty="0">
                  <a:solidFill>
                    <a:srgbClr val="000000"/>
                  </a:solidFill>
                </a:rPr>
                <a:t>Заявление на открытие аккредитива</a:t>
              </a:r>
              <a:endParaRPr lang="en-US" altLang="en-US" sz="1050" dirty="0"/>
            </a:p>
          </p:txBody>
        </p:sp>
        <p:sp>
          <p:nvSpPr>
            <p:cNvPr id="19" name="Rectangle 32">
              <a:extLst>
                <a:ext uri="{FF2B5EF4-FFF2-40B4-BE49-F238E27FC236}">
                  <a16:creationId xmlns:a16="http://schemas.microsoft.com/office/drawing/2014/main" id="{55A75F86-4F89-5153-62B4-BEFF54BE20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8700" y="1943100"/>
              <a:ext cx="1776413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1000"/>
            </a:p>
          </p:txBody>
        </p:sp>
        <p:grpSp>
          <p:nvGrpSpPr>
            <p:cNvPr id="20" name="Group 33">
              <a:extLst>
                <a:ext uri="{FF2B5EF4-FFF2-40B4-BE49-F238E27FC236}">
                  <a16:creationId xmlns:a16="http://schemas.microsoft.com/office/drawing/2014/main" id="{CA59269E-5C4D-25B7-6092-20747C0095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2700" y="5148263"/>
              <a:ext cx="1268413" cy="438150"/>
              <a:chOff x="2408" y="3245"/>
              <a:chExt cx="799" cy="276"/>
            </a:xfrm>
          </p:grpSpPr>
          <p:sp>
            <p:nvSpPr>
              <p:cNvPr id="850" name="Freeform 34">
                <a:extLst>
                  <a:ext uri="{FF2B5EF4-FFF2-40B4-BE49-F238E27FC236}">
                    <a16:creationId xmlns:a16="http://schemas.microsoft.com/office/drawing/2014/main" id="{46D6CF90-A450-1A89-47AA-FCEE840E3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8" y="3406"/>
                <a:ext cx="799" cy="115"/>
              </a:xfrm>
              <a:custGeom>
                <a:avLst/>
                <a:gdLst>
                  <a:gd name="T0" fmla="*/ 799 w 799"/>
                  <a:gd name="T1" fmla="*/ 0 h 115"/>
                  <a:gd name="T2" fmla="*/ 625 w 799"/>
                  <a:gd name="T3" fmla="*/ 0 h 115"/>
                  <a:gd name="T4" fmla="*/ 625 w 799"/>
                  <a:gd name="T5" fmla="*/ 10 h 115"/>
                  <a:gd name="T6" fmla="*/ 125 w 799"/>
                  <a:gd name="T7" fmla="*/ 10 h 115"/>
                  <a:gd name="T8" fmla="*/ 0 w 799"/>
                  <a:gd name="T9" fmla="*/ 0 h 115"/>
                  <a:gd name="T10" fmla="*/ 27 w 799"/>
                  <a:gd name="T11" fmla="*/ 96 h 115"/>
                  <a:gd name="T12" fmla="*/ 20 w 799"/>
                  <a:gd name="T13" fmla="*/ 105 h 115"/>
                  <a:gd name="T14" fmla="*/ 27 w 799"/>
                  <a:gd name="T15" fmla="*/ 115 h 115"/>
                  <a:gd name="T16" fmla="*/ 778 w 799"/>
                  <a:gd name="T17" fmla="*/ 115 h 115"/>
                  <a:gd name="T18" fmla="*/ 799 w 799"/>
                  <a:gd name="T19" fmla="*/ 48 h 115"/>
                  <a:gd name="T20" fmla="*/ 799 w 799"/>
                  <a:gd name="T21" fmla="*/ 0 h 11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99"/>
                  <a:gd name="T34" fmla="*/ 0 h 115"/>
                  <a:gd name="T35" fmla="*/ 799 w 799"/>
                  <a:gd name="T36" fmla="*/ 115 h 11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99" h="115">
                    <a:moveTo>
                      <a:pt x="799" y="0"/>
                    </a:moveTo>
                    <a:lnTo>
                      <a:pt x="625" y="0"/>
                    </a:lnTo>
                    <a:lnTo>
                      <a:pt x="625" y="10"/>
                    </a:lnTo>
                    <a:lnTo>
                      <a:pt x="125" y="10"/>
                    </a:lnTo>
                    <a:lnTo>
                      <a:pt x="0" y="0"/>
                    </a:lnTo>
                    <a:lnTo>
                      <a:pt x="27" y="96"/>
                    </a:lnTo>
                    <a:lnTo>
                      <a:pt x="20" y="105"/>
                    </a:lnTo>
                    <a:lnTo>
                      <a:pt x="27" y="115"/>
                    </a:lnTo>
                    <a:lnTo>
                      <a:pt x="778" y="115"/>
                    </a:lnTo>
                    <a:lnTo>
                      <a:pt x="799" y="48"/>
                    </a:lnTo>
                    <a:lnTo>
                      <a:pt x="799" y="0"/>
                    </a:lnTo>
                    <a:close/>
                  </a:path>
                </a:pathLst>
              </a:custGeom>
              <a:solidFill>
                <a:srgbClr val="33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51" name="Freeform 35">
                <a:extLst>
                  <a:ext uri="{FF2B5EF4-FFF2-40B4-BE49-F238E27FC236}">
                    <a16:creationId xmlns:a16="http://schemas.microsoft.com/office/drawing/2014/main" id="{AFE56313-495F-7DF7-B4DF-D624C40AE6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8" y="3406"/>
                <a:ext cx="799" cy="115"/>
              </a:xfrm>
              <a:custGeom>
                <a:avLst/>
                <a:gdLst>
                  <a:gd name="T0" fmla="*/ 799 w 799"/>
                  <a:gd name="T1" fmla="*/ 0 h 115"/>
                  <a:gd name="T2" fmla="*/ 625 w 799"/>
                  <a:gd name="T3" fmla="*/ 0 h 115"/>
                  <a:gd name="T4" fmla="*/ 625 w 799"/>
                  <a:gd name="T5" fmla="*/ 10 h 115"/>
                  <a:gd name="T6" fmla="*/ 125 w 799"/>
                  <a:gd name="T7" fmla="*/ 10 h 115"/>
                  <a:gd name="T8" fmla="*/ 0 w 799"/>
                  <a:gd name="T9" fmla="*/ 0 h 115"/>
                  <a:gd name="T10" fmla="*/ 27 w 799"/>
                  <a:gd name="T11" fmla="*/ 96 h 115"/>
                  <a:gd name="T12" fmla="*/ 20 w 799"/>
                  <a:gd name="T13" fmla="*/ 105 h 115"/>
                  <a:gd name="T14" fmla="*/ 27 w 799"/>
                  <a:gd name="T15" fmla="*/ 115 h 115"/>
                  <a:gd name="T16" fmla="*/ 778 w 799"/>
                  <a:gd name="T17" fmla="*/ 115 h 115"/>
                  <a:gd name="T18" fmla="*/ 799 w 799"/>
                  <a:gd name="T19" fmla="*/ 48 h 115"/>
                  <a:gd name="T20" fmla="*/ 799 w 799"/>
                  <a:gd name="T21" fmla="*/ 0 h 11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99"/>
                  <a:gd name="T34" fmla="*/ 0 h 115"/>
                  <a:gd name="T35" fmla="*/ 799 w 799"/>
                  <a:gd name="T36" fmla="*/ 115 h 11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99" h="115">
                    <a:moveTo>
                      <a:pt x="799" y="0"/>
                    </a:moveTo>
                    <a:lnTo>
                      <a:pt x="625" y="0"/>
                    </a:lnTo>
                    <a:lnTo>
                      <a:pt x="625" y="10"/>
                    </a:lnTo>
                    <a:lnTo>
                      <a:pt x="125" y="10"/>
                    </a:lnTo>
                    <a:lnTo>
                      <a:pt x="0" y="0"/>
                    </a:lnTo>
                    <a:lnTo>
                      <a:pt x="27" y="96"/>
                    </a:lnTo>
                    <a:lnTo>
                      <a:pt x="20" y="105"/>
                    </a:lnTo>
                    <a:lnTo>
                      <a:pt x="27" y="115"/>
                    </a:lnTo>
                    <a:lnTo>
                      <a:pt x="778" y="115"/>
                    </a:lnTo>
                    <a:lnTo>
                      <a:pt x="799" y="48"/>
                    </a:lnTo>
                    <a:lnTo>
                      <a:pt x="799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52" name="Freeform 36">
                <a:extLst>
                  <a:ext uri="{FF2B5EF4-FFF2-40B4-BE49-F238E27FC236}">
                    <a16:creationId xmlns:a16="http://schemas.microsoft.com/office/drawing/2014/main" id="{41D3EE6F-7481-ECD9-4A56-F4CF5E03A5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7" y="3349"/>
                <a:ext cx="132" cy="57"/>
              </a:xfrm>
              <a:custGeom>
                <a:avLst/>
                <a:gdLst>
                  <a:gd name="T0" fmla="*/ 0 w 132"/>
                  <a:gd name="T1" fmla="*/ 57 h 57"/>
                  <a:gd name="T2" fmla="*/ 14 w 132"/>
                  <a:gd name="T3" fmla="*/ 0 h 57"/>
                  <a:gd name="T4" fmla="*/ 98 w 132"/>
                  <a:gd name="T5" fmla="*/ 0 h 57"/>
                  <a:gd name="T6" fmla="*/ 98 w 132"/>
                  <a:gd name="T7" fmla="*/ 19 h 57"/>
                  <a:gd name="T8" fmla="*/ 118 w 132"/>
                  <a:gd name="T9" fmla="*/ 19 h 57"/>
                  <a:gd name="T10" fmla="*/ 132 w 132"/>
                  <a:gd name="T11" fmla="*/ 57 h 57"/>
                  <a:gd name="T12" fmla="*/ 0 w 132"/>
                  <a:gd name="T13" fmla="*/ 57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2"/>
                  <a:gd name="T22" fmla="*/ 0 h 57"/>
                  <a:gd name="T23" fmla="*/ 132 w 132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2" h="57">
                    <a:moveTo>
                      <a:pt x="0" y="57"/>
                    </a:moveTo>
                    <a:lnTo>
                      <a:pt x="14" y="0"/>
                    </a:lnTo>
                    <a:lnTo>
                      <a:pt x="98" y="0"/>
                    </a:lnTo>
                    <a:lnTo>
                      <a:pt x="98" y="19"/>
                    </a:lnTo>
                    <a:lnTo>
                      <a:pt x="118" y="19"/>
                    </a:lnTo>
                    <a:lnTo>
                      <a:pt x="132" y="5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53" name="Freeform 37">
                <a:extLst>
                  <a:ext uri="{FF2B5EF4-FFF2-40B4-BE49-F238E27FC236}">
                    <a16:creationId xmlns:a16="http://schemas.microsoft.com/office/drawing/2014/main" id="{D52670D6-6430-3A2B-BF81-F5D113867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7" y="3349"/>
                <a:ext cx="132" cy="57"/>
              </a:xfrm>
              <a:custGeom>
                <a:avLst/>
                <a:gdLst>
                  <a:gd name="T0" fmla="*/ 0 w 132"/>
                  <a:gd name="T1" fmla="*/ 57 h 57"/>
                  <a:gd name="T2" fmla="*/ 14 w 132"/>
                  <a:gd name="T3" fmla="*/ 0 h 57"/>
                  <a:gd name="T4" fmla="*/ 98 w 132"/>
                  <a:gd name="T5" fmla="*/ 0 h 57"/>
                  <a:gd name="T6" fmla="*/ 98 w 132"/>
                  <a:gd name="T7" fmla="*/ 19 h 57"/>
                  <a:gd name="T8" fmla="*/ 118 w 132"/>
                  <a:gd name="T9" fmla="*/ 19 h 57"/>
                  <a:gd name="T10" fmla="*/ 132 w 132"/>
                  <a:gd name="T11" fmla="*/ 57 h 57"/>
                  <a:gd name="T12" fmla="*/ 0 w 132"/>
                  <a:gd name="T13" fmla="*/ 57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2"/>
                  <a:gd name="T22" fmla="*/ 0 h 57"/>
                  <a:gd name="T23" fmla="*/ 132 w 132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2" h="57">
                    <a:moveTo>
                      <a:pt x="0" y="57"/>
                    </a:moveTo>
                    <a:lnTo>
                      <a:pt x="14" y="0"/>
                    </a:lnTo>
                    <a:lnTo>
                      <a:pt x="98" y="0"/>
                    </a:lnTo>
                    <a:lnTo>
                      <a:pt x="98" y="19"/>
                    </a:lnTo>
                    <a:lnTo>
                      <a:pt x="118" y="19"/>
                    </a:lnTo>
                    <a:lnTo>
                      <a:pt x="132" y="57"/>
                    </a:lnTo>
                    <a:lnTo>
                      <a:pt x="0" y="57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54" name="Freeform 38">
                <a:extLst>
                  <a:ext uri="{FF2B5EF4-FFF2-40B4-BE49-F238E27FC236}">
                    <a16:creationId xmlns:a16="http://schemas.microsoft.com/office/drawing/2014/main" id="{0EBE306D-FC40-35A3-2C0E-52503B02F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2" y="3302"/>
                <a:ext cx="49" cy="47"/>
              </a:xfrm>
              <a:custGeom>
                <a:avLst/>
                <a:gdLst>
                  <a:gd name="T0" fmla="*/ 0 w 49"/>
                  <a:gd name="T1" fmla="*/ 47 h 47"/>
                  <a:gd name="T2" fmla="*/ 14 w 49"/>
                  <a:gd name="T3" fmla="*/ 0 h 47"/>
                  <a:gd name="T4" fmla="*/ 49 w 49"/>
                  <a:gd name="T5" fmla="*/ 9 h 47"/>
                  <a:gd name="T6" fmla="*/ 49 w 49"/>
                  <a:gd name="T7" fmla="*/ 47 h 47"/>
                  <a:gd name="T8" fmla="*/ 0 w 49"/>
                  <a:gd name="T9" fmla="*/ 47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47"/>
                  <a:gd name="T17" fmla="*/ 49 w 4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47">
                    <a:moveTo>
                      <a:pt x="0" y="47"/>
                    </a:moveTo>
                    <a:lnTo>
                      <a:pt x="14" y="0"/>
                    </a:lnTo>
                    <a:lnTo>
                      <a:pt x="49" y="9"/>
                    </a:lnTo>
                    <a:lnTo>
                      <a:pt x="49" y="47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006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55" name="Freeform 39">
                <a:extLst>
                  <a:ext uri="{FF2B5EF4-FFF2-40B4-BE49-F238E27FC236}">
                    <a16:creationId xmlns:a16="http://schemas.microsoft.com/office/drawing/2014/main" id="{B643E05F-D339-E495-6C55-D5598C5F13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2" y="3302"/>
                <a:ext cx="49" cy="47"/>
              </a:xfrm>
              <a:custGeom>
                <a:avLst/>
                <a:gdLst>
                  <a:gd name="T0" fmla="*/ 0 w 49"/>
                  <a:gd name="T1" fmla="*/ 47 h 47"/>
                  <a:gd name="T2" fmla="*/ 14 w 49"/>
                  <a:gd name="T3" fmla="*/ 0 h 47"/>
                  <a:gd name="T4" fmla="*/ 49 w 49"/>
                  <a:gd name="T5" fmla="*/ 9 h 47"/>
                  <a:gd name="T6" fmla="*/ 49 w 49"/>
                  <a:gd name="T7" fmla="*/ 47 h 47"/>
                  <a:gd name="T8" fmla="*/ 0 w 49"/>
                  <a:gd name="T9" fmla="*/ 47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47"/>
                  <a:gd name="T17" fmla="*/ 49 w 49"/>
                  <a:gd name="T18" fmla="*/ 47 h 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47">
                    <a:moveTo>
                      <a:pt x="0" y="47"/>
                    </a:moveTo>
                    <a:lnTo>
                      <a:pt x="14" y="0"/>
                    </a:lnTo>
                    <a:lnTo>
                      <a:pt x="49" y="9"/>
                    </a:lnTo>
                    <a:lnTo>
                      <a:pt x="49" y="47"/>
                    </a:lnTo>
                    <a:lnTo>
                      <a:pt x="0" y="47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56" name="Line 40">
                <a:extLst>
                  <a:ext uri="{FF2B5EF4-FFF2-40B4-BE49-F238E27FC236}">
                    <a16:creationId xmlns:a16="http://schemas.microsoft.com/office/drawing/2014/main" id="{C9FB8D1E-0E8F-F15E-F0B8-98DF922912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87" y="3254"/>
                <a:ext cx="7" cy="162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857" name="Line 41">
                <a:extLst>
                  <a:ext uri="{FF2B5EF4-FFF2-40B4-BE49-F238E27FC236}">
                    <a16:creationId xmlns:a16="http://schemas.microsoft.com/office/drawing/2014/main" id="{2FC8C6CF-681E-24E0-ACCB-FFA022A7E6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7" y="3245"/>
                <a:ext cx="1" cy="17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858" name="Line 42">
                <a:extLst>
                  <a:ext uri="{FF2B5EF4-FFF2-40B4-BE49-F238E27FC236}">
                    <a16:creationId xmlns:a16="http://schemas.microsoft.com/office/drawing/2014/main" id="{FF0ADDDD-A205-FF4E-8D30-556D931D26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26" y="3254"/>
                <a:ext cx="1" cy="162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859" name="Line 43">
                <a:extLst>
                  <a:ext uri="{FF2B5EF4-FFF2-40B4-BE49-F238E27FC236}">
                    <a16:creationId xmlns:a16="http://schemas.microsoft.com/office/drawing/2014/main" id="{6D648F9B-E8B2-DCED-97C9-173F16EE20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94" y="3321"/>
                <a:ext cx="77" cy="6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860" name="Line 44">
                <a:extLst>
                  <a:ext uri="{FF2B5EF4-FFF2-40B4-BE49-F238E27FC236}">
                    <a16:creationId xmlns:a16="http://schemas.microsoft.com/office/drawing/2014/main" id="{7702FE93-2160-21FD-F54A-A1DB3AAC14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811" y="3321"/>
                <a:ext cx="83" cy="6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861" name="Line 45">
                <a:extLst>
                  <a:ext uri="{FF2B5EF4-FFF2-40B4-BE49-F238E27FC236}">
                    <a16:creationId xmlns:a16="http://schemas.microsoft.com/office/drawing/2014/main" id="{23B0892B-8A77-7C3C-778B-3995F2E8F6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07" y="3321"/>
                <a:ext cx="76" cy="6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862" name="Line 46">
                <a:extLst>
                  <a:ext uri="{FF2B5EF4-FFF2-40B4-BE49-F238E27FC236}">
                    <a16:creationId xmlns:a16="http://schemas.microsoft.com/office/drawing/2014/main" id="{670CAFA4-A64C-048F-E340-1C2C84F346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30" y="3321"/>
                <a:ext cx="77" cy="6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863" name="Line 47">
                <a:extLst>
                  <a:ext uri="{FF2B5EF4-FFF2-40B4-BE49-F238E27FC236}">
                    <a16:creationId xmlns:a16="http://schemas.microsoft.com/office/drawing/2014/main" id="{BCA5313A-FCEA-6EFF-54C3-D714DB3D05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26" y="3321"/>
                <a:ext cx="83" cy="6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</p:grpSp>
        <p:sp>
          <p:nvSpPr>
            <p:cNvPr id="21" name="Rectangle 48">
              <a:extLst>
                <a:ext uri="{FF2B5EF4-FFF2-40B4-BE49-F238E27FC236}">
                  <a16:creationId xmlns:a16="http://schemas.microsoft.com/office/drawing/2014/main" id="{A1258888-C591-DE2F-1D07-606ACCBADB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3338" y="4543425"/>
              <a:ext cx="1435100" cy="422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1000"/>
            </a:p>
          </p:txBody>
        </p:sp>
        <p:sp>
          <p:nvSpPr>
            <p:cNvPr id="22" name="Rectangle 49">
              <a:extLst>
                <a:ext uri="{FF2B5EF4-FFF2-40B4-BE49-F238E27FC236}">
                  <a16:creationId xmlns:a16="http://schemas.microsoft.com/office/drawing/2014/main" id="{15DA7536-429E-44DC-78C7-F715896C5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9511" y="4656138"/>
              <a:ext cx="928688" cy="361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ru-RU" altLang="en-US" sz="1050" dirty="0">
                  <a:solidFill>
                    <a:srgbClr val="000000"/>
                  </a:solidFill>
                </a:rPr>
                <a:t>Товары</a:t>
              </a:r>
            </a:p>
            <a:p>
              <a:pPr>
                <a:lnSpc>
                  <a:spcPct val="80000"/>
                </a:lnSpc>
              </a:pPr>
              <a:r>
                <a:rPr lang="ru-RU" altLang="en-US" sz="1050" dirty="0">
                  <a:solidFill>
                    <a:srgbClr val="000000"/>
                  </a:solidFill>
                </a:rPr>
                <a:t>погружены</a:t>
              </a:r>
              <a:endParaRPr lang="en-US" altLang="en-US" sz="1050" dirty="0"/>
            </a:p>
          </p:txBody>
        </p:sp>
        <p:sp>
          <p:nvSpPr>
            <p:cNvPr id="23" name="Rectangle 50">
              <a:extLst>
                <a:ext uri="{FF2B5EF4-FFF2-40B4-BE49-F238E27FC236}">
                  <a16:creationId xmlns:a16="http://schemas.microsoft.com/office/drawing/2014/main" id="{D365AC42-68D8-EC32-1BA1-D222256E7F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7000" y="3962400"/>
              <a:ext cx="908050" cy="72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ru-RU" altLang="en-US" sz="1050" dirty="0">
                  <a:solidFill>
                    <a:srgbClr val="000000"/>
                  </a:solidFill>
                </a:rPr>
                <a:t>Капитан издает чистый коносамент</a:t>
              </a:r>
              <a:endParaRPr lang="en-US" altLang="en-US" sz="1050" dirty="0"/>
            </a:p>
          </p:txBody>
        </p:sp>
        <p:sp>
          <p:nvSpPr>
            <p:cNvPr id="24" name="Rectangle 51">
              <a:extLst>
                <a:ext uri="{FF2B5EF4-FFF2-40B4-BE49-F238E27FC236}">
                  <a16:creationId xmlns:a16="http://schemas.microsoft.com/office/drawing/2014/main" id="{5D56E2F6-910C-8D36-F253-A4AA1F446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4900" y="1943100"/>
              <a:ext cx="1455738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1000"/>
            </a:p>
          </p:txBody>
        </p:sp>
        <p:sp>
          <p:nvSpPr>
            <p:cNvPr id="25" name="Rectangle 52">
              <a:extLst>
                <a:ext uri="{FF2B5EF4-FFF2-40B4-BE49-F238E27FC236}">
                  <a16:creationId xmlns:a16="http://schemas.microsoft.com/office/drawing/2014/main" id="{C3F30FEC-E329-4987-B60C-5A95AC9479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9850" y="2466975"/>
              <a:ext cx="168644" cy="23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CC0000"/>
                  </a:solidFill>
                </a:rPr>
                <a:t>5.</a:t>
              </a:r>
              <a:r>
                <a:rPr lang="en-US" altLang="en-US" sz="1100">
                  <a:solidFill>
                    <a:srgbClr val="000000"/>
                  </a:solidFill>
                </a:rPr>
                <a:t> </a:t>
              </a:r>
              <a:endParaRPr lang="en-US" altLang="en-US" sz="1100"/>
            </a:p>
          </p:txBody>
        </p:sp>
        <p:sp>
          <p:nvSpPr>
            <p:cNvPr id="26" name="Rectangle 53">
              <a:extLst>
                <a:ext uri="{FF2B5EF4-FFF2-40B4-BE49-F238E27FC236}">
                  <a16:creationId xmlns:a16="http://schemas.microsoft.com/office/drawing/2014/main" id="{A3A6D12F-F3DD-3F94-F6F8-E906B73C6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6388" y="2533650"/>
              <a:ext cx="1039812" cy="361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ru-RU" altLang="en-US" sz="1050" dirty="0">
                  <a:solidFill>
                    <a:srgbClr val="000000"/>
                  </a:solidFill>
                </a:rPr>
                <a:t>Коносамент представлен</a:t>
              </a:r>
              <a:endParaRPr lang="en-US" altLang="en-US" sz="1050" dirty="0"/>
            </a:p>
          </p:txBody>
        </p:sp>
        <p:sp>
          <p:nvSpPr>
            <p:cNvPr id="27" name="Rectangle 54">
              <a:extLst>
                <a:ext uri="{FF2B5EF4-FFF2-40B4-BE49-F238E27FC236}">
                  <a16:creationId xmlns:a16="http://schemas.microsoft.com/office/drawing/2014/main" id="{4F8FBCF8-984A-C726-1CC5-039953D91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5075" y="2517775"/>
              <a:ext cx="1060450" cy="42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1000"/>
            </a:p>
          </p:txBody>
        </p:sp>
        <p:sp>
          <p:nvSpPr>
            <p:cNvPr id="28" name="Rectangle 55">
              <a:extLst>
                <a:ext uri="{FF2B5EF4-FFF2-40B4-BE49-F238E27FC236}">
                  <a16:creationId xmlns:a16="http://schemas.microsoft.com/office/drawing/2014/main" id="{BD80701E-6523-70C5-8DD2-9407CCB287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5588" y="3100388"/>
              <a:ext cx="527014" cy="225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ru-RU" altLang="en-US" sz="1050" dirty="0">
                  <a:solidFill>
                    <a:srgbClr val="000000"/>
                  </a:solidFill>
                </a:rPr>
                <a:t>Оплата</a:t>
              </a:r>
              <a:endParaRPr lang="en-US" altLang="en-US" sz="1050" dirty="0"/>
            </a:p>
          </p:txBody>
        </p:sp>
        <p:sp>
          <p:nvSpPr>
            <p:cNvPr id="29" name="Rectangle 56">
              <a:extLst>
                <a:ext uri="{FF2B5EF4-FFF2-40B4-BE49-F238E27FC236}">
                  <a16:creationId xmlns:a16="http://schemas.microsoft.com/office/drawing/2014/main" id="{8B2B54BE-281D-3C35-C614-0285ECBDC1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4900" y="2563813"/>
              <a:ext cx="1512888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1000"/>
            </a:p>
          </p:txBody>
        </p:sp>
        <p:sp>
          <p:nvSpPr>
            <p:cNvPr id="30" name="Rectangle 57">
              <a:extLst>
                <a:ext uri="{FF2B5EF4-FFF2-40B4-BE49-F238E27FC236}">
                  <a16:creationId xmlns:a16="http://schemas.microsoft.com/office/drawing/2014/main" id="{D03A3D79-1F7B-6DBD-D6CC-46A50B611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6876" y="3113089"/>
              <a:ext cx="527014" cy="225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ru-RU" altLang="en-US" sz="1050" dirty="0">
                  <a:solidFill>
                    <a:srgbClr val="000000"/>
                  </a:solidFill>
                </a:rPr>
                <a:t>Оплата</a:t>
              </a:r>
              <a:endParaRPr lang="en-US" altLang="en-US" sz="1050" dirty="0"/>
            </a:p>
          </p:txBody>
        </p:sp>
        <p:sp>
          <p:nvSpPr>
            <p:cNvPr id="31" name="Rectangle 58">
              <a:extLst>
                <a:ext uri="{FF2B5EF4-FFF2-40B4-BE49-F238E27FC236}">
                  <a16:creationId xmlns:a16="http://schemas.microsoft.com/office/drawing/2014/main" id="{83CF2BCC-2EE6-066E-21D0-EEBAB50658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6500" y="2955925"/>
              <a:ext cx="1731963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1000"/>
            </a:p>
          </p:txBody>
        </p:sp>
        <p:sp>
          <p:nvSpPr>
            <p:cNvPr id="32" name="Rectangle 59">
              <a:extLst>
                <a:ext uri="{FF2B5EF4-FFF2-40B4-BE49-F238E27FC236}">
                  <a16:creationId xmlns:a16="http://schemas.microsoft.com/office/drawing/2014/main" id="{71647B9C-38FF-B5AF-1163-9C182623D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599" y="2438400"/>
              <a:ext cx="922337" cy="541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ru-RU" altLang="en-US" sz="1050" dirty="0">
                  <a:solidFill>
                    <a:srgbClr val="000000"/>
                  </a:solidFill>
                </a:rPr>
                <a:t>Коносамент передан Покупателю</a:t>
              </a:r>
              <a:endParaRPr lang="en-US" altLang="en-US" sz="1050" dirty="0"/>
            </a:p>
          </p:txBody>
        </p:sp>
        <p:sp>
          <p:nvSpPr>
            <p:cNvPr id="33" name="Rectangle 60">
              <a:extLst>
                <a:ext uri="{FF2B5EF4-FFF2-40B4-BE49-F238E27FC236}">
                  <a16:creationId xmlns:a16="http://schemas.microsoft.com/office/drawing/2014/main" id="{BAECA028-5E8F-12DB-C18C-FB8679895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4900" y="3032125"/>
              <a:ext cx="1147763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1000"/>
            </a:p>
          </p:txBody>
        </p:sp>
        <p:sp>
          <p:nvSpPr>
            <p:cNvPr id="34" name="Rectangle 61">
              <a:extLst>
                <a:ext uri="{FF2B5EF4-FFF2-40B4-BE49-F238E27FC236}">
                  <a16:creationId xmlns:a16="http://schemas.microsoft.com/office/drawing/2014/main" id="{490F6EFB-78FD-0001-F66A-8092DFC5D5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9900" y="3106739"/>
              <a:ext cx="527014" cy="225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ru-RU" altLang="en-US" sz="1050" dirty="0">
                  <a:solidFill>
                    <a:srgbClr val="000000"/>
                  </a:solidFill>
                </a:rPr>
                <a:t>Оплата</a:t>
              </a:r>
              <a:endParaRPr lang="en-US" altLang="en-US" sz="1050" dirty="0"/>
            </a:p>
          </p:txBody>
        </p:sp>
        <p:sp>
          <p:nvSpPr>
            <p:cNvPr id="35" name="Rectangle 62">
              <a:extLst>
                <a:ext uri="{FF2B5EF4-FFF2-40B4-BE49-F238E27FC236}">
                  <a16:creationId xmlns:a16="http://schemas.microsoft.com/office/drawing/2014/main" id="{80A64F42-FFA6-B272-E84F-4D7646CB5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7563" y="5646738"/>
              <a:ext cx="1744662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1000"/>
            </a:p>
          </p:txBody>
        </p:sp>
        <p:sp>
          <p:nvSpPr>
            <p:cNvPr id="36" name="Rectangle 63">
              <a:extLst>
                <a:ext uri="{FF2B5EF4-FFF2-40B4-BE49-F238E27FC236}">
                  <a16:creationId xmlns:a16="http://schemas.microsoft.com/office/drawing/2014/main" id="{4008383F-4262-D96C-35B2-9B17B0872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675" y="5762625"/>
              <a:ext cx="1172079" cy="225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ru-RU" altLang="en-US" sz="1050" dirty="0">
                  <a:solidFill>
                    <a:srgbClr val="000000"/>
                  </a:solidFill>
                </a:rPr>
                <a:t>Груз прибывает</a:t>
              </a:r>
              <a:endParaRPr lang="en-US" altLang="en-US" sz="1050" dirty="0"/>
            </a:p>
          </p:txBody>
        </p:sp>
        <p:sp>
          <p:nvSpPr>
            <p:cNvPr id="37" name="Rectangle 64">
              <a:extLst>
                <a:ext uri="{FF2B5EF4-FFF2-40B4-BE49-F238E27FC236}">
                  <a16:creationId xmlns:a16="http://schemas.microsoft.com/office/drawing/2014/main" id="{B5334526-DCAA-F43C-954D-095AD43DA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938" y="3878263"/>
              <a:ext cx="1312862" cy="72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1000"/>
            </a:p>
          </p:txBody>
        </p:sp>
        <p:sp>
          <p:nvSpPr>
            <p:cNvPr id="38" name="Rectangle 65">
              <a:extLst>
                <a:ext uri="{FF2B5EF4-FFF2-40B4-BE49-F238E27FC236}">
                  <a16:creationId xmlns:a16="http://schemas.microsoft.com/office/drawing/2014/main" id="{86FC7A85-D898-5EB3-AFF3-4451699E7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938" y="3787775"/>
              <a:ext cx="1236662" cy="1012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1000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68F1781B-E4D2-5ED7-C4B2-97712D75B5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5700" y="3971925"/>
              <a:ext cx="168644" cy="23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CC0000"/>
                  </a:solidFill>
                </a:rPr>
                <a:t>4.</a:t>
              </a:r>
              <a:r>
                <a:rPr lang="en-US" altLang="en-US" sz="1100">
                  <a:solidFill>
                    <a:srgbClr val="000000"/>
                  </a:solidFill>
                </a:rPr>
                <a:t> </a:t>
              </a:r>
              <a:endParaRPr lang="en-US" altLang="en-US" sz="1100"/>
            </a:p>
          </p:txBody>
        </p:sp>
        <p:sp>
          <p:nvSpPr>
            <p:cNvPr id="40" name="Rectangle 67">
              <a:extLst>
                <a:ext uri="{FF2B5EF4-FFF2-40B4-BE49-F238E27FC236}">
                  <a16:creationId xmlns:a16="http://schemas.microsoft.com/office/drawing/2014/main" id="{1A1F5AA9-5C60-BDF2-0688-D65AB1A98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3924" y="4591050"/>
              <a:ext cx="168644" cy="23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CC0000"/>
                  </a:solidFill>
                </a:rPr>
                <a:t>3.</a:t>
              </a:r>
              <a:r>
                <a:rPr lang="en-US" altLang="en-US" sz="1100">
                  <a:solidFill>
                    <a:srgbClr val="000000"/>
                  </a:solidFill>
                </a:rPr>
                <a:t> </a:t>
              </a:r>
              <a:endParaRPr lang="en-US" altLang="en-US" sz="1100"/>
            </a:p>
          </p:txBody>
        </p:sp>
        <p:sp>
          <p:nvSpPr>
            <p:cNvPr id="41" name="Line 68">
              <a:extLst>
                <a:ext uri="{FF2B5EF4-FFF2-40B4-BE49-F238E27FC236}">
                  <a16:creationId xmlns:a16="http://schemas.microsoft.com/office/drawing/2014/main" id="{9129CD79-7CD7-A7CF-220E-678C3C2E70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2075" y="3349625"/>
              <a:ext cx="1179513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42" name="Rectangle 69">
              <a:extLst>
                <a:ext uri="{FF2B5EF4-FFF2-40B4-BE49-F238E27FC236}">
                  <a16:creationId xmlns:a16="http://schemas.microsoft.com/office/drawing/2014/main" id="{B22ED8C9-821A-B18C-B20C-89D7F5542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6200" y="2667000"/>
              <a:ext cx="1500935" cy="225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ru-RU" altLang="en-US" sz="1050" dirty="0">
                  <a:solidFill>
                    <a:srgbClr val="000000"/>
                  </a:solidFill>
                </a:rPr>
                <a:t>Коносамент передан</a:t>
              </a:r>
              <a:endParaRPr lang="en-US" altLang="en-US" sz="1050" dirty="0"/>
            </a:p>
          </p:txBody>
        </p:sp>
        <p:sp>
          <p:nvSpPr>
            <p:cNvPr id="43" name="Line 70">
              <a:extLst>
                <a:ext uri="{FF2B5EF4-FFF2-40B4-BE49-F238E27FC236}">
                  <a16:creationId xmlns:a16="http://schemas.microsoft.com/office/drawing/2014/main" id="{936B6719-0A90-5E09-C418-08C9255A08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85850" y="3340100"/>
              <a:ext cx="1733550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44" name="Rectangle 71">
              <a:extLst>
                <a:ext uri="{FF2B5EF4-FFF2-40B4-BE49-F238E27FC236}">
                  <a16:creationId xmlns:a16="http://schemas.microsoft.com/office/drawing/2014/main" id="{CD0CE76D-5FFE-0D34-4E8A-39AA7C724D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213" y="3952875"/>
              <a:ext cx="1257300" cy="72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ru-RU" altLang="en-US" sz="1050" dirty="0">
                  <a:solidFill>
                    <a:srgbClr val="000000"/>
                  </a:solidFill>
                </a:rPr>
                <a:t>Коносамент используется для получения груза</a:t>
              </a:r>
              <a:endParaRPr lang="en-US" altLang="en-US" sz="1050" dirty="0"/>
            </a:p>
          </p:txBody>
        </p:sp>
        <p:sp>
          <p:nvSpPr>
            <p:cNvPr id="482" name="Line 72">
              <a:extLst>
                <a:ext uri="{FF2B5EF4-FFF2-40B4-BE49-F238E27FC236}">
                  <a16:creationId xmlns:a16="http://schemas.microsoft.com/office/drawing/2014/main" id="{722F5F94-E7A0-514B-71B1-9D04C7C496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2838" y="2446338"/>
              <a:ext cx="1722437" cy="1587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83" name="Line 73">
              <a:extLst>
                <a:ext uri="{FF2B5EF4-FFF2-40B4-BE49-F238E27FC236}">
                  <a16:creationId xmlns:a16="http://schemas.microsoft.com/office/drawing/2014/main" id="{8324A23E-B82A-8DED-3EE0-990532EB28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4475" y="2911475"/>
              <a:ext cx="1162050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484" name="Line 74">
              <a:extLst>
                <a:ext uri="{FF2B5EF4-FFF2-40B4-BE49-F238E27FC236}">
                  <a16:creationId xmlns:a16="http://schemas.microsoft.com/office/drawing/2014/main" id="{DA40F9A2-33D5-E432-494B-A2F219B620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2850" y="2911475"/>
              <a:ext cx="1476375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485" name="Line 75">
              <a:extLst>
                <a:ext uri="{FF2B5EF4-FFF2-40B4-BE49-F238E27FC236}">
                  <a16:creationId xmlns:a16="http://schemas.microsoft.com/office/drawing/2014/main" id="{B8156DC9-C43E-41D0-6D87-C2594FF9D1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4775" y="3340100"/>
              <a:ext cx="1419225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486" name="Line 76">
              <a:extLst>
                <a:ext uri="{FF2B5EF4-FFF2-40B4-BE49-F238E27FC236}">
                  <a16:creationId xmlns:a16="http://schemas.microsoft.com/office/drawing/2014/main" id="{1A04BC54-A25A-2F9E-3E4F-B32E257AAA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5175" y="5730875"/>
              <a:ext cx="2200275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487" name="Line 77">
              <a:extLst>
                <a:ext uri="{FF2B5EF4-FFF2-40B4-BE49-F238E27FC236}">
                  <a16:creationId xmlns:a16="http://schemas.microsoft.com/office/drawing/2014/main" id="{5D93B266-9468-3EB7-A09C-13364AC367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47725" y="3311525"/>
              <a:ext cx="1314450" cy="220980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488" name="Line 78">
              <a:extLst>
                <a:ext uri="{FF2B5EF4-FFF2-40B4-BE49-F238E27FC236}">
                  <a16:creationId xmlns:a16="http://schemas.microsoft.com/office/drawing/2014/main" id="{A23A2707-699D-E59C-7A76-A202DEA77D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050" y="3425825"/>
              <a:ext cx="1238250" cy="2047875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489" name="Line 79">
              <a:extLst>
                <a:ext uri="{FF2B5EF4-FFF2-40B4-BE49-F238E27FC236}">
                  <a16:creationId xmlns:a16="http://schemas.microsoft.com/office/drawing/2014/main" id="{96437114-3E3D-8D13-42D2-96D10CADEF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05600" y="3330575"/>
              <a:ext cx="1314450" cy="220980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490" name="Line 80">
              <a:extLst>
                <a:ext uri="{FF2B5EF4-FFF2-40B4-BE49-F238E27FC236}">
                  <a16:creationId xmlns:a16="http://schemas.microsoft.com/office/drawing/2014/main" id="{DB0306EA-6C20-45A7-7E03-B3AD24BBCE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19850" y="3444875"/>
              <a:ext cx="1238250" cy="2047875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491" name="Rectangle 81">
              <a:extLst>
                <a:ext uri="{FF2B5EF4-FFF2-40B4-BE49-F238E27FC236}">
                  <a16:creationId xmlns:a16="http://schemas.microsoft.com/office/drawing/2014/main" id="{3BB8988F-4C07-B110-D0B3-ECCD86BC1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7450" y="2009775"/>
              <a:ext cx="168644" cy="23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CC0000"/>
                  </a:solidFill>
                </a:rPr>
                <a:t>1.</a:t>
              </a:r>
              <a:r>
                <a:rPr lang="en-US" altLang="en-US" sz="1100">
                  <a:solidFill>
                    <a:srgbClr val="000000"/>
                  </a:solidFill>
                </a:rPr>
                <a:t> </a:t>
              </a:r>
              <a:endParaRPr lang="en-US" altLang="en-US" sz="1100"/>
            </a:p>
          </p:txBody>
        </p:sp>
        <p:sp>
          <p:nvSpPr>
            <p:cNvPr id="492" name="Rectangle 82">
              <a:extLst>
                <a:ext uri="{FF2B5EF4-FFF2-40B4-BE49-F238E27FC236}">
                  <a16:creationId xmlns:a16="http://schemas.microsoft.com/office/drawing/2014/main" id="{219A4D1E-F893-0791-B8F0-623B0CCB3A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0901" y="2019300"/>
              <a:ext cx="168644" cy="23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CC0000"/>
                  </a:solidFill>
                </a:rPr>
                <a:t>2.</a:t>
              </a:r>
              <a:r>
                <a:rPr lang="en-US" altLang="en-US" sz="1100">
                  <a:solidFill>
                    <a:srgbClr val="000000"/>
                  </a:solidFill>
                </a:rPr>
                <a:t> </a:t>
              </a:r>
              <a:endParaRPr lang="en-US" altLang="en-US" sz="1100"/>
            </a:p>
          </p:txBody>
        </p:sp>
        <p:sp>
          <p:nvSpPr>
            <p:cNvPr id="493" name="Rectangle 83">
              <a:extLst>
                <a:ext uri="{FF2B5EF4-FFF2-40B4-BE49-F238E27FC236}">
                  <a16:creationId xmlns:a16="http://schemas.microsoft.com/office/drawing/2014/main" id="{B1A4E57D-98A9-0D7E-9FAD-B099E92139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8413" y="3070225"/>
              <a:ext cx="168644" cy="23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CC0000"/>
                  </a:solidFill>
                </a:rPr>
                <a:t>6.</a:t>
              </a:r>
              <a:r>
                <a:rPr lang="en-US" altLang="en-US" sz="1100">
                  <a:solidFill>
                    <a:srgbClr val="000000"/>
                  </a:solidFill>
                </a:rPr>
                <a:t> </a:t>
              </a:r>
              <a:endParaRPr lang="en-US" altLang="en-US" sz="1100"/>
            </a:p>
          </p:txBody>
        </p:sp>
        <p:sp>
          <p:nvSpPr>
            <p:cNvPr id="494" name="Rectangle 84">
              <a:extLst>
                <a:ext uri="{FF2B5EF4-FFF2-40B4-BE49-F238E27FC236}">
                  <a16:creationId xmlns:a16="http://schemas.microsoft.com/office/drawing/2014/main" id="{310A4594-0193-2465-2134-834E252C5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1575" y="2619375"/>
              <a:ext cx="168644" cy="23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CC0000"/>
                  </a:solidFill>
                </a:rPr>
                <a:t>7.</a:t>
              </a:r>
              <a:r>
                <a:rPr lang="en-US" altLang="en-US" sz="1100">
                  <a:solidFill>
                    <a:srgbClr val="000000"/>
                  </a:solidFill>
                </a:rPr>
                <a:t> </a:t>
              </a:r>
              <a:endParaRPr lang="en-US" altLang="en-US" sz="1100"/>
            </a:p>
          </p:txBody>
        </p:sp>
        <p:sp>
          <p:nvSpPr>
            <p:cNvPr id="495" name="Rectangle 85">
              <a:extLst>
                <a:ext uri="{FF2B5EF4-FFF2-40B4-BE49-F238E27FC236}">
                  <a16:creationId xmlns:a16="http://schemas.microsoft.com/office/drawing/2014/main" id="{098CA673-02FC-5857-B7B1-DEF38D722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2726" y="2486024"/>
              <a:ext cx="168644" cy="23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CC0000"/>
                  </a:solidFill>
                </a:rPr>
                <a:t>9.</a:t>
              </a:r>
              <a:r>
                <a:rPr lang="en-US" altLang="en-US" sz="1100">
                  <a:solidFill>
                    <a:srgbClr val="000000"/>
                  </a:solidFill>
                </a:rPr>
                <a:t> </a:t>
              </a:r>
              <a:endParaRPr lang="en-US" altLang="en-US" sz="1100"/>
            </a:p>
          </p:txBody>
        </p:sp>
        <p:sp>
          <p:nvSpPr>
            <p:cNvPr id="496" name="Rectangle 86">
              <a:extLst>
                <a:ext uri="{FF2B5EF4-FFF2-40B4-BE49-F238E27FC236}">
                  <a16:creationId xmlns:a16="http://schemas.microsoft.com/office/drawing/2014/main" id="{A47D7F3A-DF95-39FE-17AB-72CA18843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6525" y="3076575"/>
              <a:ext cx="168644" cy="23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CC0000"/>
                  </a:solidFill>
                </a:rPr>
                <a:t>8.</a:t>
              </a:r>
              <a:r>
                <a:rPr lang="en-US" altLang="en-US" sz="1100">
                  <a:solidFill>
                    <a:srgbClr val="000000"/>
                  </a:solidFill>
                </a:rPr>
                <a:t> </a:t>
              </a:r>
              <a:endParaRPr lang="en-US" altLang="en-US" sz="1100"/>
            </a:p>
          </p:txBody>
        </p:sp>
        <p:sp>
          <p:nvSpPr>
            <p:cNvPr id="497" name="Rectangle 87">
              <a:extLst>
                <a:ext uri="{FF2B5EF4-FFF2-40B4-BE49-F238E27FC236}">
                  <a16:creationId xmlns:a16="http://schemas.microsoft.com/office/drawing/2014/main" id="{B0FDB5DE-6189-54CE-EE6A-F28EDDF88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0438" y="5737224"/>
              <a:ext cx="252966" cy="23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CC0000"/>
                  </a:solidFill>
                </a:rPr>
                <a:t>11.</a:t>
              </a:r>
              <a:r>
                <a:rPr lang="en-US" altLang="en-US" sz="1100">
                  <a:solidFill>
                    <a:srgbClr val="000000"/>
                  </a:solidFill>
                </a:rPr>
                <a:t> </a:t>
              </a:r>
              <a:endParaRPr lang="en-US" altLang="en-US" sz="1100"/>
            </a:p>
          </p:txBody>
        </p:sp>
        <p:sp>
          <p:nvSpPr>
            <p:cNvPr id="498" name="Rectangle 88">
              <a:extLst>
                <a:ext uri="{FF2B5EF4-FFF2-40B4-BE49-F238E27FC236}">
                  <a16:creationId xmlns:a16="http://schemas.microsoft.com/office/drawing/2014/main" id="{EF333C29-3E57-2DF0-4860-4B23DFC0BC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2550" y="3076575"/>
              <a:ext cx="252966" cy="23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CC0000"/>
                  </a:solidFill>
                </a:rPr>
                <a:t>10.</a:t>
              </a:r>
              <a:r>
                <a:rPr lang="en-US" altLang="en-US" sz="1100">
                  <a:solidFill>
                    <a:srgbClr val="000000"/>
                  </a:solidFill>
                </a:rPr>
                <a:t> </a:t>
              </a:r>
              <a:endParaRPr lang="en-US" altLang="en-US" sz="1100"/>
            </a:p>
          </p:txBody>
        </p:sp>
        <p:sp>
          <p:nvSpPr>
            <p:cNvPr id="499" name="Line 89">
              <a:extLst>
                <a:ext uri="{FF2B5EF4-FFF2-40B4-BE49-F238E27FC236}">
                  <a16:creationId xmlns:a16="http://schemas.microsoft.com/office/drawing/2014/main" id="{CA091A04-50A2-2950-3AF6-1E2429C260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76975" y="2911475"/>
              <a:ext cx="1285875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sp>
          <p:nvSpPr>
            <p:cNvPr id="500" name="Rectangle 90">
              <a:extLst>
                <a:ext uri="{FF2B5EF4-FFF2-40B4-BE49-F238E27FC236}">
                  <a16:creationId xmlns:a16="http://schemas.microsoft.com/office/drawing/2014/main" id="{9F39DE67-6FC1-A68D-7D22-3604F1983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4025" y="2892425"/>
              <a:ext cx="638175" cy="687869"/>
            </a:xfrm>
            <a:prstGeom prst="rect">
              <a:avLst/>
            </a:prstGeom>
            <a:solidFill>
              <a:srgbClr val="FFE6CC"/>
            </a:solidFill>
            <a:ln w="9525">
              <a:solidFill>
                <a:srgbClr val="3333CC"/>
              </a:solidFill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ru-RU" altLang="en-US" sz="1100" dirty="0">
                  <a:solidFill>
                    <a:srgbClr val="3333CC"/>
                  </a:solidFill>
                </a:rPr>
                <a:t>Банк </a:t>
              </a:r>
              <a:r>
                <a:rPr lang="ru-RU" altLang="en-US" sz="1000" dirty="0">
                  <a:solidFill>
                    <a:srgbClr val="3333CC"/>
                  </a:solidFill>
                </a:rPr>
                <a:t>Продавца</a:t>
              </a:r>
              <a:endParaRPr lang="en-US" altLang="en-US" sz="1000" dirty="0">
                <a:solidFill>
                  <a:srgbClr val="3333CC"/>
                </a:solidFill>
              </a:endParaRPr>
            </a:p>
          </p:txBody>
        </p:sp>
        <p:sp>
          <p:nvSpPr>
            <p:cNvPr id="501" name="Rectangle 91">
              <a:extLst>
                <a:ext uri="{FF2B5EF4-FFF2-40B4-BE49-F238E27FC236}">
                  <a16:creationId xmlns:a16="http://schemas.microsoft.com/office/drawing/2014/main" id="{4EAE7FF4-B453-2A64-A2E5-7D686927B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425" y="2800351"/>
              <a:ext cx="612775" cy="472909"/>
            </a:xfrm>
            <a:prstGeom prst="rect">
              <a:avLst/>
            </a:prstGeom>
            <a:solidFill>
              <a:srgbClr val="FFE6CC"/>
            </a:solidFill>
            <a:ln w="9525">
              <a:solidFill>
                <a:srgbClr val="3333CC"/>
              </a:solidFill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ru-RU" altLang="en-US" sz="1100" dirty="0">
                  <a:solidFill>
                    <a:srgbClr val="3333CC"/>
                  </a:solidFill>
                </a:rPr>
                <a:t>Покупатель</a:t>
              </a:r>
              <a:endParaRPr lang="en-US" altLang="en-US" sz="1100" dirty="0">
                <a:solidFill>
                  <a:srgbClr val="3333CC"/>
                </a:solidFill>
              </a:endParaRPr>
            </a:p>
          </p:txBody>
        </p:sp>
        <p:sp>
          <p:nvSpPr>
            <p:cNvPr id="502" name="Rectangle 92">
              <a:extLst>
                <a:ext uri="{FF2B5EF4-FFF2-40B4-BE49-F238E27FC236}">
                  <a16:creationId xmlns:a16="http://schemas.microsoft.com/office/drawing/2014/main" id="{874CEA27-150C-EE92-3FFB-095EC78F5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499" y="3895724"/>
              <a:ext cx="252966" cy="23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CC0000"/>
                  </a:solidFill>
                </a:rPr>
                <a:t>12.</a:t>
              </a:r>
              <a:r>
                <a:rPr lang="en-US" altLang="en-US" sz="1100">
                  <a:solidFill>
                    <a:srgbClr val="000000"/>
                  </a:solidFill>
                </a:rPr>
                <a:t> </a:t>
              </a:r>
              <a:endParaRPr lang="en-US" altLang="en-US" sz="1100"/>
            </a:p>
          </p:txBody>
        </p:sp>
        <p:sp>
          <p:nvSpPr>
            <p:cNvPr id="503" name="Rectangle 93">
              <a:extLst>
                <a:ext uri="{FF2B5EF4-FFF2-40B4-BE49-F238E27FC236}">
                  <a16:creationId xmlns:a16="http://schemas.microsoft.com/office/drawing/2014/main" id="{1790CD0C-CC44-5AB4-5048-772FC5C6A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525" y="3819525"/>
              <a:ext cx="252966" cy="236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CC0000"/>
                  </a:solidFill>
                </a:rPr>
                <a:t>13.</a:t>
              </a:r>
              <a:r>
                <a:rPr lang="en-US" altLang="en-US" sz="1100">
                  <a:solidFill>
                    <a:srgbClr val="000000"/>
                  </a:solidFill>
                </a:rPr>
                <a:t> </a:t>
              </a:r>
              <a:endParaRPr lang="en-US" altLang="en-US" sz="1100"/>
            </a:p>
          </p:txBody>
        </p:sp>
        <p:grpSp>
          <p:nvGrpSpPr>
            <p:cNvPr id="504" name="Group 94">
              <a:extLst>
                <a:ext uri="{FF2B5EF4-FFF2-40B4-BE49-F238E27FC236}">
                  <a16:creationId xmlns:a16="http://schemas.microsoft.com/office/drawing/2014/main" id="{E2B9760D-4C95-514F-44CA-BB1CF6C69E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8400" y="2955925"/>
              <a:ext cx="161925" cy="336550"/>
              <a:chOff x="488" y="252"/>
              <a:chExt cx="478" cy="728"/>
            </a:xfrm>
          </p:grpSpPr>
          <p:sp>
            <p:nvSpPr>
              <p:cNvPr id="848" name="Freeform 95">
                <a:extLst>
                  <a:ext uri="{FF2B5EF4-FFF2-40B4-BE49-F238E27FC236}">
                    <a16:creationId xmlns:a16="http://schemas.microsoft.com/office/drawing/2014/main" id="{5CABAB66-5E5D-E64E-1C6A-FB60E3BC3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" y="265"/>
                <a:ext cx="465" cy="715"/>
              </a:xfrm>
              <a:custGeom>
                <a:avLst/>
                <a:gdLst>
                  <a:gd name="T0" fmla="*/ 2253677 w 112"/>
                  <a:gd name="T1" fmla="*/ 1155598 h 172"/>
                  <a:gd name="T2" fmla="*/ 1316241 w 112"/>
                  <a:gd name="T3" fmla="*/ 1155598 h 172"/>
                  <a:gd name="T4" fmla="*/ 1316241 w 112"/>
                  <a:gd name="T5" fmla="*/ 1031400 h 172"/>
                  <a:gd name="T6" fmla="*/ 1275578 w 112"/>
                  <a:gd name="T7" fmla="*/ 774594 h 172"/>
                  <a:gd name="T8" fmla="*/ 1147197 w 112"/>
                  <a:gd name="T9" fmla="*/ 707426 h 172"/>
                  <a:gd name="T10" fmla="*/ 999198 w 112"/>
                  <a:gd name="T11" fmla="*/ 748659 h 172"/>
                  <a:gd name="T12" fmla="*/ 957327 w 112"/>
                  <a:gd name="T13" fmla="*/ 923639 h 172"/>
                  <a:gd name="T14" fmla="*/ 1065751 w 112"/>
                  <a:gd name="T15" fmla="*/ 1181604 h 172"/>
                  <a:gd name="T16" fmla="*/ 1573008 w 112"/>
                  <a:gd name="T17" fmla="*/ 1459889 h 172"/>
                  <a:gd name="T18" fmla="*/ 2063807 w 112"/>
                  <a:gd name="T19" fmla="*/ 1739104 h 172"/>
                  <a:gd name="T20" fmla="*/ 2273568 w 112"/>
                  <a:gd name="T21" fmla="*/ 2017115 h 172"/>
                  <a:gd name="T22" fmla="*/ 2382063 w 112"/>
                  <a:gd name="T23" fmla="*/ 2445325 h 172"/>
                  <a:gd name="T24" fmla="*/ 2125639 w 112"/>
                  <a:gd name="T25" fmla="*/ 3090974 h 172"/>
                  <a:gd name="T26" fmla="*/ 1403910 w 112"/>
                  <a:gd name="T27" fmla="*/ 3390147 h 172"/>
                  <a:gd name="T28" fmla="*/ 1403910 w 112"/>
                  <a:gd name="T29" fmla="*/ 3689342 h 172"/>
                  <a:gd name="T30" fmla="*/ 957327 w 112"/>
                  <a:gd name="T31" fmla="*/ 3689342 h 172"/>
                  <a:gd name="T32" fmla="*/ 957327 w 112"/>
                  <a:gd name="T33" fmla="*/ 3370190 h 172"/>
                  <a:gd name="T34" fmla="*/ 297430 w 112"/>
                  <a:gd name="T35" fmla="*/ 3131841 h 172"/>
                  <a:gd name="T36" fmla="*/ 0 w 112"/>
                  <a:gd name="T37" fmla="*/ 2404437 h 172"/>
                  <a:gd name="T38" fmla="*/ 0 w 112"/>
                  <a:gd name="T39" fmla="*/ 2249137 h 172"/>
                  <a:gd name="T40" fmla="*/ 957327 w 112"/>
                  <a:gd name="T41" fmla="*/ 2249137 h 172"/>
                  <a:gd name="T42" fmla="*/ 957327 w 112"/>
                  <a:gd name="T43" fmla="*/ 2445325 h 172"/>
                  <a:gd name="T44" fmla="*/ 978165 w 112"/>
                  <a:gd name="T45" fmla="*/ 2832647 h 172"/>
                  <a:gd name="T46" fmla="*/ 1126371 w 112"/>
                  <a:gd name="T47" fmla="*/ 2915974 h 172"/>
                  <a:gd name="T48" fmla="*/ 1275578 w 112"/>
                  <a:gd name="T49" fmla="*/ 2853831 h 172"/>
                  <a:gd name="T50" fmla="*/ 1316241 w 112"/>
                  <a:gd name="T51" fmla="*/ 2703631 h 172"/>
                  <a:gd name="T52" fmla="*/ 1275578 w 112"/>
                  <a:gd name="T53" fmla="*/ 2337564 h 172"/>
                  <a:gd name="T54" fmla="*/ 978165 w 112"/>
                  <a:gd name="T55" fmla="*/ 2079253 h 172"/>
                  <a:gd name="T56" fmla="*/ 383600 w 112"/>
                  <a:gd name="T57" fmla="*/ 1760309 h 172"/>
                  <a:gd name="T58" fmla="*/ 107286 w 112"/>
                  <a:gd name="T59" fmla="*/ 1459889 h 172"/>
                  <a:gd name="T60" fmla="*/ 0 w 112"/>
                  <a:gd name="T61" fmla="*/ 1031400 h 172"/>
                  <a:gd name="T62" fmla="*/ 235601 w 112"/>
                  <a:gd name="T63" fmla="*/ 495379 h 172"/>
                  <a:gd name="T64" fmla="*/ 957327 w 112"/>
                  <a:gd name="T65" fmla="*/ 237122 h 172"/>
                  <a:gd name="T66" fmla="*/ 957327 w 112"/>
                  <a:gd name="T67" fmla="*/ 0 h 172"/>
                  <a:gd name="T68" fmla="*/ 1403910 w 112"/>
                  <a:gd name="T69" fmla="*/ 0 h 172"/>
                  <a:gd name="T70" fmla="*/ 1403910 w 112"/>
                  <a:gd name="T71" fmla="*/ 237122 h 172"/>
                  <a:gd name="T72" fmla="*/ 2063807 w 112"/>
                  <a:gd name="T73" fmla="*/ 469148 h 172"/>
                  <a:gd name="T74" fmla="*/ 2273568 w 112"/>
                  <a:gd name="T75" fmla="*/ 1031400 h 172"/>
                  <a:gd name="T76" fmla="*/ 2253677 w 112"/>
                  <a:gd name="T77" fmla="*/ 1155598 h 17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2"/>
                  <a:gd name="T118" fmla="*/ 0 h 172"/>
                  <a:gd name="T119" fmla="*/ 112 w 112"/>
                  <a:gd name="T120" fmla="*/ 172 h 17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2" h="172">
                    <a:moveTo>
                      <a:pt x="106" y="54"/>
                    </a:moveTo>
                    <a:cubicBezTo>
                      <a:pt x="91" y="54"/>
                      <a:pt x="77" y="54"/>
                      <a:pt x="62" y="54"/>
                    </a:cubicBezTo>
                    <a:cubicBezTo>
                      <a:pt x="62" y="52"/>
                      <a:pt x="62" y="50"/>
                      <a:pt x="62" y="48"/>
                    </a:cubicBezTo>
                    <a:cubicBezTo>
                      <a:pt x="62" y="42"/>
                      <a:pt x="61" y="38"/>
                      <a:pt x="60" y="36"/>
                    </a:cubicBezTo>
                    <a:cubicBezTo>
                      <a:pt x="59" y="34"/>
                      <a:pt x="57" y="33"/>
                      <a:pt x="54" y="33"/>
                    </a:cubicBezTo>
                    <a:cubicBezTo>
                      <a:pt x="51" y="33"/>
                      <a:pt x="49" y="34"/>
                      <a:pt x="47" y="35"/>
                    </a:cubicBezTo>
                    <a:cubicBezTo>
                      <a:pt x="46" y="37"/>
                      <a:pt x="45" y="40"/>
                      <a:pt x="45" y="43"/>
                    </a:cubicBezTo>
                    <a:cubicBezTo>
                      <a:pt x="45" y="49"/>
                      <a:pt x="47" y="53"/>
                      <a:pt x="50" y="55"/>
                    </a:cubicBezTo>
                    <a:cubicBezTo>
                      <a:pt x="52" y="57"/>
                      <a:pt x="60" y="62"/>
                      <a:pt x="74" y="68"/>
                    </a:cubicBezTo>
                    <a:cubicBezTo>
                      <a:pt x="85" y="74"/>
                      <a:pt x="93" y="78"/>
                      <a:pt x="97" y="81"/>
                    </a:cubicBezTo>
                    <a:cubicBezTo>
                      <a:pt x="101" y="84"/>
                      <a:pt x="105" y="88"/>
                      <a:pt x="107" y="94"/>
                    </a:cubicBezTo>
                    <a:cubicBezTo>
                      <a:pt x="110" y="99"/>
                      <a:pt x="112" y="106"/>
                      <a:pt x="112" y="114"/>
                    </a:cubicBezTo>
                    <a:cubicBezTo>
                      <a:pt x="112" y="127"/>
                      <a:pt x="108" y="137"/>
                      <a:pt x="100" y="144"/>
                    </a:cubicBezTo>
                    <a:cubicBezTo>
                      <a:pt x="93" y="152"/>
                      <a:pt x="81" y="156"/>
                      <a:pt x="66" y="158"/>
                    </a:cubicBezTo>
                    <a:cubicBezTo>
                      <a:pt x="66" y="162"/>
                      <a:pt x="66" y="167"/>
                      <a:pt x="66" y="172"/>
                    </a:cubicBezTo>
                    <a:cubicBezTo>
                      <a:pt x="59" y="172"/>
                      <a:pt x="52" y="172"/>
                      <a:pt x="45" y="172"/>
                    </a:cubicBezTo>
                    <a:cubicBezTo>
                      <a:pt x="45" y="167"/>
                      <a:pt x="45" y="162"/>
                      <a:pt x="45" y="157"/>
                    </a:cubicBezTo>
                    <a:cubicBezTo>
                      <a:pt x="33" y="156"/>
                      <a:pt x="23" y="153"/>
                      <a:pt x="14" y="146"/>
                    </a:cubicBezTo>
                    <a:cubicBezTo>
                      <a:pt x="5" y="140"/>
                      <a:pt x="0" y="129"/>
                      <a:pt x="0" y="112"/>
                    </a:cubicBezTo>
                    <a:cubicBezTo>
                      <a:pt x="0" y="110"/>
                      <a:pt x="0" y="108"/>
                      <a:pt x="0" y="105"/>
                    </a:cubicBezTo>
                    <a:cubicBezTo>
                      <a:pt x="15" y="105"/>
                      <a:pt x="30" y="105"/>
                      <a:pt x="45" y="105"/>
                    </a:cubicBezTo>
                    <a:cubicBezTo>
                      <a:pt x="45" y="108"/>
                      <a:pt x="45" y="111"/>
                      <a:pt x="45" y="114"/>
                    </a:cubicBezTo>
                    <a:cubicBezTo>
                      <a:pt x="45" y="124"/>
                      <a:pt x="45" y="130"/>
                      <a:pt x="46" y="132"/>
                    </a:cubicBezTo>
                    <a:cubicBezTo>
                      <a:pt x="47" y="135"/>
                      <a:pt x="50" y="136"/>
                      <a:pt x="53" y="136"/>
                    </a:cubicBezTo>
                    <a:cubicBezTo>
                      <a:pt x="56" y="136"/>
                      <a:pt x="58" y="135"/>
                      <a:pt x="60" y="133"/>
                    </a:cubicBezTo>
                    <a:cubicBezTo>
                      <a:pt x="61" y="132"/>
                      <a:pt x="62" y="129"/>
                      <a:pt x="62" y="126"/>
                    </a:cubicBezTo>
                    <a:cubicBezTo>
                      <a:pt x="62" y="118"/>
                      <a:pt x="61" y="112"/>
                      <a:pt x="60" y="109"/>
                    </a:cubicBezTo>
                    <a:cubicBezTo>
                      <a:pt x="59" y="105"/>
                      <a:pt x="54" y="101"/>
                      <a:pt x="46" y="97"/>
                    </a:cubicBezTo>
                    <a:cubicBezTo>
                      <a:pt x="32" y="90"/>
                      <a:pt x="23" y="85"/>
                      <a:pt x="18" y="82"/>
                    </a:cubicBezTo>
                    <a:cubicBezTo>
                      <a:pt x="13" y="79"/>
                      <a:pt x="9" y="74"/>
                      <a:pt x="5" y="68"/>
                    </a:cubicBezTo>
                    <a:cubicBezTo>
                      <a:pt x="1" y="62"/>
                      <a:pt x="0" y="56"/>
                      <a:pt x="0" y="48"/>
                    </a:cubicBezTo>
                    <a:cubicBezTo>
                      <a:pt x="0" y="37"/>
                      <a:pt x="3" y="29"/>
                      <a:pt x="11" y="23"/>
                    </a:cubicBezTo>
                    <a:cubicBezTo>
                      <a:pt x="19" y="16"/>
                      <a:pt x="30" y="13"/>
                      <a:pt x="45" y="11"/>
                    </a:cubicBezTo>
                    <a:cubicBezTo>
                      <a:pt x="45" y="7"/>
                      <a:pt x="45" y="4"/>
                      <a:pt x="45" y="0"/>
                    </a:cubicBezTo>
                    <a:cubicBezTo>
                      <a:pt x="52" y="0"/>
                      <a:pt x="59" y="0"/>
                      <a:pt x="66" y="0"/>
                    </a:cubicBezTo>
                    <a:cubicBezTo>
                      <a:pt x="66" y="4"/>
                      <a:pt x="66" y="7"/>
                      <a:pt x="66" y="11"/>
                    </a:cubicBezTo>
                    <a:cubicBezTo>
                      <a:pt x="79" y="13"/>
                      <a:pt x="90" y="16"/>
                      <a:pt x="97" y="22"/>
                    </a:cubicBezTo>
                    <a:cubicBezTo>
                      <a:pt x="103" y="29"/>
                      <a:pt x="107" y="37"/>
                      <a:pt x="107" y="48"/>
                    </a:cubicBezTo>
                    <a:cubicBezTo>
                      <a:pt x="107" y="49"/>
                      <a:pt x="107" y="51"/>
                      <a:pt x="106" y="54"/>
                    </a:cubicBezTo>
                    <a:close/>
                  </a:path>
                </a:pathLst>
              </a:custGeom>
              <a:solidFill>
                <a:srgbClr val="990000"/>
              </a:solidFill>
              <a:ln w="1270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49" name="Freeform 96">
                <a:extLst>
                  <a:ext uri="{FF2B5EF4-FFF2-40B4-BE49-F238E27FC236}">
                    <a16:creationId xmlns:a16="http://schemas.microsoft.com/office/drawing/2014/main" id="{40CD9E48-0B4A-50FC-8242-79D5DCFF10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" y="252"/>
                <a:ext cx="465" cy="715"/>
              </a:xfrm>
              <a:custGeom>
                <a:avLst/>
                <a:gdLst>
                  <a:gd name="T0" fmla="*/ 2273568 w 112"/>
                  <a:gd name="T1" fmla="*/ 1181604 h 172"/>
                  <a:gd name="T2" fmla="*/ 1316241 w 112"/>
                  <a:gd name="T3" fmla="*/ 1181604 h 172"/>
                  <a:gd name="T4" fmla="*/ 1316241 w 112"/>
                  <a:gd name="T5" fmla="*/ 1052588 h 172"/>
                  <a:gd name="T6" fmla="*/ 1275578 w 112"/>
                  <a:gd name="T7" fmla="*/ 774594 h 172"/>
                  <a:gd name="T8" fmla="*/ 1147197 w 112"/>
                  <a:gd name="T9" fmla="*/ 707426 h 172"/>
                  <a:gd name="T10" fmla="*/ 1018811 w 112"/>
                  <a:gd name="T11" fmla="*/ 774594 h 172"/>
                  <a:gd name="T12" fmla="*/ 978165 w 112"/>
                  <a:gd name="T13" fmla="*/ 923639 h 172"/>
                  <a:gd name="T14" fmla="*/ 1065751 w 112"/>
                  <a:gd name="T15" fmla="*/ 1181604 h 172"/>
                  <a:gd name="T16" fmla="*/ 1573008 w 112"/>
                  <a:gd name="T17" fmla="*/ 1480798 h 172"/>
                  <a:gd name="T18" fmla="*/ 2063807 w 112"/>
                  <a:gd name="T19" fmla="*/ 1739104 h 172"/>
                  <a:gd name="T20" fmla="*/ 2294393 w 112"/>
                  <a:gd name="T21" fmla="*/ 2017115 h 172"/>
                  <a:gd name="T22" fmla="*/ 2382063 w 112"/>
                  <a:gd name="T23" fmla="*/ 2445325 h 172"/>
                  <a:gd name="T24" fmla="*/ 2125639 w 112"/>
                  <a:gd name="T25" fmla="*/ 3112158 h 172"/>
                  <a:gd name="T26" fmla="*/ 1403910 w 112"/>
                  <a:gd name="T27" fmla="*/ 3390147 h 172"/>
                  <a:gd name="T28" fmla="*/ 1403910 w 112"/>
                  <a:gd name="T29" fmla="*/ 3689342 h 172"/>
                  <a:gd name="T30" fmla="*/ 957327 w 112"/>
                  <a:gd name="T31" fmla="*/ 3689342 h 172"/>
                  <a:gd name="T32" fmla="*/ 957327 w 112"/>
                  <a:gd name="T33" fmla="*/ 3390147 h 172"/>
                  <a:gd name="T34" fmla="*/ 297430 w 112"/>
                  <a:gd name="T35" fmla="*/ 3153096 h 172"/>
                  <a:gd name="T36" fmla="*/ 21116 w 112"/>
                  <a:gd name="T37" fmla="*/ 2425642 h 172"/>
                  <a:gd name="T38" fmla="*/ 21116 w 112"/>
                  <a:gd name="T39" fmla="*/ 2275421 h 172"/>
                  <a:gd name="T40" fmla="*/ 957327 w 112"/>
                  <a:gd name="T41" fmla="*/ 2275421 h 172"/>
                  <a:gd name="T42" fmla="*/ 957327 w 112"/>
                  <a:gd name="T43" fmla="*/ 2466580 h 172"/>
                  <a:gd name="T44" fmla="*/ 999198 w 112"/>
                  <a:gd name="T45" fmla="*/ 2853831 h 172"/>
                  <a:gd name="T46" fmla="*/ 1126371 w 112"/>
                  <a:gd name="T47" fmla="*/ 2915974 h 172"/>
                  <a:gd name="T48" fmla="*/ 1275578 w 112"/>
                  <a:gd name="T49" fmla="*/ 2873602 h 172"/>
                  <a:gd name="T50" fmla="*/ 1316241 w 112"/>
                  <a:gd name="T51" fmla="*/ 2703631 h 172"/>
                  <a:gd name="T52" fmla="*/ 1275578 w 112"/>
                  <a:gd name="T53" fmla="*/ 2337564 h 172"/>
                  <a:gd name="T54" fmla="*/ 978165 w 112"/>
                  <a:gd name="T55" fmla="*/ 2100437 h 172"/>
                  <a:gd name="T56" fmla="*/ 383600 w 112"/>
                  <a:gd name="T57" fmla="*/ 1760309 h 172"/>
                  <a:gd name="T58" fmla="*/ 107286 w 112"/>
                  <a:gd name="T59" fmla="*/ 1480798 h 172"/>
                  <a:gd name="T60" fmla="*/ 0 w 112"/>
                  <a:gd name="T61" fmla="*/ 1031400 h 172"/>
                  <a:gd name="T62" fmla="*/ 235601 w 112"/>
                  <a:gd name="T63" fmla="*/ 495379 h 172"/>
                  <a:gd name="T64" fmla="*/ 957327 w 112"/>
                  <a:gd name="T65" fmla="*/ 258306 h 172"/>
                  <a:gd name="T66" fmla="*/ 957327 w 112"/>
                  <a:gd name="T67" fmla="*/ 0 h 172"/>
                  <a:gd name="T68" fmla="*/ 1403910 w 112"/>
                  <a:gd name="T69" fmla="*/ 0 h 172"/>
                  <a:gd name="T70" fmla="*/ 1403910 w 112"/>
                  <a:gd name="T71" fmla="*/ 258306 h 172"/>
                  <a:gd name="T72" fmla="*/ 2063807 w 112"/>
                  <a:gd name="T73" fmla="*/ 495379 h 172"/>
                  <a:gd name="T74" fmla="*/ 2273568 w 112"/>
                  <a:gd name="T75" fmla="*/ 1031400 h 172"/>
                  <a:gd name="T76" fmla="*/ 2273568 w 112"/>
                  <a:gd name="T77" fmla="*/ 1181604 h 17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2"/>
                  <a:gd name="T118" fmla="*/ 0 h 172"/>
                  <a:gd name="T119" fmla="*/ 112 w 112"/>
                  <a:gd name="T120" fmla="*/ 172 h 17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2" h="172">
                    <a:moveTo>
                      <a:pt x="107" y="55"/>
                    </a:moveTo>
                    <a:cubicBezTo>
                      <a:pt x="92" y="55"/>
                      <a:pt x="77" y="55"/>
                      <a:pt x="62" y="55"/>
                    </a:cubicBezTo>
                    <a:cubicBezTo>
                      <a:pt x="62" y="53"/>
                      <a:pt x="62" y="51"/>
                      <a:pt x="62" y="49"/>
                    </a:cubicBezTo>
                    <a:cubicBezTo>
                      <a:pt x="62" y="42"/>
                      <a:pt x="61" y="38"/>
                      <a:pt x="60" y="36"/>
                    </a:cubicBezTo>
                    <a:cubicBezTo>
                      <a:pt x="59" y="34"/>
                      <a:pt x="57" y="33"/>
                      <a:pt x="54" y="33"/>
                    </a:cubicBezTo>
                    <a:cubicBezTo>
                      <a:pt x="51" y="33"/>
                      <a:pt x="49" y="34"/>
                      <a:pt x="48" y="36"/>
                    </a:cubicBezTo>
                    <a:cubicBezTo>
                      <a:pt x="46" y="37"/>
                      <a:pt x="46" y="40"/>
                      <a:pt x="46" y="43"/>
                    </a:cubicBezTo>
                    <a:cubicBezTo>
                      <a:pt x="46" y="49"/>
                      <a:pt x="47" y="53"/>
                      <a:pt x="50" y="55"/>
                    </a:cubicBezTo>
                    <a:cubicBezTo>
                      <a:pt x="53" y="58"/>
                      <a:pt x="61" y="62"/>
                      <a:pt x="74" y="69"/>
                    </a:cubicBezTo>
                    <a:cubicBezTo>
                      <a:pt x="85" y="74"/>
                      <a:pt x="93" y="78"/>
                      <a:pt x="97" y="81"/>
                    </a:cubicBezTo>
                    <a:cubicBezTo>
                      <a:pt x="101" y="84"/>
                      <a:pt x="105" y="89"/>
                      <a:pt x="108" y="94"/>
                    </a:cubicBezTo>
                    <a:cubicBezTo>
                      <a:pt x="110" y="99"/>
                      <a:pt x="112" y="106"/>
                      <a:pt x="112" y="114"/>
                    </a:cubicBezTo>
                    <a:cubicBezTo>
                      <a:pt x="112" y="127"/>
                      <a:pt x="108" y="137"/>
                      <a:pt x="100" y="145"/>
                    </a:cubicBezTo>
                    <a:cubicBezTo>
                      <a:pt x="93" y="152"/>
                      <a:pt x="81" y="157"/>
                      <a:pt x="66" y="158"/>
                    </a:cubicBezTo>
                    <a:cubicBezTo>
                      <a:pt x="66" y="163"/>
                      <a:pt x="66" y="167"/>
                      <a:pt x="66" y="172"/>
                    </a:cubicBezTo>
                    <a:cubicBezTo>
                      <a:pt x="59" y="172"/>
                      <a:pt x="52" y="172"/>
                      <a:pt x="45" y="172"/>
                    </a:cubicBezTo>
                    <a:cubicBezTo>
                      <a:pt x="45" y="167"/>
                      <a:pt x="45" y="163"/>
                      <a:pt x="45" y="158"/>
                    </a:cubicBezTo>
                    <a:cubicBezTo>
                      <a:pt x="33" y="157"/>
                      <a:pt x="23" y="153"/>
                      <a:pt x="14" y="147"/>
                    </a:cubicBezTo>
                    <a:cubicBezTo>
                      <a:pt x="5" y="140"/>
                      <a:pt x="1" y="129"/>
                      <a:pt x="1" y="113"/>
                    </a:cubicBezTo>
                    <a:cubicBezTo>
                      <a:pt x="1" y="110"/>
                      <a:pt x="1" y="108"/>
                      <a:pt x="1" y="106"/>
                    </a:cubicBezTo>
                    <a:cubicBezTo>
                      <a:pt x="16" y="106"/>
                      <a:pt x="30" y="106"/>
                      <a:pt x="45" y="106"/>
                    </a:cubicBezTo>
                    <a:cubicBezTo>
                      <a:pt x="45" y="109"/>
                      <a:pt x="45" y="112"/>
                      <a:pt x="45" y="115"/>
                    </a:cubicBezTo>
                    <a:cubicBezTo>
                      <a:pt x="45" y="124"/>
                      <a:pt x="46" y="130"/>
                      <a:pt x="47" y="133"/>
                    </a:cubicBezTo>
                    <a:cubicBezTo>
                      <a:pt x="48" y="135"/>
                      <a:pt x="50" y="136"/>
                      <a:pt x="53" y="136"/>
                    </a:cubicBezTo>
                    <a:cubicBezTo>
                      <a:pt x="56" y="136"/>
                      <a:pt x="59" y="135"/>
                      <a:pt x="60" y="134"/>
                    </a:cubicBezTo>
                    <a:cubicBezTo>
                      <a:pt x="62" y="132"/>
                      <a:pt x="62" y="130"/>
                      <a:pt x="62" y="126"/>
                    </a:cubicBezTo>
                    <a:cubicBezTo>
                      <a:pt x="62" y="118"/>
                      <a:pt x="62" y="112"/>
                      <a:pt x="60" y="109"/>
                    </a:cubicBezTo>
                    <a:cubicBezTo>
                      <a:pt x="59" y="105"/>
                      <a:pt x="54" y="102"/>
                      <a:pt x="46" y="98"/>
                    </a:cubicBezTo>
                    <a:cubicBezTo>
                      <a:pt x="32" y="91"/>
                      <a:pt x="23" y="86"/>
                      <a:pt x="18" y="82"/>
                    </a:cubicBezTo>
                    <a:cubicBezTo>
                      <a:pt x="13" y="79"/>
                      <a:pt x="9" y="74"/>
                      <a:pt x="5" y="69"/>
                    </a:cubicBezTo>
                    <a:cubicBezTo>
                      <a:pt x="2" y="63"/>
                      <a:pt x="0" y="56"/>
                      <a:pt x="0" y="48"/>
                    </a:cubicBezTo>
                    <a:cubicBezTo>
                      <a:pt x="0" y="38"/>
                      <a:pt x="4" y="29"/>
                      <a:pt x="11" y="23"/>
                    </a:cubicBezTo>
                    <a:cubicBezTo>
                      <a:pt x="19" y="17"/>
                      <a:pt x="30" y="13"/>
                      <a:pt x="45" y="12"/>
                    </a:cubicBezTo>
                    <a:cubicBezTo>
                      <a:pt x="45" y="8"/>
                      <a:pt x="45" y="4"/>
                      <a:pt x="45" y="0"/>
                    </a:cubicBezTo>
                    <a:cubicBezTo>
                      <a:pt x="52" y="0"/>
                      <a:pt x="59" y="0"/>
                      <a:pt x="66" y="0"/>
                    </a:cubicBezTo>
                    <a:cubicBezTo>
                      <a:pt x="66" y="4"/>
                      <a:pt x="66" y="8"/>
                      <a:pt x="66" y="12"/>
                    </a:cubicBezTo>
                    <a:cubicBezTo>
                      <a:pt x="80" y="13"/>
                      <a:pt x="90" y="17"/>
                      <a:pt x="97" y="23"/>
                    </a:cubicBezTo>
                    <a:cubicBezTo>
                      <a:pt x="104" y="29"/>
                      <a:pt x="107" y="37"/>
                      <a:pt x="107" y="48"/>
                    </a:cubicBezTo>
                    <a:cubicBezTo>
                      <a:pt x="107" y="50"/>
                      <a:pt x="107" y="52"/>
                      <a:pt x="107" y="55"/>
                    </a:cubicBezTo>
                    <a:close/>
                  </a:path>
                </a:pathLst>
              </a:custGeom>
              <a:solidFill>
                <a:srgbClr val="008000"/>
              </a:solidFill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</p:grpSp>
        <p:grpSp>
          <p:nvGrpSpPr>
            <p:cNvPr id="505" name="Group 97">
              <a:extLst>
                <a:ext uri="{FF2B5EF4-FFF2-40B4-BE49-F238E27FC236}">
                  <a16:creationId xmlns:a16="http://schemas.microsoft.com/office/drawing/2014/main" id="{8929704D-2B48-0C78-D79B-87F0235037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29200" y="2955925"/>
              <a:ext cx="161925" cy="336550"/>
              <a:chOff x="488" y="252"/>
              <a:chExt cx="478" cy="728"/>
            </a:xfrm>
          </p:grpSpPr>
          <p:sp>
            <p:nvSpPr>
              <p:cNvPr id="846" name="Freeform 98">
                <a:extLst>
                  <a:ext uri="{FF2B5EF4-FFF2-40B4-BE49-F238E27FC236}">
                    <a16:creationId xmlns:a16="http://schemas.microsoft.com/office/drawing/2014/main" id="{1A43C02C-543B-C23C-67B7-645E3F35F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" y="265"/>
                <a:ext cx="465" cy="715"/>
              </a:xfrm>
              <a:custGeom>
                <a:avLst/>
                <a:gdLst>
                  <a:gd name="T0" fmla="*/ 2253677 w 112"/>
                  <a:gd name="T1" fmla="*/ 1155598 h 172"/>
                  <a:gd name="T2" fmla="*/ 1316241 w 112"/>
                  <a:gd name="T3" fmla="*/ 1155598 h 172"/>
                  <a:gd name="T4" fmla="*/ 1316241 w 112"/>
                  <a:gd name="T5" fmla="*/ 1031400 h 172"/>
                  <a:gd name="T6" fmla="*/ 1275578 w 112"/>
                  <a:gd name="T7" fmla="*/ 774594 h 172"/>
                  <a:gd name="T8" fmla="*/ 1147197 w 112"/>
                  <a:gd name="T9" fmla="*/ 707426 h 172"/>
                  <a:gd name="T10" fmla="*/ 999198 w 112"/>
                  <a:gd name="T11" fmla="*/ 748659 h 172"/>
                  <a:gd name="T12" fmla="*/ 957327 w 112"/>
                  <a:gd name="T13" fmla="*/ 923639 h 172"/>
                  <a:gd name="T14" fmla="*/ 1065751 w 112"/>
                  <a:gd name="T15" fmla="*/ 1181604 h 172"/>
                  <a:gd name="T16" fmla="*/ 1573008 w 112"/>
                  <a:gd name="T17" fmla="*/ 1459889 h 172"/>
                  <a:gd name="T18" fmla="*/ 2063807 w 112"/>
                  <a:gd name="T19" fmla="*/ 1739104 h 172"/>
                  <a:gd name="T20" fmla="*/ 2273568 w 112"/>
                  <a:gd name="T21" fmla="*/ 2017115 h 172"/>
                  <a:gd name="T22" fmla="*/ 2382063 w 112"/>
                  <a:gd name="T23" fmla="*/ 2445325 h 172"/>
                  <a:gd name="T24" fmla="*/ 2125639 w 112"/>
                  <a:gd name="T25" fmla="*/ 3090974 h 172"/>
                  <a:gd name="T26" fmla="*/ 1403910 w 112"/>
                  <a:gd name="T27" fmla="*/ 3390147 h 172"/>
                  <a:gd name="T28" fmla="*/ 1403910 w 112"/>
                  <a:gd name="T29" fmla="*/ 3689342 h 172"/>
                  <a:gd name="T30" fmla="*/ 957327 w 112"/>
                  <a:gd name="T31" fmla="*/ 3689342 h 172"/>
                  <a:gd name="T32" fmla="*/ 957327 w 112"/>
                  <a:gd name="T33" fmla="*/ 3370190 h 172"/>
                  <a:gd name="T34" fmla="*/ 297430 w 112"/>
                  <a:gd name="T35" fmla="*/ 3131841 h 172"/>
                  <a:gd name="T36" fmla="*/ 0 w 112"/>
                  <a:gd name="T37" fmla="*/ 2404437 h 172"/>
                  <a:gd name="T38" fmla="*/ 0 w 112"/>
                  <a:gd name="T39" fmla="*/ 2249137 h 172"/>
                  <a:gd name="T40" fmla="*/ 957327 w 112"/>
                  <a:gd name="T41" fmla="*/ 2249137 h 172"/>
                  <a:gd name="T42" fmla="*/ 957327 w 112"/>
                  <a:gd name="T43" fmla="*/ 2445325 h 172"/>
                  <a:gd name="T44" fmla="*/ 978165 w 112"/>
                  <a:gd name="T45" fmla="*/ 2832647 h 172"/>
                  <a:gd name="T46" fmla="*/ 1126371 w 112"/>
                  <a:gd name="T47" fmla="*/ 2915974 h 172"/>
                  <a:gd name="T48" fmla="*/ 1275578 w 112"/>
                  <a:gd name="T49" fmla="*/ 2853831 h 172"/>
                  <a:gd name="T50" fmla="*/ 1316241 w 112"/>
                  <a:gd name="T51" fmla="*/ 2703631 h 172"/>
                  <a:gd name="T52" fmla="*/ 1275578 w 112"/>
                  <a:gd name="T53" fmla="*/ 2337564 h 172"/>
                  <a:gd name="T54" fmla="*/ 978165 w 112"/>
                  <a:gd name="T55" fmla="*/ 2079253 h 172"/>
                  <a:gd name="T56" fmla="*/ 383600 w 112"/>
                  <a:gd name="T57" fmla="*/ 1760309 h 172"/>
                  <a:gd name="T58" fmla="*/ 107286 w 112"/>
                  <a:gd name="T59" fmla="*/ 1459889 h 172"/>
                  <a:gd name="T60" fmla="*/ 0 w 112"/>
                  <a:gd name="T61" fmla="*/ 1031400 h 172"/>
                  <a:gd name="T62" fmla="*/ 235601 w 112"/>
                  <a:gd name="T63" fmla="*/ 495379 h 172"/>
                  <a:gd name="T64" fmla="*/ 957327 w 112"/>
                  <a:gd name="T65" fmla="*/ 237122 h 172"/>
                  <a:gd name="T66" fmla="*/ 957327 w 112"/>
                  <a:gd name="T67" fmla="*/ 0 h 172"/>
                  <a:gd name="T68" fmla="*/ 1403910 w 112"/>
                  <a:gd name="T69" fmla="*/ 0 h 172"/>
                  <a:gd name="T70" fmla="*/ 1403910 w 112"/>
                  <a:gd name="T71" fmla="*/ 237122 h 172"/>
                  <a:gd name="T72" fmla="*/ 2063807 w 112"/>
                  <a:gd name="T73" fmla="*/ 469148 h 172"/>
                  <a:gd name="T74" fmla="*/ 2273568 w 112"/>
                  <a:gd name="T75" fmla="*/ 1031400 h 172"/>
                  <a:gd name="T76" fmla="*/ 2253677 w 112"/>
                  <a:gd name="T77" fmla="*/ 1155598 h 17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2"/>
                  <a:gd name="T118" fmla="*/ 0 h 172"/>
                  <a:gd name="T119" fmla="*/ 112 w 112"/>
                  <a:gd name="T120" fmla="*/ 172 h 17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2" h="172">
                    <a:moveTo>
                      <a:pt x="106" y="54"/>
                    </a:moveTo>
                    <a:cubicBezTo>
                      <a:pt x="91" y="54"/>
                      <a:pt x="77" y="54"/>
                      <a:pt x="62" y="54"/>
                    </a:cubicBezTo>
                    <a:cubicBezTo>
                      <a:pt x="62" y="52"/>
                      <a:pt x="62" y="50"/>
                      <a:pt x="62" y="48"/>
                    </a:cubicBezTo>
                    <a:cubicBezTo>
                      <a:pt x="62" y="42"/>
                      <a:pt x="61" y="38"/>
                      <a:pt x="60" y="36"/>
                    </a:cubicBezTo>
                    <a:cubicBezTo>
                      <a:pt x="59" y="34"/>
                      <a:pt x="57" y="33"/>
                      <a:pt x="54" y="33"/>
                    </a:cubicBezTo>
                    <a:cubicBezTo>
                      <a:pt x="51" y="33"/>
                      <a:pt x="49" y="34"/>
                      <a:pt x="47" y="35"/>
                    </a:cubicBezTo>
                    <a:cubicBezTo>
                      <a:pt x="46" y="37"/>
                      <a:pt x="45" y="40"/>
                      <a:pt x="45" y="43"/>
                    </a:cubicBezTo>
                    <a:cubicBezTo>
                      <a:pt x="45" y="49"/>
                      <a:pt x="47" y="53"/>
                      <a:pt x="50" y="55"/>
                    </a:cubicBezTo>
                    <a:cubicBezTo>
                      <a:pt x="52" y="57"/>
                      <a:pt x="60" y="62"/>
                      <a:pt x="74" y="68"/>
                    </a:cubicBezTo>
                    <a:cubicBezTo>
                      <a:pt x="85" y="74"/>
                      <a:pt x="93" y="78"/>
                      <a:pt x="97" y="81"/>
                    </a:cubicBezTo>
                    <a:cubicBezTo>
                      <a:pt x="101" y="84"/>
                      <a:pt x="105" y="88"/>
                      <a:pt x="107" y="94"/>
                    </a:cubicBezTo>
                    <a:cubicBezTo>
                      <a:pt x="110" y="99"/>
                      <a:pt x="112" y="106"/>
                      <a:pt x="112" y="114"/>
                    </a:cubicBezTo>
                    <a:cubicBezTo>
                      <a:pt x="112" y="127"/>
                      <a:pt x="108" y="137"/>
                      <a:pt x="100" y="144"/>
                    </a:cubicBezTo>
                    <a:cubicBezTo>
                      <a:pt x="93" y="152"/>
                      <a:pt x="81" y="156"/>
                      <a:pt x="66" y="158"/>
                    </a:cubicBezTo>
                    <a:cubicBezTo>
                      <a:pt x="66" y="162"/>
                      <a:pt x="66" y="167"/>
                      <a:pt x="66" y="172"/>
                    </a:cubicBezTo>
                    <a:cubicBezTo>
                      <a:pt x="59" y="172"/>
                      <a:pt x="52" y="172"/>
                      <a:pt x="45" y="172"/>
                    </a:cubicBezTo>
                    <a:cubicBezTo>
                      <a:pt x="45" y="167"/>
                      <a:pt x="45" y="162"/>
                      <a:pt x="45" y="157"/>
                    </a:cubicBezTo>
                    <a:cubicBezTo>
                      <a:pt x="33" y="156"/>
                      <a:pt x="23" y="153"/>
                      <a:pt x="14" y="146"/>
                    </a:cubicBezTo>
                    <a:cubicBezTo>
                      <a:pt x="5" y="140"/>
                      <a:pt x="0" y="129"/>
                      <a:pt x="0" y="112"/>
                    </a:cubicBezTo>
                    <a:cubicBezTo>
                      <a:pt x="0" y="110"/>
                      <a:pt x="0" y="108"/>
                      <a:pt x="0" y="105"/>
                    </a:cubicBezTo>
                    <a:cubicBezTo>
                      <a:pt x="15" y="105"/>
                      <a:pt x="30" y="105"/>
                      <a:pt x="45" y="105"/>
                    </a:cubicBezTo>
                    <a:cubicBezTo>
                      <a:pt x="45" y="108"/>
                      <a:pt x="45" y="111"/>
                      <a:pt x="45" y="114"/>
                    </a:cubicBezTo>
                    <a:cubicBezTo>
                      <a:pt x="45" y="124"/>
                      <a:pt x="45" y="130"/>
                      <a:pt x="46" y="132"/>
                    </a:cubicBezTo>
                    <a:cubicBezTo>
                      <a:pt x="47" y="135"/>
                      <a:pt x="50" y="136"/>
                      <a:pt x="53" y="136"/>
                    </a:cubicBezTo>
                    <a:cubicBezTo>
                      <a:pt x="56" y="136"/>
                      <a:pt x="58" y="135"/>
                      <a:pt x="60" y="133"/>
                    </a:cubicBezTo>
                    <a:cubicBezTo>
                      <a:pt x="61" y="132"/>
                      <a:pt x="62" y="129"/>
                      <a:pt x="62" y="126"/>
                    </a:cubicBezTo>
                    <a:cubicBezTo>
                      <a:pt x="62" y="118"/>
                      <a:pt x="61" y="112"/>
                      <a:pt x="60" y="109"/>
                    </a:cubicBezTo>
                    <a:cubicBezTo>
                      <a:pt x="59" y="105"/>
                      <a:pt x="54" y="101"/>
                      <a:pt x="46" y="97"/>
                    </a:cubicBezTo>
                    <a:cubicBezTo>
                      <a:pt x="32" y="90"/>
                      <a:pt x="23" y="85"/>
                      <a:pt x="18" y="82"/>
                    </a:cubicBezTo>
                    <a:cubicBezTo>
                      <a:pt x="13" y="79"/>
                      <a:pt x="9" y="74"/>
                      <a:pt x="5" y="68"/>
                    </a:cubicBezTo>
                    <a:cubicBezTo>
                      <a:pt x="1" y="62"/>
                      <a:pt x="0" y="56"/>
                      <a:pt x="0" y="48"/>
                    </a:cubicBezTo>
                    <a:cubicBezTo>
                      <a:pt x="0" y="37"/>
                      <a:pt x="3" y="29"/>
                      <a:pt x="11" y="23"/>
                    </a:cubicBezTo>
                    <a:cubicBezTo>
                      <a:pt x="19" y="16"/>
                      <a:pt x="30" y="13"/>
                      <a:pt x="45" y="11"/>
                    </a:cubicBezTo>
                    <a:cubicBezTo>
                      <a:pt x="45" y="7"/>
                      <a:pt x="45" y="4"/>
                      <a:pt x="45" y="0"/>
                    </a:cubicBezTo>
                    <a:cubicBezTo>
                      <a:pt x="52" y="0"/>
                      <a:pt x="59" y="0"/>
                      <a:pt x="66" y="0"/>
                    </a:cubicBezTo>
                    <a:cubicBezTo>
                      <a:pt x="66" y="4"/>
                      <a:pt x="66" y="7"/>
                      <a:pt x="66" y="11"/>
                    </a:cubicBezTo>
                    <a:cubicBezTo>
                      <a:pt x="79" y="13"/>
                      <a:pt x="90" y="16"/>
                      <a:pt x="97" y="22"/>
                    </a:cubicBezTo>
                    <a:cubicBezTo>
                      <a:pt x="103" y="29"/>
                      <a:pt x="107" y="37"/>
                      <a:pt x="107" y="48"/>
                    </a:cubicBezTo>
                    <a:cubicBezTo>
                      <a:pt x="107" y="49"/>
                      <a:pt x="107" y="51"/>
                      <a:pt x="106" y="54"/>
                    </a:cubicBezTo>
                    <a:close/>
                  </a:path>
                </a:pathLst>
              </a:custGeom>
              <a:solidFill>
                <a:srgbClr val="990000"/>
              </a:solidFill>
              <a:ln w="1270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47" name="Freeform 99">
                <a:extLst>
                  <a:ext uri="{FF2B5EF4-FFF2-40B4-BE49-F238E27FC236}">
                    <a16:creationId xmlns:a16="http://schemas.microsoft.com/office/drawing/2014/main" id="{61AB9D8A-D9B1-D0B0-4EEE-33015E8AA3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" y="252"/>
                <a:ext cx="465" cy="715"/>
              </a:xfrm>
              <a:custGeom>
                <a:avLst/>
                <a:gdLst>
                  <a:gd name="T0" fmla="*/ 2273568 w 112"/>
                  <a:gd name="T1" fmla="*/ 1181604 h 172"/>
                  <a:gd name="T2" fmla="*/ 1316241 w 112"/>
                  <a:gd name="T3" fmla="*/ 1181604 h 172"/>
                  <a:gd name="T4" fmla="*/ 1316241 w 112"/>
                  <a:gd name="T5" fmla="*/ 1052588 h 172"/>
                  <a:gd name="T6" fmla="*/ 1275578 w 112"/>
                  <a:gd name="T7" fmla="*/ 774594 h 172"/>
                  <a:gd name="T8" fmla="*/ 1147197 w 112"/>
                  <a:gd name="T9" fmla="*/ 707426 h 172"/>
                  <a:gd name="T10" fmla="*/ 1018811 w 112"/>
                  <a:gd name="T11" fmla="*/ 774594 h 172"/>
                  <a:gd name="T12" fmla="*/ 978165 w 112"/>
                  <a:gd name="T13" fmla="*/ 923639 h 172"/>
                  <a:gd name="T14" fmla="*/ 1065751 w 112"/>
                  <a:gd name="T15" fmla="*/ 1181604 h 172"/>
                  <a:gd name="T16" fmla="*/ 1573008 w 112"/>
                  <a:gd name="T17" fmla="*/ 1480798 h 172"/>
                  <a:gd name="T18" fmla="*/ 2063807 w 112"/>
                  <a:gd name="T19" fmla="*/ 1739104 h 172"/>
                  <a:gd name="T20" fmla="*/ 2294393 w 112"/>
                  <a:gd name="T21" fmla="*/ 2017115 h 172"/>
                  <a:gd name="T22" fmla="*/ 2382063 w 112"/>
                  <a:gd name="T23" fmla="*/ 2445325 h 172"/>
                  <a:gd name="T24" fmla="*/ 2125639 w 112"/>
                  <a:gd name="T25" fmla="*/ 3112158 h 172"/>
                  <a:gd name="T26" fmla="*/ 1403910 w 112"/>
                  <a:gd name="T27" fmla="*/ 3390147 h 172"/>
                  <a:gd name="T28" fmla="*/ 1403910 w 112"/>
                  <a:gd name="T29" fmla="*/ 3689342 h 172"/>
                  <a:gd name="T30" fmla="*/ 957327 w 112"/>
                  <a:gd name="T31" fmla="*/ 3689342 h 172"/>
                  <a:gd name="T32" fmla="*/ 957327 w 112"/>
                  <a:gd name="T33" fmla="*/ 3390147 h 172"/>
                  <a:gd name="T34" fmla="*/ 297430 w 112"/>
                  <a:gd name="T35" fmla="*/ 3153096 h 172"/>
                  <a:gd name="T36" fmla="*/ 21116 w 112"/>
                  <a:gd name="T37" fmla="*/ 2425642 h 172"/>
                  <a:gd name="T38" fmla="*/ 21116 w 112"/>
                  <a:gd name="T39" fmla="*/ 2275421 h 172"/>
                  <a:gd name="T40" fmla="*/ 957327 w 112"/>
                  <a:gd name="T41" fmla="*/ 2275421 h 172"/>
                  <a:gd name="T42" fmla="*/ 957327 w 112"/>
                  <a:gd name="T43" fmla="*/ 2466580 h 172"/>
                  <a:gd name="T44" fmla="*/ 999198 w 112"/>
                  <a:gd name="T45" fmla="*/ 2853831 h 172"/>
                  <a:gd name="T46" fmla="*/ 1126371 w 112"/>
                  <a:gd name="T47" fmla="*/ 2915974 h 172"/>
                  <a:gd name="T48" fmla="*/ 1275578 w 112"/>
                  <a:gd name="T49" fmla="*/ 2873602 h 172"/>
                  <a:gd name="T50" fmla="*/ 1316241 w 112"/>
                  <a:gd name="T51" fmla="*/ 2703631 h 172"/>
                  <a:gd name="T52" fmla="*/ 1275578 w 112"/>
                  <a:gd name="T53" fmla="*/ 2337564 h 172"/>
                  <a:gd name="T54" fmla="*/ 978165 w 112"/>
                  <a:gd name="T55" fmla="*/ 2100437 h 172"/>
                  <a:gd name="T56" fmla="*/ 383600 w 112"/>
                  <a:gd name="T57" fmla="*/ 1760309 h 172"/>
                  <a:gd name="T58" fmla="*/ 107286 w 112"/>
                  <a:gd name="T59" fmla="*/ 1480798 h 172"/>
                  <a:gd name="T60" fmla="*/ 0 w 112"/>
                  <a:gd name="T61" fmla="*/ 1031400 h 172"/>
                  <a:gd name="T62" fmla="*/ 235601 w 112"/>
                  <a:gd name="T63" fmla="*/ 495379 h 172"/>
                  <a:gd name="T64" fmla="*/ 957327 w 112"/>
                  <a:gd name="T65" fmla="*/ 258306 h 172"/>
                  <a:gd name="T66" fmla="*/ 957327 w 112"/>
                  <a:gd name="T67" fmla="*/ 0 h 172"/>
                  <a:gd name="T68" fmla="*/ 1403910 w 112"/>
                  <a:gd name="T69" fmla="*/ 0 h 172"/>
                  <a:gd name="T70" fmla="*/ 1403910 w 112"/>
                  <a:gd name="T71" fmla="*/ 258306 h 172"/>
                  <a:gd name="T72" fmla="*/ 2063807 w 112"/>
                  <a:gd name="T73" fmla="*/ 495379 h 172"/>
                  <a:gd name="T74" fmla="*/ 2273568 w 112"/>
                  <a:gd name="T75" fmla="*/ 1031400 h 172"/>
                  <a:gd name="T76" fmla="*/ 2273568 w 112"/>
                  <a:gd name="T77" fmla="*/ 1181604 h 17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2"/>
                  <a:gd name="T118" fmla="*/ 0 h 172"/>
                  <a:gd name="T119" fmla="*/ 112 w 112"/>
                  <a:gd name="T120" fmla="*/ 172 h 17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2" h="172">
                    <a:moveTo>
                      <a:pt x="107" y="55"/>
                    </a:moveTo>
                    <a:cubicBezTo>
                      <a:pt x="92" y="55"/>
                      <a:pt x="77" y="55"/>
                      <a:pt x="62" y="55"/>
                    </a:cubicBezTo>
                    <a:cubicBezTo>
                      <a:pt x="62" y="53"/>
                      <a:pt x="62" y="51"/>
                      <a:pt x="62" y="49"/>
                    </a:cubicBezTo>
                    <a:cubicBezTo>
                      <a:pt x="62" y="42"/>
                      <a:pt x="61" y="38"/>
                      <a:pt x="60" y="36"/>
                    </a:cubicBezTo>
                    <a:cubicBezTo>
                      <a:pt x="59" y="34"/>
                      <a:pt x="57" y="33"/>
                      <a:pt x="54" y="33"/>
                    </a:cubicBezTo>
                    <a:cubicBezTo>
                      <a:pt x="51" y="33"/>
                      <a:pt x="49" y="34"/>
                      <a:pt x="48" y="36"/>
                    </a:cubicBezTo>
                    <a:cubicBezTo>
                      <a:pt x="46" y="37"/>
                      <a:pt x="46" y="40"/>
                      <a:pt x="46" y="43"/>
                    </a:cubicBezTo>
                    <a:cubicBezTo>
                      <a:pt x="46" y="49"/>
                      <a:pt x="47" y="53"/>
                      <a:pt x="50" y="55"/>
                    </a:cubicBezTo>
                    <a:cubicBezTo>
                      <a:pt x="53" y="58"/>
                      <a:pt x="61" y="62"/>
                      <a:pt x="74" y="69"/>
                    </a:cubicBezTo>
                    <a:cubicBezTo>
                      <a:pt x="85" y="74"/>
                      <a:pt x="93" y="78"/>
                      <a:pt x="97" y="81"/>
                    </a:cubicBezTo>
                    <a:cubicBezTo>
                      <a:pt x="101" y="84"/>
                      <a:pt x="105" y="89"/>
                      <a:pt x="108" y="94"/>
                    </a:cubicBezTo>
                    <a:cubicBezTo>
                      <a:pt x="110" y="99"/>
                      <a:pt x="112" y="106"/>
                      <a:pt x="112" y="114"/>
                    </a:cubicBezTo>
                    <a:cubicBezTo>
                      <a:pt x="112" y="127"/>
                      <a:pt x="108" y="137"/>
                      <a:pt x="100" y="145"/>
                    </a:cubicBezTo>
                    <a:cubicBezTo>
                      <a:pt x="93" y="152"/>
                      <a:pt x="81" y="157"/>
                      <a:pt x="66" y="158"/>
                    </a:cubicBezTo>
                    <a:cubicBezTo>
                      <a:pt x="66" y="163"/>
                      <a:pt x="66" y="167"/>
                      <a:pt x="66" y="172"/>
                    </a:cubicBezTo>
                    <a:cubicBezTo>
                      <a:pt x="59" y="172"/>
                      <a:pt x="52" y="172"/>
                      <a:pt x="45" y="172"/>
                    </a:cubicBezTo>
                    <a:cubicBezTo>
                      <a:pt x="45" y="167"/>
                      <a:pt x="45" y="163"/>
                      <a:pt x="45" y="158"/>
                    </a:cubicBezTo>
                    <a:cubicBezTo>
                      <a:pt x="33" y="157"/>
                      <a:pt x="23" y="153"/>
                      <a:pt x="14" y="147"/>
                    </a:cubicBezTo>
                    <a:cubicBezTo>
                      <a:pt x="5" y="140"/>
                      <a:pt x="1" y="129"/>
                      <a:pt x="1" y="113"/>
                    </a:cubicBezTo>
                    <a:cubicBezTo>
                      <a:pt x="1" y="110"/>
                      <a:pt x="1" y="108"/>
                      <a:pt x="1" y="106"/>
                    </a:cubicBezTo>
                    <a:cubicBezTo>
                      <a:pt x="16" y="106"/>
                      <a:pt x="30" y="106"/>
                      <a:pt x="45" y="106"/>
                    </a:cubicBezTo>
                    <a:cubicBezTo>
                      <a:pt x="45" y="109"/>
                      <a:pt x="45" y="112"/>
                      <a:pt x="45" y="115"/>
                    </a:cubicBezTo>
                    <a:cubicBezTo>
                      <a:pt x="45" y="124"/>
                      <a:pt x="46" y="130"/>
                      <a:pt x="47" y="133"/>
                    </a:cubicBezTo>
                    <a:cubicBezTo>
                      <a:pt x="48" y="135"/>
                      <a:pt x="50" y="136"/>
                      <a:pt x="53" y="136"/>
                    </a:cubicBezTo>
                    <a:cubicBezTo>
                      <a:pt x="56" y="136"/>
                      <a:pt x="59" y="135"/>
                      <a:pt x="60" y="134"/>
                    </a:cubicBezTo>
                    <a:cubicBezTo>
                      <a:pt x="62" y="132"/>
                      <a:pt x="62" y="130"/>
                      <a:pt x="62" y="126"/>
                    </a:cubicBezTo>
                    <a:cubicBezTo>
                      <a:pt x="62" y="118"/>
                      <a:pt x="62" y="112"/>
                      <a:pt x="60" y="109"/>
                    </a:cubicBezTo>
                    <a:cubicBezTo>
                      <a:pt x="59" y="105"/>
                      <a:pt x="54" y="102"/>
                      <a:pt x="46" y="98"/>
                    </a:cubicBezTo>
                    <a:cubicBezTo>
                      <a:pt x="32" y="91"/>
                      <a:pt x="23" y="86"/>
                      <a:pt x="18" y="82"/>
                    </a:cubicBezTo>
                    <a:cubicBezTo>
                      <a:pt x="13" y="79"/>
                      <a:pt x="9" y="74"/>
                      <a:pt x="5" y="69"/>
                    </a:cubicBezTo>
                    <a:cubicBezTo>
                      <a:pt x="2" y="63"/>
                      <a:pt x="0" y="56"/>
                      <a:pt x="0" y="48"/>
                    </a:cubicBezTo>
                    <a:cubicBezTo>
                      <a:pt x="0" y="38"/>
                      <a:pt x="4" y="29"/>
                      <a:pt x="11" y="23"/>
                    </a:cubicBezTo>
                    <a:cubicBezTo>
                      <a:pt x="19" y="17"/>
                      <a:pt x="30" y="13"/>
                      <a:pt x="45" y="12"/>
                    </a:cubicBezTo>
                    <a:cubicBezTo>
                      <a:pt x="45" y="8"/>
                      <a:pt x="45" y="4"/>
                      <a:pt x="45" y="0"/>
                    </a:cubicBezTo>
                    <a:cubicBezTo>
                      <a:pt x="52" y="0"/>
                      <a:pt x="59" y="0"/>
                      <a:pt x="66" y="0"/>
                    </a:cubicBezTo>
                    <a:cubicBezTo>
                      <a:pt x="66" y="4"/>
                      <a:pt x="66" y="8"/>
                      <a:pt x="66" y="12"/>
                    </a:cubicBezTo>
                    <a:cubicBezTo>
                      <a:pt x="80" y="13"/>
                      <a:pt x="90" y="17"/>
                      <a:pt x="97" y="23"/>
                    </a:cubicBezTo>
                    <a:cubicBezTo>
                      <a:pt x="104" y="29"/>
                      <a:pt x="107" y="37"/>
                      <a:pt x="107" y="48"/>
                    </a:cubicBezTo>
                    <a:cubicBezTo>
                      <a:pt x="107" y="50"/>
                      <a:pt x="107" y="52"/>
                      <a:pt x="107" y="55"/>
                    </a:cubicBezTo>
                    <a:close/>
                  </a:path>
                </a:pathLst>
              </a:custGeom>
              <a:solidFill>
                <a:srgbClr val="008000"/>
              </a:solidFill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</p:grpSp>
        <p:grpSp>
          <p:nvGrpSpPr>
            <p:cNvPr id="506" name="Group 100">
              <a:extLst>
                <a:ext uri="{FF2B5EF4-FFF2-40B4-BE49-F238E27FC236}">
                  <a16:creationId xmlns:a16="http://schemas.microsoft.com/office/drawing/2014/main" id="{B5960CEE-336C-3358-E930-2C595B545B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56475" y="2955925"/>
              <a:ext cx="161925" cy="336550"/>
              <a:chOff x="488" y="252"/>
              <a:chExt cx="478" cy="728"/>
            </a:xfrm>
          </p:grpSpPr>
          <p:sp>
            <p:nvSpPr>
              <p:cNvPr id="844" name="Freeform 101">
                <a:extLst>
                  <a:ext uri="{FF2B5EF4-FFF2-40B4-BE49-F238E27FC236}">
                    <a16:creationId xmlns:a16="http://schemas.microsoft.com/office/drawing/2014/main" id="{757C7B0A-C431-7A98-AEC3-7A27996F3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" y="265"/>
                <a:ext cx="465" cy="715"/>
              </a:xfrm>
              <a:custGeom>
                <a:avLst/>
                <a:gdLst>
                  <a:gd name="T0" fmla="*/ 2253677 w 112"/>
                  <a:gd name="T1" fmla="*/ 1155598 h 172"/>
                  <a:gd name="T2" fmla="*/ 1316241 w 112"/>
                  <a:gd name="T3" fmla="*/ 1155598 h 172"/>
                  <a:gd name="T4" fmla="*/ 1316241 w 112"/>
                  <a:gd name="T5" fmla="*/ 1031400 h 172"/>
                  <a:gd name="T6" fmla="*/ 1275578 w 112"/>
                  <a:gd name="T7" fmla="*/ 774594 h 172"/>
                  <a:gd name="T8" fmla="*/ 1147197 w 112"/>
                  <a:gd name="T9" fmla="*/ 707426 h 172"/>
                  <a:gd name="T10" fmla="*/ 999198 w 112"/>
                  <a:gd name="T11" fmla="*/ 748659 h 172"/>
                  <a:gd name="T12" fmla="*/ 957327 w 112"/>
                  <a:gd name="T13" fmla="*/ 923639 h 172"/>
                  <a:gd name="T14" fmla="*/ 1065751 w 112"/>
                  <a:gd name="T15" fmla="*/ 1181604 h 172"/>
                  <a:gd name="T16" fmla="*/ 1573008 w 112"/>
                  <a:gd name="T17" fmla="*/ 1459889 h 172"/>
                  <a:gd name="T18" fmla="*/ 2063807 w 112"/>
                  <a:gd name="T19" fmla="*/ 1739104 h 172"/>
                  <a:gd name="T20" fmla="*/ 2273568 w 112"/>
                  <a:gd name="T21" fmla="*/ 2017115 h 172"/>
                  <a:gd name="T22" fmla="*/ 2382063 w 112"/>
                  <a:gd name="T23" fmla="*/ 2445325 h 172"/>
                  <a:gd name="T24" fmla="*/ 2125639 w 112"/>
                  <a:gd name="T25" fmla="*/ 3090974 h 172"/>
                  <a:gd name="T26" fmla="*/ 1403910 w 112"/>
                  <a:gd name="T27" fmla="*/ 3390147 h 172"/>
                  <a:gd name="T28" fmla="*/ 1403910 w 112"/>
                  <a:gd name="T29" fmla="*/ 3689342 h 172"/>
                  <a:gd name="T30" fmla="*/ 957327 w 112"/>
                  <a:gd name="T31" fmla="*/ 3689342 h 172"/>
                  <a:gd name="T32" fmla="*/ 957327 w 112"/>
                  <a:gd name="T33" fmla="*/ 3370190 h 172"/>
                  <a:gd name="T34" fmla="*/ 297430 w 112"/>
                  <a:gd name="T35" fmla="*/ 3131841 h 172"/>
                  <a:gd name="T36" fmla="*/ 0 w 112"/>
                  <a:gd name="T37" fmla="*/ 2404437 h 172"/>
                  <a:gd name="T38" fmla="*/ 0 w 112"/>
                  <a:gd name="T39" fmla="*/ 2249137 h 172"/>
                  <a:gd name="T40" fmla="*/ 957327 w 112"/>
                  <a:gd name="T41" fmla="*/ 2249137 h 172"/>
                  <a:gd name="T42" fmla="*/ 957327 w 112"/>
                  <a:gd name="T43" fmla="*/ 2445325 h 172"/>
                  <a:gd name="T44" fmla="*/ 978165 w 112"/>
                  <a:gd name="T45" fmla="*/ 2832647 h 172"/>
                  <a:gd name="T46" fmla="*/ 1126371 w 112"/>
                  <a:gd name="T47" fmla="*/ 2915974 h 172"/>
                  <a:gd name="T48" fmla="*/ 1275578 w 112"/>
                  <a:gd name="T49" fmla="*/ 2853831 h 172"/>
                  <a:gd name="T50" fmla="*/ 1316241 w 112"/>
                  <a:gd name="T51" fmla="*/ 2703631 h 172"/>
                  <a:gd name="T52" fmla="*/ 1275578 w 112"/>
                  <a:gd name="T53" fmla="*/ 2337564 h 172"/>
                  <a:gd name="T54" fmla="*/ 978165 w 112"/>
                  <a:gd name="T55" fmla="*/ 2079253 h 172"/>
                  <a:gd name="T56" fmla="*/ 383600 w 112"/>
                  <a:gd name="T57" fmla="*/ 1760309 h 172"/>
                  <a:gd name="T58" fmla="*/ 107286 w 112"/>
                  <a:gd name="T59" fmla="*/ 1459889 h 172"/>
                  <a:gd name="T60" fmla="*/ 0 w 112"/>
                  <a:gd name="T61" fmla="*/ 1031400 h 172"/>
                  <a:gd name="T62" fmla="*/ 235601 w 112"/>
                  <a:gd name="T63" fmla="*/ 495379 h 172"/>
                  <a:gd name="T64" fmla="*/ 957327 w 112"/>
                  <a:gd name="T65" fmla="*/ 237122 h 172"/>
                  <a:gd name="T66" fmla="*/ 957327 w 112"/>
                  <a:gd name="T67" fmla="*/ 0 h 172"/>
                  <a:gd name="T68" fmla="*/ 1403910 w 112"/>
                  <a:gd name="T69" fmla="*/ 0 h 172"/>
                  <a:gd name="T70" fmla="*/ 1403910 w 112"/>
                  <a:gd name="T71" fmla="*/ 237122 h 172"/>
                  <a:gd name="T72" fmla="*/ 2063807 w 112"/>
                  <a:gd name="T73" fmla="*/ 469148 h 172"/>
                  <a:gd name="T74" fmla="*/ 2273568 w 112"/>
                  <a:gd name="T75" fmla="*/ 1031400 h 172"/>
                  <a:gd name="T76" fmla="*/ 2253677 w 112"/>
                  <a:gd name="T77" fmla="*/ 1155598 h 17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2"/>
                  <a:gd name="T118" fmla="*/ 0 h 172"/>
                  <a:gd name="T119" fmla="*/ 112 w 112"/>
                  <a:gd name="T120" fmla="*/ 172 h 17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2" h="172">
                    <a:moveTo>
                      <a:pt x="106" y="54"/>
                    </a:moveTo>
                    <a:cubicBezTo>
                      <a:pt x="91" y="54"/>
                      <a:pt x="77" y="54"/>
                      <a:pt x="62" y="54"/>
                    </a:cubicBezTo>
                    <a:cubicBezTo>
                      <a:pt x="62" y="52"/>
                      <a:pt x="62" y="50"/>
                      <a:pt x="62" y="48"/>
                    </a:cubicBezTo>
                    <a:cubicBezTo>
                      <a:pt x="62" y="42"/>
                      <a:pt x="61" y="38"/>
                      <a:pt x="60" y="36"/>
                    </a:cubicBezTo>
                    <a:cubicBezTo>
                      <a:pt x="59" y="34"/>
                      <a:pt x="57" y="33"/>
                      <a:pt x="54" y="33"/>
                    </a:cubicBezTo>
                    <a:cubicBezTo>
                      <a:pt x="51" y="33"/>
                      <a:pt x="49" y="34"/>
                      <a:pt x="47" y="35"/>
                    </a:cubicBezTo>
                    <a:cubicBezTo>
                      <a:pt x="46" y="37"/>
                      <a:pt x="45" y="40"/>
                      <a:pt x="45" y="43"/>
                    </a:cubicBezTo>
                    <a:cubicBezTo>
                      <a:pt x="45" y="49"/>
                      <a:pt x="47" y="53"/>
                      <a:pt x="50" y="55"/>
                    </a:cubicBezTo>
                    <a:cubicBezTo>
                      <a:pt x="52" y="57"/>
                      <a:pt x="60" y="62"/>
                      <a:pt x="74" y="68"/>
                    </a:cubicBezTo>
                    <a:cubicBezTo>
                      <a:pt x="85" y="74"/>
                      <a:pt x="93" y="78"/>
                      <a:pt x="97" y="81"/>
                    </a:cubicBezTo>
                    <a:cubicBezTo>
                      <a:pt x="101" y="84"/>
                      <a:pt x="105" y="88"/>
                      <a:pt x="107" y="94"/>
                    </a:cubicBezTo>
                    <a:cubicBezTo>
                      <a:pt x="110" y="99"/>
                      <a:pt x="112" y="106"/>
                      <a:pt x="112" y="114"/>
                    </a:cubicBezTo>
                    <a:cubicBezTo>
                      <a:pt x="112" y="127"/>
                      <a:pt x="108" y="137"/>
                      <a:pt x="100" y="144"/>
                    </a:cubicBezTo>
                    <a:cubicBezTo>
                      <a:pt x="93" y="152"/>
                      <a:pt x="81" y="156"/>
                      <a:pt x="66" y="158"/>
                    </a:cubicBezTo>
                    <a:cubicBezTo>
                      <a:pt x="66" y="162"/>
                      <a:pt x="66" y="167"/>
                      <a:pt x="66" y="172"/>
                    </a:cubicBezTo>
                    <a:cubicBezTo>
                      <a:pt x="59" y="172"/>
                      <a:pt x="52" y="172"/>
                      <a:pt x="45" y="172"/>
                    </a:cubicBezTo>
                    <a:cubicBezTo>
                      <a:pt x="45" y="167"/>
                      <a:pt x="45" y="162"/>
                      <a:pt x="45" y="157"/>
                    </a:cubicBezTo>
                    <a:cubicBezTo>
                      <a:pt x="33" y="156"/>
                      <a:pt x="23" y="153"/>
                      <a:pt x="14" y="146"/>
                    </a:cubicBezTo>
                    <a:cubicBezTo>
                      <a:pt x="5" y="140"/>
                      <a:pt x="0" y="129"/>
                      <a:pt x="0" y="112"/>
                    </a:cubicBezTo>
                    <a:cubicBezTo>
                      <a:pt x="0" y="110"/>
                      <a:pt x="0" y="108"/>
                      <a:pt x="0" y="105"/>
                    </a:cubicBezTo>
                    <a:cubicBezTo>
                      <a:pt x="15" y="105"/>
                      <a:pt x="30" y="105"/>
                      <a:pt x="45" y="105"/>
                    </a:cubicBezTo>
                    <a:cubicBezTo>
                      <a:pt x="45" y="108"/>
                      <a:pt x="45" y="111"/>
                      <a:pt x="45" y="114"/>
                    </a:cubicBezTo>
                    <a:cubicBezTo>
                      <a:pt x="45" y="124"/>
                      <a:pt x="45" y="130"/>
                      <a:pt x="46" y="132"/>
                    </a:cubicBezTo>
                    <a:cubicBezTo>
                      <a:pt x="47" y="135"/>
                      <a:pt x="50" y="136"/>
                      <a:pt x="53" y="136"/>
                    </a:cubicBezTo>
                    <a:cubicBezTo>
                      <a:pt x="56" y="136"/>
                      <a:pt x="58" y="135"/>
                      <a:pt x="60" y="133"/>
                    </a:cubicBezTo>
                    <a:cubicBezTo>
                      <a:pt x="61" y="132"/>
                      <a:pt x="62" y="129"/>
                      <a:pt x="62" y="126"/>
                    </a:cubicBezTo>
                    <a:cubicBezTo>
                      <a:pt x="62" y="118"/>
                      <a:pt x="61" y="112"/>
                      <a:pt x="60" y="109"/>
                    </a:cubicBezTo>
                    <a:cubicBezTo>
                      <a:pt x="59" y="105"/>
                      <a:pt x="54" y="101"/>
                      <a:pt x="46" y="97"/>
                    </a:cubicBezTo>
                    <a:cubicBezTo>
                      <a:pt x="32" y="90"/>
                      <a:pt x="23" y="85"/>
                      <a:pt x="18" y="82"/>
                    </a:cubicBezTo>
                    <a:cubicBezTo>
                      <a:pt x="13" y="79"/>
                      <a:pt x="9" y="74"/>
                      <a:pt x="5" y="68"/>
                    </a:cubicBezTo>
                    <a:cubicBezTo>
                      <a:pt x="1" y="62"/>
                      <a:pt x="0" y="56"/>
                      <a:pt x="0" y="48"/>
                    </a:cubicBezTo>
                    <a:cubicBezTo>
                      <a:pt x="0" y="37"/>
                      <a:pt x="3" y="29"/>
                      <a:pt x="11" y="23"/>
                    </a:cubicBezTo>
                    <a:cubicBezTo>
                      <a:pt x="19" y="16"/>
                      <a:pt x="30" y="13"/>
                      <a:pt x="45" y="11"/>
                    </a:cubicBezTo>
                    <a:cubicBezTo>
                      <a:pt x="45" y="7"/>
                      <a:pt x="45" y="4"/>
                      <a:pt x="45" y="0"/>
                    </a:cubicBezTo>
                    <a:cubicBezTo>
                      <a:pt x="52" y="0"/>
                      <a:pt x="59" y="0"/>
                      <a:pt x="66" y="0"/>
                    </a:cubicBezTo>
                    <a:cubicBezTo>
                      <a:pt x="66" y="4"/>
                      <a:pt x="66" y="7"/>
                      <a:pt x="66" y="11"/>
                    </a:cubicBezTo>
                    <a:cubicBezTo>
                      <a:pt x="79" y="13"/>
                      <a:pt x="90" y="16"/>
                      <a:pt x="97" y="22"/>
                    </a:cubicBezTo>
                    <a:cubicBezTo>
                      <a:pt x="103" y="29"/>
                      <a:pt x="107" y="37"/>
                      <a:pt x="107" y="48"/>
                    </a:cubicBezTo>
                    <a:cubicBezTo>
                      <a:pt x="107" y="49"/>
                      <a:pt x="107" y="51"/>
                      <a:pt x="106" y="54"/>
                    </a:cubicBezTo>
                    <a:close/>
                  </a:path>
                </a:pathLst>
              </a:custGeom>
              <a:solidFill>
                <a:srgbClr val="990000"/>
              </a:solidFill>
              <a:ln w="1270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845" name="Freeform 102">
                <a:extLst>
                  <a:ext uri="{FF2B5EF4-FFF2-40B4-BE49-F238E27FC236}">
                    <a16:creationId xmlns:a16="http://schemas.microsoft.com/office/drawing/2014/main" id="{56C36573-2FB7-BD49-7812-EBA018BBFB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" y="252"/>
                <a:ext cx="465" cy="715"/>
              </a:xfrm>
              <a:custGeom>
                <a:avLst/>
                <a:gdLst>
                  <a:gd name="T0" fmla="*/ 2273568 w 112"/>
                  <a:gd name="T1" fmla="*/ 1181604 h 172"/>
                  <a:gd name="T2" fmla="*/ 1316241 w 112"/>
                  <a:gd name="T3" fmla="*/ 1181604 h 172"/>
                  <a:gd name="T4" fmla="*/ 1316241 w 112"/>
                  <a:gd name="T5" fmla="*/ 1052588 h 172"/>
                  <a:gd name="T6" fmla="*/ 1275578 w 112"/>
                  <a:gd name="T7" fmla="*/ 774594 h 172"/>
                  <a:gd name="T8" fmla="*/ 1147197 w 112"/>
                  <a:gd name="T9" fmla="*/ 707426 h 172"/>
                  <a:gd name="T10" fmla="*/ 1018811 w 112"/>
                  <a:gd name="T11" fmla="*/ 774594 h 172"/>
                  <a:gd name="T12" fmla="*/ 978165 w 112"/>
                  <a:gd name="T13" fmla="*/ 923639 h 172"/>
                  <a:gd name="T14" fmla="*/ 1065751 w 112"/>
                  <a:gd name="T15" fmla="*/ 1181604 h 172"/>
                  <a:gd name="T16" fmla="*/ 1573008 w 112"/>
                  <a:gd name="T17" fmla="*/ 1480798 h 172"/>
                  <a:gd name="T18" fmla="*/ 2063807 w 112"/>
                  <a:gd name="T19" fmla="*/ 1739104 h 172"/>
                  <a:gd name="T20" fmla="*/ 2294393 w 112"/>
                  <a:gd name="T21" fmla="*/ 2017115 h 172"/>
                  <a:gd name="T22" fmla="*/ 2382063 w 112"/>
                  <a:gd name="T23" fmla="*/ 2445325 h 172"/>
                  <a:gd name="T24" fmla="*/ 2125639 w 112"/>
                  <a:gd name="T25" fmla="*/ 3112158 h 172"/>
                  <a:gd name="T26" fmla="*/ 1403910 w 112"/>
                  <a:gd name="T27" fmla="*/ 3390147 h 172"/>
                  <a:gd name="T28" fmla="*/ 1403910 w 112"/>
                  <a:gd name="T29" fmla="*/ 3689342 h 172"/>
                  <a:gd name="T30" fmla="*/ 957327 w 112"/>
                  <a:gd name="T31" fmla="*/ 3689342 h 172"/>
                  <a:gd name="T32" fmla="*/ 957327 w 112"/>
                  <a:gd name="T33" fmla="*/ 3390147 h 172"/>
                  <a:gd name="T34" fmla="*/ 297430 w 112"/>
                  <a:gd name="T35" fmla="*/ 3153096 h 172"/>
                  <a:gd name="T36" fmla="*/ 21116 w 112"/>
                  <a:gd name="T37" fmla="*/ 2425642 h 172"/>
                  <a:gd name="T38" fmla="*/ 21116 w 112"/>
                  <a:gd name="T39" fmla="*/ 2275421 h 172"/>
                  <a:gd name="T40" fmla="*/ 957327 w 112"/>
                  <a:gd name="T41" fmla="*/ 2275421 h 172"/>
                  <a:gd name="T42" fmla="*/ 957327 w 112"/>
                  <a:gd name="T43" fmla="*/ 2466580 h 172"/>
                  <a:gd name="T44" fmla="*/ 999198 w 112"/>
                  <a:gd name="T45" fmla="*/ 2853831 h 172"/>
                  <a:gd name="T46" fmla="*/ 1126371 w 112"/>
                  <a:gd name="T47" fmla="*/ 2915974 h 172"/>
                  <a:gd name="T48" fmla="*/ 1275578 w 112"/>
                  <a:gd name="T49" fmla="*/ 2873602 h 172"/>
                  <a:gd name="T50" fmla="*/ 1316241 w 112"/>
                  <a:gd name="T51" fmla="*/ 2703631 h 172"/>
                  <a:gd name="T52" fmla="*/ 1275578 w 112"/>
                  <a:gd name="T53" fmla="*/ 2337564 h 172"/>
                  <a:gd name="T54" fmla="*/ 978165 w 112"/>
                  <a:gd name="T55" fmla="*/ 2100437 h 172"/>
                  <a:gd name="T56" fmla="*/ 383600 w 112"/>
                  <a:gd name="T57" fmla="*/ 1760309 h 172"/>
                  <a:gd name="T58" fmla="*/ 107286 w 112"/>
                  <a:gd name="T59" fmla="*/ 1480798 h 172"/>
                  <a:gd name="T60" fmla="*/ 0 w 112"/>
                  <a:gd name="T61" fmla="*/ 1031400 h 172"/>
                  <a:gd name="T62" fmla="*/ 235601 w 112"/>
                  <a:gd name="T63" fmla="*/ 495379 h 172"/>
                  <a:gd name="T64" fmla="*/ 957327 w 112"/>
                  <a:gd name="T65" fmla="*/ 258306 h 172"/>
                  <a:gd name="T66" fmla="*/ 957327 w 112"/>
                  <a:gd name="T67" fmla="*/ 0 h 172"/>
                  <a:gd name="T68" fmla="*/ 1403910 w 112"/>
                  <a:gd name="T69" fmla="*/ 0 h 172"/>
                  <a:gd name="T70" fmla="*/ 1403910 w 112"/>
                  <a:gd name="T71" fmla="*/ 258306 h 172"/>
                  <a:gd name="T72" fmla="*/ 2063807 w 112"/>
                  <a:gd name="T73" fmla="*/ 495379 h 172"/>
                  <a:gd name="T74" fmla="*/ 2273568 w 112"/>
                  <a:gd name="T75" fmla="*/ 1031400 h 172"/>
                  <a:gd name="T76" fmla="*/ 2273568 w 112"/>
                  <a:gd name="T77" fmla="*/ 1181604 h 17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2"/>
                  <a:gd name="T118" fmla="*/ 0 h 172"/>
                  <a:gd name="T119" fmla="*/ 112 w 112"/>
                  <a:gd name="T120" fmla="*/ 172 h 17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2" h="172">
                    <a:moveTo>
                      <a:pt x="107" y="55"/>
                    </a:moveTo>
                    <a:cubicBezTo>
                      <a:pt x="92" y="55"/>
                      <a:pt x="77" y="55"/>
                      <a:pt x="62" y="55"/>
                    </a:cubicBezTo>
                    <a:cubicBezTo>
                      <a:pt x="62" y="53"/>
                      <a:pt x="62" y="51"/>
                      <a:pt x="62" y="49"/>
                    </a:cubicBezTo>
                    <a:cubicBezTo>
                      <a:pt x="62" y="42"/>
                      <a:pt x="61" y="38"/>
                      <a:pt x="60" y="36"/>
                    </a:cubicBezTo>
                    <a:cubicBezTo>
                      <a:pt x="59" y="34"/>
                      <a:pt x="57" y="33"/>
                      <a:pt x="54" y="33"/>
                    </a:cubicBezTo>
                    <a:cubicBezTo>
                      <a:pt x="51" y="33"/>
                      <a:pt x="49" y="34"/>
                      <a:pt x="48" y="36"/>
                    </a:cubicBezTo>
                    <a:cubicBezTo>
                      <a:pt x="46" y="37"/>
                      <a:pt x="46" y="40"/>
                      <a:pt x="46" y="43"/>
                    </a:cubicBezTo>
                    <a:cubicBezTo>
                      <a:pt x="46" y="49"/>
                      <a:pt x="47" y="53"/>
                      <a:pt x="50" y="55"/>
                    </a:cubicBezTo>
                    <a:cubicBezTo>
                      <a:pt x="53" y="58"/>
                      <a:pt x="61" y="62"/>
                      <a:pt x="74" y="69"/>
                    </a:cubicBezTo>
                    <a:cubicBezTo>
                      <a:pt x="85" y="74"/>
                      <a:pt x="93" y="78"/>
                      <a:pt x="97" y="81"/>
                    </a:cubicBezTo>
                    <a:cubicBezTo>
                      <a:pt x="101" y="84"/>
                      <a:pt x="105" y="89"/>
                      <a:pt x="108" y="94"/>
                    </a:cubicBezTo>
                    <a:cubicBezTo>
                      <a:pt x="110" y="99"/>
                      <a:pt x="112" y="106"/>
                      <a:pt x="112" y="114"/>
                    </a:cubicBezTo>
                    <a:cubicBezTo>
                      <a:pt x="112" y="127"/>
                      <a:pt x="108" y="137"/>
                      <a:pt x="100" y="145"/>
                    </a:cubicBezTo>
                    <a:cubicBezTo>
                      <a:pt x="93" y="152"/>
                      <a:pt x="81" y="157"/>
                      <a:pt x="66" y="158"/>
                    </a:cubicBezTo>
                    <a:cubicBezTo>
                      <a:pt x="66" y="163"/>
                      <a:pt x="66" y="167"/>
                      <a:pt x="66" y="172"/>
                    </a:cubicBezTo>
                    <a:cubicBezTo>
                      <a:pt x="59" y="172"/>
                      <a:pt x="52" y="172"/>
                      <a:pt x="45" y="172"/>
                    </a:cubicBezTo>
                    <a:cubicBezTo>
                      <a:pt x="45" y="167"/>
                      <a:pt x="45" y="163"/>
                      <a:pt x="45" y="158"/>
                    </a:cubicBezTo>
                    <a:cubicBezTo>
                      <a:pt x="33" y="157"/>
                      <a:pt x="23" y="153"/>
                      <a:pt x="14" y="147"/>
                    </a:cubicBezTo>
                    <a:cubicBezTo>
                      <a:pt x="5" y="140"/>
                      <a:pt x="1" y="129"/>
                      <a:pt x="1" y="113"/>
                    </a:cubicBezTo>
                    <a:cubicBezTo>
                      <a:pt x="1" y="110"/>
                      <a:pt x="1" y="108"/>
                      <a:pt x="1" y="106"/>
                    </a:cubicBezTo>
                    <a:cubicBezTo>
                      <a:pt x="16" y="106"/>
                      <a:pt x="30" y="106"/>
                      <a:pt x="45" y="106"/>
                    </a:cubicBezTo>
                    <a:cubicBezTo>
                      <a:pt x="45" y="109"/>
                      <a:pt x="45" y="112"/>
                      <a:pt x="45" y="115"/>
                    </a:cubicBezTo>
                    <a:cubicBezTo>
                      <a:pt x="45" y="124"/>
                      <a:pt x="46" y="130"/>
                      <a:pt x="47" y="133"/>
                    </a:cubicBezTo>
                    <a:cubicBezTo>
                      <a:pt x="48" y="135"/>
                      <a:pt x="50" y="136"/>
                      <a:pt x="53" y="136"/>
                    </a:cubicBezTo>
                    <a:cubicBezTo>
                      <a:pt x="56" y="136"/>
                      <a:pt x="59" y="135"/>
                      <a:pt x="60" y="134"/>
                    </a:cubicBezTo>
                    <a:cubicBezTo>
                      <a:pt x="62" y="132"/>
                      <a:pt x="62" y="130"/>
                      <a:pt x="62" y="126"/>
                    </a:cubicBezTo>
                    <a:cubicBezTo>
                      <a:pt x="62" y="118"/>
                      <a:pt x="62" y="112"/>
                      <a:pt x="60" y="109"/>
                    </a:cubicBezTo>
                    <a:cubicBezTo>
                      <a:pt x="59" y="105"/>
                      <a:pt x="54" y="102"/>
                      <a:pt x="46" y="98"/>
                    </a:cubicBezTo>
                    <a:cubicBezTo>
                      <a:pt x="32" y="91"/>
                      <a:pt x="23" y="86"/>
                      <a:pt x="18" y="82"/>
                    </a:cubicBezTo>
                    <a:cubicBezTo>
                      <a:pt x="13" y="79"/>
                      <a:pt x="9" y="74"/>
                      <a:pt x="5" y="69"/>
                    </a:cubicBezTo>
                    <a:cubicBezTo>
                      <a:pt x="2" y="63"/>
                      <a:pt x="0" y="56"/>
                      <a:pt x="0" y="48"/>
                    </a:cubicBezTo>
                    <a:cubicBezTo>
                      <a:pt x="0" y="38"/>
                      <a:pt x="4" y="29"/>
                      <a:pt x="11" y="23"/>
                    </a:cubicBezTo>
                    <a:cubicBezTo>
                      <a:pt x="19" y="17"/>
                      <a:pt x="30" y="13"/>
                      <a:pt x="45" y="12"/>
                    </a:cubicBezTo>
                    <a:cubicBezTo>
                      <a:pt x="45" y="8"/>
                      <a:pt x="45" y="4"/>
                      <a:pt x="45" y="0"/>
                    </a:cubicBezTo>
                    <a:cubicBezTo>
                      <a:pt x="52" y="0"/>
                      <a:pt x="59" y="0"/>
                      <a:pt x="66" y="0"/>
                    </a:cubicBezTo>
                    <a:cubicBezTo>
                      <a:pt x="66" y="4"/>
                      <a:pt x="66" y="8"/>
                      <a:pt x="66" y="12"/>
                    </a:cubicBezTo>
                    <a:cubicBezTo>
                      <a:pt x="80" y="13"/>
                      <a:pt x="90" y="17"/>
                      <a:pt x="97" y="23"/>
                    </a:cubicBezTo>
                    <a:cubicBezTo>
                      <a:pt x="104" y="29"/>
                      <a:pt x="107" y="37"/>
                      <a:pt x="107" y="48"/>
                    </a:cubicBezTo>
                    <a:cubicBezTo>
                      <a:pt x="107" y="50"/>
                      <a:pt x="107" y="52"/>
                      <a:pt x="107" y="55"/>
                    </a:cubicBezTo>
                    <a:close/>
                  </a:path>
                </a:pathLst>
              </a:custGeom>
              <a:solidFill>
                <a:srgbClr val="008000"/>
              </a:solidFill>
              <a:ln w="12700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</p:grpSp>
        <p:sp>
          <p:nvSpPr>
            <p:cNvPr id="507" name="Rectangle 103">
              <a:extLst>
                <a:ext uri="{FF2B5EF4-FFF2-40B4-BE49-F238E27FC236}">
                  <a16:creationId xmlns:a16="http://schemas.microsoft.com/office/drawing/2014/main" id="{F7244713-6556-F11A-6DBB-2784CCB72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7600" y="1981200"/>
              <a:ext cx="2105025" cy="361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ru-RU" altLang="en-US" sz="1050" dirty="0">
                  <a:solidFill>
                    <a:srgbClr val="000000"/>
                  </a:solidFill>
                </a:rPr>
                <a:t>Заявление в соответствующий банк</a:t>
              </a:r>
              <a:endParaRPr lang="en-US" altLang="en-US" sz="1050" dirty="0"/>
            </a:p>
          </p:txBody>
        </p:sp>
        <p:grpSp>
          <p:nvGrpSpPr>
            <p:cNvPr id="508" name="Group 104">
              <a:extLst>
                <a:ext uri="{FF2B5EF4-FFF2-40B4-BE49-F238E27FC236}">
                  <a16:creationId xmlns:a16="http://schemas.microsoft.com/office/drawing/2014/main" id="{310A1764-FFCC-A928-72F4-B8F4EFF168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67350" y="3905250"/>
              <a:ext cx="762000" cy="890588"/>
              <a:chOff x="2352" y="768"/>
              <a:chExt cx="1392" cy="1905"/>
            </a:xfrm>
          </p:grpSpPr>
          <p:pic>
            <p:nvPicPr>
              <p:cNvPr id="842" name="Picture 105">
                <a:extLst>
                  <a:ext uri="{FF2B5EF4-FFF2-40B4-BE49-F238E27FC236}">
                    <a16:creationId xmlns:a16="http://schemas.microsoft.com/office/drawing/2014/main" id="{1D602A01-ADB2-D8AD-ED71-CA15DACB72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2" y="912"/>
                <a:ext cx="1392" cy="1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3" name="Picture 106">
                <a:extLst>
                  <a:ext uri="{FF2B5EF4-FFF2-40B4-BE49-F238E27FC236}">
                    <a16:creationId xmlns:a16="http://schemas.microsoft.com/office/drawing/2014/main" id="{10CDE0D9-D7DF-DE02-4331-CC8552A4EB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40" y="768"/>
                <a:ext cx="770" cy="4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09" name="Picture 107">
              <a:extLst>
                <a:ext uri="{FF2B5EF4-FFF2-40B4-BE49-F238E27FC236}">
                  <a16:creationId xmlns:a16="http://schemas.microsoft.com/office/drawing/2014/main" id="{7B8910AE-7A5E-87DB-DEEC-2B6D2C8E8D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100" y="4625975"/>
              <a:ext cx="700088" cy="57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0" name="Picture 108">
              <a:extLst>
                <a:ext uri="{FF2B5EF4-FFF2-40B4-BE49-F238E27FC236}">
                  <a16:creationId xmlns:a16="http://schemas.microsoft.com/office/drawing/2014/main" id="{EF33BEF9-903C-1278-6F2F-F27EB9759F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4750" y="4016375"/>
              <a:ext cx="700088" cy="57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11" name="Group 109">
              <a:extLst>
                <a:ext uri="{FF2B5EF4-FFF2-40B4-BE49-F238E27FC236}">
                  <a16:creationId xmlns:a16="http://schemas.microsoft.com/office/drawing/2014/main" id="{BCB21F89-F61E-5471-FCE6-3E7A8B46C7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87575" y="5084763"/>
              <a:ext cx="1012825" cy="815975"/>
              <a:chOff x="193" y="932"/>
              <a:chExt cx="1067" cy="818"/>
            </a:xfrm>
          </p:grpSpPr>
          <p:sp>
            <p:nvSpPr>
              <p:cNvPr id="687" name="Rectangle 110">
                <a:extLst>
                  <a:ext uri="{FF2B5EF4-FFF2-40B4-BE49-F238E27FC236}">
                    <a16:creationId xmlns:a16="http://schemas.microsoft.com/office/drawing/2014/main" id="{46A04FD4-C5B3-5FA8-8799-F8A6165107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" y="1611"/>
                <a:ext cx="500" cy="139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688" name="Freeform 111">
                <a:extLst>
                  <a:ext uri="{FF2B5EF4-FFF2-40B4-BE49-F238E27FC236}">
                    <a16:creationId xmlns:a16="http://schemas.microsoft.com/office/drawing/2014/main" id="{5A718E89-23BF-EB0B-68AC-657F4E28B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" y="1394"/>
                <a:ext cx="25" cy="49"/>
              </a:xfrm>
              <a:custGeom>
                <a:avLst/>
                <a:gdLst>
                  <a:gd name="T0" fmla="*/ 13 w 25"/>
                  <a:gd name="T1" fmla="*/ 0 h 49"/>
                  <a:gd name="T2" fmla="*/ 13 w 25"/>
                  <a:gd name="T3" fmla="*/ 6 h 49"/>
                  <a:gd name="T4" fmla="*/ 7 w 25"/>
                  <a:gd name="T5" fmla="*/ 11 h 49"/>
                  <a:gd name="T6" fmla="*/ 0 w 25"/>
                  <a:gd name="T7" fmla="*/ 18 h 49"/>
                  <a:gd name="T8" fmla="*/ 0 w 25"/>
                  <a:gd name="T9" fmla="*/ 24 h 49"/>
                  <a:gd name="T10" fmla="*/ 0 w 25"/>
                  <a:gd name="T11" fmla="*/ 37 h 49"/>
                  <a:gd name="T12" fmla="*/ 0 w 25"/>
                  <a:gd name="T13" fmla="*/ 42 h 49"/>
                  <a:gd name="T14" fmla="*/ 7 w 25"/>
                  <a:gd name="T15" fmla="*/ 49 h 49"/>
                  <a:gd name="T16" fmla="*/ 13 w 25"/>
                  <a:gd name="T17" fmla="*/ 49 h 49"/>
                  <a:gd name="T18" fmla="*/ 18 w 25"/>
                  <a:gd name="T19" fmla="*/ 49 h 49"/>
                  <a:gd name="T20" fmla="*/ 18 w 25"/>
                  <a:gd name="T21" fmla="*/ 42 h 49"/>
                  <a:gd name="T22" fmla="*/ 25 w 25"/>
                  <a:gd name="T23" fmla="*/ 37 h 49"/>
                  <a:gd name="T24" fmla="*/ 25 w 25"/>
                  <a:gd name="T25" fmla="*/ 31 h 49"/>
                  <a:gd name="T26" fmla="*/ 25 w 25"/>
                  <a:gd name="T27" fmla="*/ 18 h 49"/>
                  <a:gd name="T28" fmla="*/ 25 w 25"/>
                  <a:gd name="T29" fmla="*/ 11 h 49"/>
                  <a:gd name="T30" fmla="*/ 18 w 25"/>
                  <a:gd name="T31" fmla="*/ 6 h 49"/>
                  <a:gd name="T32" fmla="*/ 13 w 25"/>
                  <a:gd name="T33" fmla="*/ 0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5"/>
                  <a:gd name="T52" fmla="*/ 0 h 49"/>
                  <a:gd name="T53" fmla="*/ 25 w 25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5" h="49">
                    <a:moveTo>
                      <a:pt x="13" y="0"/>
                    </a:moveTo>
                    <a:lnTo>
                      <a:pt x="13" y="6"/>
                    </a:lnTo>
                    <a:lnTo>
                      <a:pt x="7" y="11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3" y="49"/>
                    </a:lnTo>
                    <a:lnTo>
                      <a:pt x="18" y="49"/>
                    </a:lnTo>
                    <a:lnTo>
                      <a:pt x="18" y="42"/>
                    </a:lnTo>
                    <a:lnTo>
                      <a:pt x="25" y="37"/>
                    </a:lnTo>
                    <a:lnTo>
                      <a:pt x="25" y="31"/>
                    </a:lnTo>
                    <a:lnTo>
                      <a:pt x="25" y="18"/>
                    </a:lnTo>
                    <a:lnTo>
                      <a:pt x="25" y="11"/>
                    </a:lnTo>
                    <a:lnTo>
                      <a:pt x="18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689" name="Freeform 112">
                <a:extLst>
                  <a:ext uri="{FF2B5EF4-FFF2-40B4-BE49-F238E27FC236}">
                    <a16:creationId xmlns:a16="http://schemas.microsoft.com/office/drawing/2014/main" id="{0EB9D644-63DC-7DFA-7545-E149315081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" y="1394"/>
                <a:ext cx="31" cy="49"/>
              </a:xfrm>
              <a:custGeom>
                <a:avLst/>
                <a:gdLst>
                  <a:gd name="T0" fmla="*/ 18 w 31"/>
                  <a:gd name="T1" fmla="*/ 0 h 49"/>
                  <a:gd name="T2" fmla="*/ 18 w 31"/>
                  <a:gd name="T3" fmla="*/ 6 h 49"/>
                  <a:gd name="T4" fmla="*/ 24 w 31"/>
                  <a:gd name="T5" fmla="*/ 11 h 49"/>
                  <a:gd name="T6" fmla="*/ 31 w 31"/>
                  <a:gd name="T7" fmla="*/ 18 h 49"/>
                  <a:gd name="T8" fmla="*/ 31 w 31"/>
                  <a:gd name="T9" fmla="*/ 24 h 49"/>
                  <a:gd name="T10" fmla="*/ 31 w 31"/>
                  <a:gd name="T11" fmla="*/ 37 h 49"/>
                  <a:gd name="T12" fmla="*/ 31 w 31"/>
                  <a:gd name="T13" fmla="*/ 42 h 49"/>
                  <a:gd name="T14" fmla="*/ 24 w 31"/>
                  <a:gd name="T15" fmla="*/ 49 h 49"/>
                  <a:gd name="T16" fmla="*/ 18 w 31"/>
                  <a:gd name="T17" fmla="*/ 49 h 49"/>
                  <a:gd name="T18" fmla="*/ 11 w 31"/>
                  <a:gd name="T19" fmla="*/ 49 h 49"/>
                  <a:gd name="T20" fmla="*/ 11 w 31"/>
                  <a:gd name="T21" fmla="*/ 42 h 49"/>
                  <a:gd name="T22" fmla="*/ 6 w 31"/>
                  <a:gd name="T23" fmla="*/ 37 h 49"/>
                  <a:gd name="T24" fmla="*/ 0 w 31"/>
                  <a:gd name="T25" fmla="*/ 31 h 49"/>
                  <a:gd name="T26" fmla="*/ 0 w 31"/>
                  <a:gd name="T27" fmla="*/ 18 h 49"/>
                  <a:gd name="T28" fmla="*/ 6 w 31"/>
                  <a:gd name="T29" fmla="*/ 11 h 49"/>
                  <a:gd name="T30" fmla="*/ 11 w 31"/>
                  <a:gd name="T31" fmla="*/ 6 h 49"/>
                  <a:gd name="T32" fmla="*/ 18 w 31"/>
                  <a:gd name="T33" fmla="*/ 0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18" y="0"/>
                    </a:moveTo>
                    <a:lnTo>
                      <a:pt x="18" y="6"/>
                    </a:lnTo>
                    <a:lnTo>
                      <a:pt x="24" y="11"/>
                    </a:lnTo>
                    <a:lnTo>
                      <a:pt x="31" y="18"/>
                    </a:lnTo>
                    <a:lnTo>
                      <a:pt x="31" y="24"/>
                    </a:lnTo>
                    <a:lnTo>
                      <a:pt x="31" y="37"/>
                    </a:lnTo>
                    <a:lnTo>
                      <a:pt x="31" y="42"/>
                    </a:lnTo>
                    <a:lnTo>
                      <a:pt x="24" y="49"/>
                    </a:lnTo>
                    <a:lnTo>
                      <a:pt x="18" y="49"/>
                    </a:lnTo>
                    <a:lnTo>
                      <a:pt x="11" y="49"/>
                    </a:lnTo>
                    <a:lnTo>
                      <a:pt x="11" y="42"/>
                    </a:lnTo>
                    <a:lnTo>
                      <a:pt x="6" y="37"/>
                    </a:lnTo>
                    <a:lnTo>
                      <a:pt x="0" y="31"/>
                    </a:lnTo>
                    <a:lnTo>
                      <a:pt x="0" y="18"/>
                    </a:lnTo>
                    <a:lnTo>
                      <a:pt x="6" y="11"/>
                    </a:lnTo>
                    <a:lnTo>
                      <a:pt x="11" y="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690" name="Line 113">
                <a:extLst>
                  <a:ext uri="{FF2B5EF4-FFF2-40B4-BE49-F238E27FC236}">
                    <a16:creationId xmlns:a16="http://schemas.microsoft.com/office/drawing/2014/main" id="{F3F49D98-CFA0-CF78-DEFB-A4C33CF95C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5" y="1075"/>
                <a:ext cx="206" cy="7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691" name="Rectangle 114">
                <a:extLst>
                  <a:ext uri="{FF2B5EF4-FFF2-40B4-BE49-F238E27FC236}">
                    <a16:creationId xmlns:a16="http://schemas.microsoft.com/office/drawing/2014/main" id="{838E914C-A701-A16F-C220-3ED4B0283D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8" y="1088"/>
                <a:ext cx="13" cy="12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692" name="Rectangle 115">
                <a:extLst>
                  <a:ext uri="{FF2B5EF4-FFF2-40B4-BE49-F238E27FC236}">
                    <a16:creationId xmlns:a16="http://schemas.microsoft.com/office/drawing/2014/main" id="{57C3F8AD-7AB0-5EDC-689F-D5D8FD513F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8" y="1088"/>
                <a:ext cx="13" cy="12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693" name="Line 116">
                <a:extLst>
                  <a:ext uri="{FF2B5EF4-FFF2-40B4-BE49-F238E27FC236}">
                    <a16:creationId xmlns:a16="http://schemas.microsoft.com/office/drawing/2014/main" id="{4FAE8F71-8F08-2CE6-E234-C5FAC842A4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1" y="956"/>
                <a:ext cx="1" cy="132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694" name="Line 117">
                <a:extLst>
                  <a:ext uri="{FF2B5EF4-FFF2-40B4-BE49-F238E27FC236}">
                    <a16:creationId xmlns:a16="http://schemas.microsoft.com/office/drawing/2014/main" id="{3458D2FC-EE43-2158-FF19-8FD974913E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" y="963"/>
                <a:ext cx="1" cy="1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695" name="Freeform 118">
                <a:extLst>
                  <a:ext uri="{FF2B5EF4-FFF2-40B4-BE49-F238E27FC236}">
                    <a16:creationId xmlns:a16="http://schemas.microsoft.com/office/drawing/2014/main" id="{612DAFDE-6E6C-A66F-660E-0CEEDAE42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" y="1100"/>
                <a:ext cx="12" cy="25"/>
              </a:xfrm>
              <a:custGeom>
                <a:avLst/>
                <a:gdLst>
                  <a:gd name="T0" fmla="*/ 0 w 12"/>
                  <a:gd name="T1" fmla="*/ 0 h 25"/>
                  <a:gd name="T2" fmla="*/ 0 w 12"/>
                  <a:gd name="T3" fmla="*/ 6 h 25"/>
                  <a:gd name="T4" fmla="*/ 0 w 12"/>
                  <a:gd name="T5" fmla="*/ 13 h 25"/>
                  <a:gd name="T6" fmla="*/ 7 w 12"/>
                  <a:gd name="T7" fmla="*/ 20 h 25"/>
                  <a:gd name="T8" fmla="*/ 12 w 12"/>
                  <a:gd name="T9" fmla="*/ 20 h 25"/>
                  <a:gd name="T10" fmla="*/ 12 w 12"/>
                  <a:gd name="T11" fmla="*/ 13 h 25"/>
                  <a:gd name="T12" fmla="*/ 12 w 12"/>
                  <a:gd name="T13" fmla="*/ 6 h 25"/>
                  <a:gd name="T14" fmla="*/ 12 w 12"/>
                  <a:gd name="T15" fmla="*/ 20 h 25"/>
                  <a:gd name="T16" fmla="*/ 7 w 12"/>
                  <a:gd name="T17" fmla="*/ 25 h 25"/>
                  <a:gd name="T18" fmla="*/ 0 w 12"/>
                  <a:gd name="T19" fmla="*/ 13 h 25"/>
                  <a:gd name="T20" fmla="*/ 0 w 12"/>
                  <a:gd name="T21" fmla="*/ 6 h 25"/>
                  <a:gd name="T22" fmla="*/ 0 w 12"/>
                  <a:gd name="T23" fmla="*/ 0 h 2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"/>
                  <a:gd name="T37" fmla="*/ 0 h 25"/>
                  <a:gd name="T38" fmla="*/ 12 w 12"/>
                  <a:gd name="T39" fmla="*/ 25 h 2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" h="25">
                    <a:moveTo>
                      <a:pt x="0" y="0"/>
                    </a:moveTo>
                    <a:lnTo>
                      <a:pt x="0" y="6"/>
                    </a:lnTo>
                    <a:lnTo>
                      <a:pt x="0" y="13"/>
                    </a:lnTo>
                    <a:lnTo>
                      <a:pt x="7" y="20"/>
                    </a:lnTo>
                    <a:lnTo>
                      <a:pt x="12" y="20"/>
                    </a:lnTo>
                    <a:lnTo>
                      <a:pt x="12" y="13"/>
                    </a:lnTo>
                    <a:lnTo>
                      <a:pt x="12" y="6"/>
                    </a:lnTo>
                    <a:lnTo>
                      <a:pt x="12" y="20"/>
                    </a:lnTo>
                    <a:lnTo>
                      <a:pt x="7" y="25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696" name="Freeform 119">
                <a:extLst>
                  <a:ext uri="{FF2B5EF4-FFF2-40B4-BE49-F238E27FC236}">
                    <a16:creationId xmlns:a16="http://schemas.microsoft.com/office/drawing/2014/main" id="{FCC9908E-2713-2D44-34CE-FF0F744F21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" y="1100"/>
                <a:ext cx="12" cy="25"/>
              </a:xfrm>
              <a:custGeom>
                <a:avLst/>
                <a:gdLst>
                  <a:gd name="T0" fmla="*/ 0 w 7"/>
                  <a:gd name="T1" fmla="*/ 0 h 15"/>
                  <a:gd name="T2" fmla="*/ 0 w 7"/>
                  <a:gd name="T3" fmla="*/ 0 h 15"/>
                  <a:gd name="T4" fmla="*/ 0 w 7"/>
                  <a:gd name="T5" fmla="*/ 153 h 15"/>
                  <a:gd name="T6" fmla="*/ 0 w 7"/>
                  <a:gd name="T7" fmla="*/ 287 h 15"/>
                  <a:gd name="T8" fmla="*/ 182 w 7"/>
                  <a:gd name="T9" fmla="*/ 425 h 15"/>
                  <a:gd name="T10" fmla="*/ 312 w 7"/>
                  <a:gd name="T11" fmla="*/ 425 h 15"/>
                  <a:gd name="T12" fmla="*/ 312 w 7"/>
                  <a:gd name="T13" fmla="*/ 287 h 15"/>
                  <a:gd name="T14" fmla="*/ 312 w 7"/>
                  <a:gd name="T15" fmla="*/ 153 h 15"/>
                  <a:gd name="T16" fmla="*/ 312 w 7"/>
                  <a:gd name="T17" fmla="*/ 425 h 15"/>
                  <a:gd name="T18" fmla="*/ 182 w 7"/>
                  <a:gd name="T19" fmla="*/ 542 h 15"/>
                  <a:gd name="T20" fmla="*/ 0 w 7"/>
                  <a:gd name="T21" fmla="*/ 287 h 15"/>
                  <a:gd name="T22" fmla="*/ 0 w 7"/>
                  <a:gd name="T23" fmla="*/ 153 h 15"/>
                  <a:gd name="T24" fmla="*/ 0 w 7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"/>
                  <a:gd name="T40" fmla="*/ 0 h 15"/>
                  <a:gd name="T41" fmla="*/ 7 w 7"/>
                  <a:gd name="T42" fmla="*/ 15 h 1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4" y="12"/>
                    </a:lnTo>
                    <a:lnTo>
                      <a:pt x="7" y="12"/>
                    </a:lnTo>
                    <a:lnTo>
                      <a:pt x="7" y="8"/>
                    </a:lnTo>
                    <a:lnTo>
                      <a:pt x="7" y="4"/>
                    </a:lnTo>
                    <a:lnTo>
                      <a:pt x="7" y="12"/>
                    </a:lnTo>
                    <a:lnTo>
                      <a:pt x="4" y="15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697" name="Freeform 120">
                <a:extLst>
                  <a:ext uri="{FF2B5EF4-FFF2-40B4-BE49-F238E27FC236}">
                    <a16:creationId xmlns:a16="http://schemas.microsoft.com/office/drawing/2014/main" id="{40D256C0-8025-9E3C-8628-3683EE95BC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" y="1082"/>
                <a:ext cx="13" cy="6"/>
              </a:xfrm>
              <a:custGeom>
                <a:avLst/>
                <a:gdLst>
                  <a:gd name="T0" fmla="*/ 0 w 13"/>
                  <a:gd name="T1" fmla="*/ 6 h 6"/>
                  <a:gd name="T2" fmla="*/ 6 w 13"/>
                  <a:gd name="T3" fmla="*/ 0 h 6"/>
                  <a:gd name="T4" fmla="*/ 13 w 13"/>
                  <a:gd name="T5" fmla="*/ 0 h 6"/>
                  <a:gd name="T6" fmla="*/ 13 w 13"/>
                  <a:gd name="T7" fmla="*/ 6 h 6"/>
                  <a:gd name="T8" fmla="*/ 6 w 13"/>
                  <a:gd name="T9" fmla="*/ 6 h 6"/>
                  <a:gd name="T10" fmla="*/ 0 w 13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"/>
                  <a:gd name="T19" fmla="*/ 0 h 6"/>
                  <a:gd name="T20" fmla="*/ 13 w 13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" h="6">
                    <a:moveTo>
                      <a:pt x="0" y="6"/>
                    </a:moveTo>
                    <a:lnTo>
                      <a:pt x="6" y="0"/>
                    </a:lnTo>
                    <a:lnTo>
                      <a:pt x="13" y="0"/>
                    </a:lnTo>
                    <a:lnTo>
                      <a:pt x="13" y="6"/>
                    </a:lnTo>
                    <a:lnTo>
                      <a:pt x="6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698" name="Freeform 121">
                <a:extLst>
                  <a:ext uri="{FF2B5EF4-FFF2-40B4-BE49-F238E27FC236}">
                    <a16:creationId xmlns:a16="http://schemas.microsoft.com/office/drawing/2014/main" id="{D81B5A05-6E46-D172-2E0B-404E6056E6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" y="1082"/>
                <a:ext cx="13" cy="6"/>
              </a:xfrm>
              <a:custGeom>
                <a:avLst/>
                <a:gdLst>
                  <a:gd name="T0" fmla="*/ 0 w 8"/>
                  <a:gd name="T1" fmla="*/ 63 h 4"/>
                  <a:gd name="T2" fmla="*/ 0 w 8"/>
                  <a:gd name="T3" fmla="*/ 63 h 4"/>
                  <a:gd name="T4" fmla="*/ 123 w 8"/>
                  <a:gd name="T5" fmla="*/ 0 h 4"/>
                  <a:gd name="T6" fmla="*/ 236 w 8"/>
                  <a:gd name="T7" fmla="*/ 0 h 4"/>
                  <a:gd name="T8" fmla="*/ 236 w 8"/>
                  <a:gd name="T9" fmla="*/ 63 h 4"/>
                  <a:gd name="T10" fmla="*/ 123 w 8"/>
                  <a:gd name="T11" fmla="*/ 63 h 4"/>
                  <a:gd name="T12" fmla="*/ 0 w 8"/>
                  <a:gd name="T13" fmla="*/ 63 h 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4"/>
                  <a:gd name="T23" fmla="*/ 8 w 8"/>
                  <a:gd name="T24" fmla="*/ 4 h 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4">
                    <a:moveTo>
                      <a:pt x="0" y="4"/>
                    </a:moveTo>
                    <a:lnTo>
                      <a:pt x="0" y="4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4" y="4"/>
                    </a:lnTo>
                    <a:lnTo>
                      <a:pt x="0" y="4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699" name="Freeform 122">
                <a:extLst>
                  <a:ext uri="{FF2B5EF4-FFF2-40B4-BE49-F238E27FC236}">
                    <a16:creationId xmlns:a16="http://schemas.microsoft.com/office/drawing/2014/main" id="{0EB2E71C-6881-1014-3D65-81A663CDC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" y="932"/>
                <a:ext cx="331" cy="275"/>
              </a:xfrm>
              <a:custGeom>
                <a:avLst/>
                <a:gdLst>
                  <a:gd name="T0" fmla="*/ 320 w 331"/>
                  <a:gd name="T1" fmla="*/ 0 h 275"/>
                  <a:gd name="T2" fmla="*/ 0 w 331"/>
                  <a:gd name="T3" fmla="*/ 275 h 275"/>
                  <a:gd name="T4" fmla="*/ 119 w 331"/>
                  <a:gd name="T5" fmla="*/ 275 h 275"/>
                  <a:gd name="T6" fmla="*/ 331 w 331"/>
                  <a:gd name="T7" fmla="*/ 13 h 275"/>
                  <a:gd name="T8" fmla="*/ 320 w 331"/>
                  <a:gd name="T9" fmla="*/ 0 h 2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1"/>
                  <a:gd name="T16" fmla="*/ 0 h 275"/>
                  <a:gd name="T17" fmla="*/ 331 w 331"/>
                  <a:gd name="T18" fmla="*/ 275 h 2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1" h="275">
                    <a:moveTo>
                      <a:pt x="320" y="0"/>
                    </a:moveTo>
                    <a:lnTo>
                      <a:pt x="0" y="275"/>
                    </a:lnTo>
                    <a:lnTo>
                      <a:pt x="119" y="275"/>
                    </a:lnTo>
                    <a:lnTo>
                      <a:pt x="331" y="13"/>
                    </a:lnTo>
                    <a:lnTo>
                      <a:pt x="320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00" name="Freeform 123">
                <a:extLst>
                  <a:ext uri="{FF2B5EF4-FFF2-40B4-BE49-F238E27FC236}">
                    <a16:creationId xmlns:a16="http://schemas.microsoft.com/office/drawing/2014/main" id="{4EA5CA03-31E7-2958-EDC9-22DF11899A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" y="932"/>
                <a:ext cx="331" cy="275"/>
              </a:xfrm>
              <a:custGeom>
                <a:avLst/>
                <a:gdLst>
                  <a:gd name="T0" fmla="*/ 6360 w 201"/>
                  <a:gd name="T1" fmla="*/ 0 h 167"/>
                  <a:gd name="T2" fmla="*/ 0 w 201"/>
                  <a:gd name="T3" fmla="*/ 5484 h 167"/>
                  <a:gd name="T4" fmla="*/ 2376 w 201"/>
                  <a:gd name="T5" fmla="*/ 5484 h 167"/>
                  <a:gd name="T6" fmla="*/ 6595 w 201"/>
                  <a:gd name="T7" fmla="*/ 260 h 167"/>
                  <a:gd name="T8" fmla="*/ 6360 w 201"/>
                  <a:gd name="T9" fmla="*/ 0 h 1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167"/>
                  <a:gd name="T17" fmla="*/ 201 w 201"/>
                  <a:gd name="T18" fmla="*/ 167 h 1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167">
                    <a:moveTo>
                      <a:pt x="194" y="0"/>
                    </a:moveTo>
                    <a:lnTo>
                      <a:pt x="0" y="167"/>
                    </a:lnTo>
                    <a:lnTo>
                      <a:pt x="72" y="167"/>
                    </a:lnTo>
                    <a:lnTo>
                      <a:pt x="201" y="8"/>
                    </a:lnTo>
                    <a:lnTo>
                      <a:pt x="194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01" name="Freeform 124">
                <a:extLst>
                  <a:ext uri="{FF2B5EF4-FFF2-40B4-BE49-F238E27FC236}">
                    <a16:creationId xmlns:a16="http://schemas.microsoft.com/office/drawing/2014/main" id="{FECC1A82-297B-E544-032E-D3B5F27FB6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" y="1151"/>
                <a:ext cx="63" cy="56"/>
              </a:xfrm>
              <a:custGeom>
                <a:avLst/>
                <a:gdLst>
                  <a:gd name="T0" fmla="*/ 63 w 63"/>
                  <a:gd name="T1" fmla="*/ 56 h 56"/>
                  <a:gd name="T2" fmla="*/ 12 w 63"/>
                  <a:gd name="T3" fmla="*/ 0 h 56"/>
                  <a:gd name="T4" fmla="*/ 0 w 63"/>
                  <a:gd name="T5" fmla="*/ 12 h 56"/>
                  <a:gd name="T6" fmla="*/ 43 w 63"/>
                  <a:gd name="T7" fmla="*/ 56 h 56"/>
                  <a:gd name="T8" fmla="*/ 63 w 63"/>
                  <a:gd name="T9" fmla="*/ 56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"/>
                  <a:gd name="T16" fmla="*/ 0 h 56"/>
                  <a:gd name="T17" fmla="*/ 63 w 63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" h="56">
                    <a:moveTo>
                      <a:pt x="63" y="56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43" y="56"/>
                    </a:lnTo>
                    <a:lnTo>
                      <a:pt x="63" y="56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02" name="Freeform 125">
                <a:extLst>
                  <a:ext uri="{FF2B5EF4-FFF2-40B4-BE49-F238E27FC236}">
                    <a16:creationId xmlns:a16="http://schemas.microsoft.com/office/drawing/2014/main" id="{249784B2-B0CC-F843-B287-3C47D666D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" y="1151"/>
                <a:ext cx="63" cy="56"/>
              </a:xfrm>
              <a:custGeom>
                <a:avLst/>
                <a:gdLst>
                  <a:gd name="T0" fmla="*/ 1300 w 38"/>
                  <a:gd name="T1" fmla="*/ 1118 h 34"/>
                  <a:gd name="T2" fmla="*/ 250 w 38"/>
                  <a:gd name="T3" fmla="*/ 0 h 34"/>
                  <a:gd name="T4" fmla="*/ 0 w 38"/>
                  <a:gd name="T5" fmla="*/ 242 h 34"/>
                  <a:gd name="T6" fmla="*/ 894 w 38"/>
                  <a:gd name="T7" fmla="*/ 1118 h 34"/>
                  <a:gd name="T8" fmla="*/ 1300 w 38"/>
                  <a:gd name="T9" fmla="*/ 1118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4"/>
                  <a:gd name="T17" fmla="*/ 38 w 38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4">
                    <a:moveTo>
                      <a:pt x="38" y="34"/>
                    </a:moveTo>
                    <a:lnTo>
                      <a:pt x="7" y="0"/>
                    </a:lnTo>
                    <a:lnTo>
                      <a:pt x="0" y="7"/>
                    </a:lnTo>
                    <a:lnTo>
                      <a:pt x="26" y="34"/>
                    </a:lnTo>
                    <a:lnTo>
                      <a:pt x="38" y="34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03" name="Freeform 126">
                <a:extLst>
                  <a:ext uri="{FF2B5EF4-FFF2-40B4-BE49-F238E27FC236}">
                    <a16:creationId xmlns:a16="http://schemas.microsoft.com/office/drawing/2014/main" id="{27D5AD33-046C-5CCD-3501-AE4EC18CEE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" y="1225"/>
                <a:ext cx="114" cy="155"/>
              </a:xfrm>
              <a:custGeom>
                <a:avLst/>
                <a:gdLst>
                  <a:gd name="T0" fmla="*/ 101 w 114"/>
                  <a:gd name="T1" fmla="*/ 0 h 155"/>
                  <a:gd name="T2" fmla="*/ 7 w 114"/>
                  <a:gd name="T3" fmla="*/ 0 h 155"/>
                  <a:gd name="T4" fmla="*/ 0 w 114"/>
                  <a:gd name="T5" fmla="*/ 155 h 155"/>
                  <a:gd name="T6" fmla="*/ 114 w 114"/>
                  <a:gd name="T7" fmla="*/ 155 h 155"/>
                  <a:gd name="T8" fmla="*/ 101 w 114"/>
                  <a:gd name="T9" fmla="*/ 0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4"/>
                  <a:gd name="T16" fmla="*/ 0 h 155"/>
                  <a:gd name="T17" fmla="*/ 114 w 114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4" h="155">
                    <a:moveTo>
                      <a:pt x="101" y="0"/>
                    </a:moveTo>
                    <a:lnTo>
                      <a:pt x="7" y="0"/>
                    </a:lnTo>
                    <a:lnTo>
                      <a:pt x="0" y="155"/>
                    </a:lnTo>
                    <a:lnTo>
                      <a:pt x="114" y="155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04" name="Freeform 127">
                <a:extLst>
                  <a:ext uri="{FF2B5EF4-FFF2-40B4-BE49-F238E27FC236}">
                    <a16:creationId xmlns:a16="http://schemas.microsoft.com/office/drawing/2014/main" id="{702B0E27-2950-2AE6-7150-A716E5D869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" y="1225"/>
                <a:ext cx="114" cy="155"/>
              </a:xfrm>
              <a:custGeom>
                <a:avLst/>
                <a:gdLst>
                  <a:gd name="T0" fmla="*/ 2055 w 69"/>
                  <a:gd name="T1" fmla="*/ 0 h 94"/>
                  <a:gd name="T2" fmla="*/ 150 w 69"/>
                  <a:gd name="T3" fmla="*/ 0 h 94"/>
                  <a:gd name="T4" fmla="*/ 0 w 69"/>
                  <a:gd name="T5" fmla="*/ 3121 h 94"/>
                  <a:gd name="T6" fmla="*/ 2318 w 69"/>
                  <a:gd name="T7" fmla="*/ 3121 h 94"/>
                  <a:gd name="T8" fmla="*/ 2055 w 69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4"/>
                  <a:gd name="T17" fmla="*/ 69 w 69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4">
                    <a:moveTo>
                      <a:pt x="61" y="0"/>
                    </a:moveTo>
                    <a:lnTo>
                      <a:pt x="4" y="0"/>
                    </a:lnTo>
                    <a:lnTo>
                      <a:pt x="0" y="94"/>
                    </a:lnTo>
                    <a:lnTo>
                      <a:pt x="69" y="94"/>
                    </a:lnTo>
                    <a:lnTo>
                      <a:pt x="61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05" name="Rectangle 128">
                <a:extLst>
                  <a:ext uri="{FF2B5EF4-FFF2-40B4-BE49-F238E27FC236}">
                    <a16:creationId xmlns:a16="http://schemas.microsoft.com/office/drawing/2014/main" id="{D4CB76E8-9B08-48C5-B36E-2115A0FE7E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" y="1207"/>
                <a:ext cx="145" cy="31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06" name="Rectangle 129">
                <a:extLst>
                  <a:ext uri="{FF2B5EF4-FFF2-40B4-BE49-F238E27FC236}">
                    <a16:creationId xmlns:a16="http://schemas.microsoft.com/office/drawing/2014/main" id="{167671DF-6976-7F59-6333-9398227543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" y="1207"/>
                <a:ext cx="145" cy="31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07" name="Rectangle 130">
                <a:extLst>
                  <a:ext uri="{FF2B5EF4-FFF2-40B4-BE49-F238E27FC236}">
                    <a16:creationId xmlns:a16="http://schemas.microsoft.com/office/drawing/2014/main" id="{EB166E65-9601-53E4-F514-2651140786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1387"/>
                <a:ext cx="119" cy="25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08" name="Rectangle 131">
                <a:extLst>
                  <a:ext uri="{FF2B5EF4-FFF2-40B4-BE49-F238E27FC236}">
                    <a16:creationId xmlns:a16="http://schemas.microsoft.com/office/drawing/2014/main" id="{2151CC5A-5EE3-4F09-456B-C3807B0ADB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1387"/>
                <a:ext cx="119" cy="25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09" name="Rectangle 132">
                <a:extLst>
                  <a:ext uri="{FF2B5EF4-FFF2-40B4-BE49-F238E27FC236}">
                    <a16:creationId xmlns:a16="http://schemas.microsoft.com/office/drawing/2014/main" id="{F7E46B9C-4C8E-9DCF-0A9E-9B724D34FA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1412"/>
                <a:ext cx="18" cy="194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10" name="Rectangle 133">
                <a:extLst>
                  <a:ext uri="{FF2B5EF4-FFF2-40B4-BE49-F238E27FC236}">
                    <a16:creationId xmlns:a16="http://schemas.microsoft.com/office/drawing/2014/main" id="{2178FCEB-BF8C-768A-02CD-BC2CC083B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1412"/>
                <a:ext cx="18" cy="194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11" name="Rectangle 134">
                <a:extLst>
                  <a:ext uri="{FF2B5EF4-FFF2-40B4-BE49-F238E27FC236}">
                    <a16:creationId xmlns:a16="http://schemas.microsoft.com/office/drawing/2014/main" id="{83FAF88D-66A4-F8D3-2DB9-0A14906B50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" y="1494"/>
                <a:ext cx="81" cy="18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12" name="Rectangle 135">
                <a:extLst>
                  <a:ext uri="{FF2B5EF4-FFF2-40B4-BE49-F238E27FC236}">
                    <a16:creationId xmlns:a16="http://schemas.microsoft.com/office/drawing/2014/main" id="{B2825F52-99B7-A0B4-75FA-06F9D37DDE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" y="1494"/>
                <a:ext cx="81" cy="18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13" name="Freeform 136">
                <a:extLst>
                  <a:ext uri="{FF2B5EF4-FFF2-40B4-BE49-F238E27FC236}">
                    <a16:creationId xmlns:a16="http://schemas.microsoft.com/office/drawing/2014/main" id="{11B19D2F-EDBE-AF53-EDB7-6C8DA99AD9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" y="1405"/>
                <a:ext cx="87" cy="88"/>
              </a:xfrm>
              <a:custGeom>
                <a:avLst/>
                <a:gdLst>
                  <a:gd name="T0" fmla="*/ 13 w 87"/>
                  <a:gd name="T1" fmla="*/ 0 h 88"/>
                  <a:gd name="T2" fmla="*/ 87 w 87"/>
                  <a:gd name="T3" fmla="*/ 83 h 88"/>
                  <a:gd name="T4" fmla="*/ 75 w 87"/>
                  <a:gd name="T5" fmla="*/ 88 h 88"/>
                  <a:gd name="T6" fmla="*/ 0 w 87"/>
                  <a:gd name="T7" fmla="*/ 7 h 88"/>
                  <a:gd name="T8" fmla="*/ 13 w 87"/>
                  <a:gd name="T9" fmla="*/ 0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"/>
                  <a:gd name="T16" fmla="*/ 0 h 88"/>
                  <a:gd name="T17" fmla="*/ 87 w 87"/>
                  <a:gd name="T18" fmla="*/ 88 h 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" h="88">
                    <a:moveTo>
                      <a:pt x="13" y="0"/>
                    </a:moveTo>
                    <a:lnTo>
                      <a:pt x="87" y="83"/>
                    </a:lnTo>
                    <a:lnTo>
                      <a:pt x="75" y="88"/>
                    </a:lnTo>
                    <a:lnTo>
                      <a:pt x="0" y="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14" name="Freeform 137">
                <a:extLst>
                  <a:ext uri="{FF2B5EF4-FFF2-40B4-BE49-F238E27FC236}">
                    <a16:creationId xmlns:a16="http://schemas.microsoft.com/office/drawing/2014/main" id="{DFA81C1C-7D97-4E1C-93E2-60A574906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" y="1405"/>
                <a:ext cx="87" cy="88"/>
              </a:xfrm>
              <a:custGeom>
                <a:avLst/>
                <a:gdLst>
                  <a:gd name="T0" fmla="*/ 248 w 53"/>
                  <a:gd name="T1" fmla="*/ 0 h 53"/>
                  <a:gd name="T2" fmla="*/ 1709 w 53"/>
                  <a:gd name="T3" fmla="*/ 1740 h 53"/>
                  <a:gd name="T4" fmla="*/ 1490 w 53"/>
                  <a:gd name="T5" fmla="*/ 1838 h 53"/>
                  <a:gd name="T6" fmla="*/ 0 w 53"/>
                  <a:gd name="T7" fmla="*/ 151 h 53"/>
                  <a:gd name="T8" fmla="*/ 248 w 53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53"/>
                  <a:gd name="T17" fmla="*/ 53 w 53"/>
                  <a:gd name="T18" fmla="*/ 53 h 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53">
                    <a:moveTo>
                      <a:pt x="8" y="0"/>
                    </a:moveTo>
                    <a:lnTo>
                      <a:pt x="53" y="50"/>
                    </a:lnTo>
                    <a:lnTo>
                      <a:pt x="46" y="53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15" name="Rectangle 138">
                <a:extLst>
                  <a:ext uri="{FF2B5EF4-FFF2-40B4-BE49-F238E27FC236}">
                    <a16:creationId xmlns:a16="http://schemas.microsoft.com/office/drawing/2014/main" id="{FB8899E2-5D62-620D-6B8E-8B6E095F6D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" y="1412"/>
                <a:ext cx="25" cy="194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16" name="Rectangle 139">
                <a:extLst>
                  <a:ext uri="{FF2B5EF4-FFF2-40B4-BE49-F238E27FC236}">
                    <a16:creationId xmlns:a16="http://schemas.microsoft.com/office/drawing/2014/main" id="{DDB3727D-A355-ED98-03A8-4AB4DBD561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" y="1412"/>
                <a:ext cx="25" cy="194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17" name="Line 140">
                <a:extLst>
                  <a:ext uri="{FF2B5EF4-FFF2-40B4-BE49-F238E27FC236}">
                    <a16:creationId xmlns:a16="http://schemas.microsoft.com/office/drawing/2014/main" id="{A8607E5C-C08B-C5F3-E25E-957E34C827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3" y="1156"/>
                <a:ext cx="68" cy="20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718" name="Rectangle 141">
                <a:extLst>
                  <a:ext uri="{FF2B5EF4-FFF2-40B4-BE49-F238E27FC236}">
                    <a16:creationId xmlns:a16="http://schemas.microsoft.com/office/drawing/2014/main" id="{BE359788-3130-4A0A-FAD5-4229B8923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" y="1295"/>
                <a:ext cx="105" cy="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19" name="Rectangle 142">
                <a:extLst>
                  <a:ext uri="{FF2B5EF4-FFF2-40B4-BE49-F238E27FC236}">
                    <a16:creationId xmlns:a16="http://schemas.microsoft.com/office/drawing/2014/main" id="{CC3497DB-D58F-36B8-3282-ED84EA4C8B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" y="1295"/>
                <a:ext cx="105" cy="24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grpSp>
            <p:nvGrpSpPr>
              <p:cNvPr id="720" name="Group 143">
                <a:extLst>
                  <a:ext uri="{FF2B5EF4-FFF2-40B4-BE49-F238E27FC236}">
                    <a16:creationId xmlns:a16="http://schemas.microsoft.com/office/drawing/2014/main" id="{1EBBED98-33D3-2A3D-10F3-EE63C4C7D9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9" y="1436"/>
                <a:ext cx="174" cy="175"/>
                <a:chOff x="454" y="1436"/>
                <a:chExt cx="174" cy="175"/>
              </a:xfrm>
            </p:grpSpPr>
            <p:sp>
              <p:nvSpPr>
                <p:cNvPr id="840" name="Rectangle 144">
                  <a:extLst>
                    <a:ext uri="{FF2B5EF4-FFF2-40B4-BE49-F238E27FC236}">
                      <a16:creationId xmlns:a16="http://schemas.microsoft.com/office/drawing/2014/main" id="{4D4F6ADF-388B-CC98-A9F0-C3E009A89F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4" y="1436"/>
                  <a:ext cx="174" cy="175"/>
                </a:xfrm>
                <a:prstGeom prst="rect">
                  <a:avLst/>
                </a:prstGeom>
                <a:solidFill>
                  <a:srgbClr val="CC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1000"/>
                </a:p>
              </p:txBody>
            </p:sp>
            <p:sp>
              <p:nvSpPr>
                <p:cNvPr id="841" name="Rectangle 145">
                  <a:extLst>
                    <a:ext uri="{FF2B5EF4-FFF2-40B4-BE49-F238E27FC236}">
                      <a16:creationId xmlns:a16="http://schemas.microsoft.com/office/drawing/2014/main" id="{147BB2D4-9A6B-884C-0267-1A2F912466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4" y="1436"/>
                  <a:ext cx="174" cy="175"/>
                </a:xfrm>
                <a:prstGeom prst="rect">
                  <a:avLst/>
                </a:prstGeom>
                <a:noFill/>
                <a:ln w="3175">
                  <a:solidFill>
                    <a:srgbClr val="CC33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1000"/>
                </a:p>
              </p:txBody>
            </p:sp>
          </p:grpSp>
          <p:sp>
            <p:nvSpPr>
              <p:cNvPr id="721" name="Freeform 146">
                <a:extLst>
                  <a:ext uri="{FF2B5EF4-FFF2-40B4-BE49-F238E27FC236}">
                    <a16:creationId xmlns:a16="http://schemas.microsoft.com/office/drawing/2014/main" id="{05F9ABE0-D876-0834-A278-04BEA6F970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" y="1374"/>
                <a:ext cx="303" cy="92"/>
              </a:xfrm>
              <a:custGeom>
                <a:avLst/>
                <a:gdLst>
                  <a:gd name="T0" fmla="*/ 303 w 303"/>
                  <a:gd name="T1" fmla="*/ 92 h 92"/>
                  <a:gd name="T2" fmla="*/ 151 w 303"/>
                  <a:gd name="T3" fmla="*/ 0 h 92"/>
                  <a:gd name="T4" fmla="*/ 0 w 303"/>
                  <a:gd name="T5" fmla="*/ 92 h 92"/>
                  <a:gd name="T6" fmla="*/ 303 w 303"/>
                  <a:gd name="T7" fmla="*/ 92 h 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3"/>
                  <a:gd name="T13" fmla="*/ 0 h 92"/>
                  <a:gd name="T14" fmla="*/ 303 w 303"/>
                  <a:gd name="T15" fmla="*/ 92 h 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3" h="92">
                    <a:moveTo>
                      <a:pt x="303" y="92"/>
                    </a:moveTo>
                    <a:lnTo>
                      <a:pt x="151" y="0"/>
                    </a:lnTo>
                    <a:lnTo>
                      <a:pt x="0" y="92"/>
                    </a:lnTo>
                    <a:lnTo>
                      <a:pt x="303" y="92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722" name="Rectangle 147">
                <a:extLst>
                  <a:ext uri="{FF2B5EF4-FFF2-40B4-BE49-F238E27FC236}">
                    <a16:creationId xmlns:a16="http://schemas.microsoft.com/office/drawing/2014/main" id="{772CA9DF-9A15-EB23-51B6-E356B582CC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" y="1512"/>
                <a:ext cx="67" cy="94"/>
              </a:xfrm>
              <a:prstGeom prst="rect">
                <a:avLst/>
              </a:prstGeom>
              <a:solidFill>
                <a:srgbClr val="996600"/>
              </a:solidFill>
              <a:ln w="111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grpSp>
            <p:nvGrpSpPr>
              <p:cNvPr id="723" name="Group 148">
                <a:extLst>
                  <a:ext uri="{FF2B5EF4-FFF2-40B4-BE49-F238E27FC236}">
                    <a16:creationId xmlns:a16="http://schemas.microsoft.com/office/drawing/2014/main" id="{D2B20182-15F9-1C28-20B1-99552405D0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" y="1405"/>
                <a:ext cx="88" cy="88"/>
                <a:chOff x="724" y="1405"/>
                <a:chExt cx="88" cy="88"/>
              </a:xfrm>
            </p:grpSpPr>
            <p:sp>
              <p:nvSpPr>
                <p:cNvPr id="838" name="Freeform 149">
                  <a:extLst>
                    <a:ext uri="{FF2B5EF4-FFF2-40B4-BE49-F238E27FC236}">
                      <a16:creationId xmlns:a16="http://schemas.microsoft.com/office/drawing/2014/main" id="{4775AA7B-07D0-8EBD-C93D-2B3359F691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4" y="1405"/>
                  <a:ext cx="88" cy="88"/>
                </a:xfrm>
                <a:custGeom>
                  <a:avLst/>
                  <a:gdLst>
                    <a:gd name="T0" fmla="*/ 1579 w 53"/>
                    <a:gd name="T1" fmla="*/ 0 h 53"/>
                    <a:gd name="T2" fmla="*/ 0 w 53"/>
                    <a:gd name="T3" fmla="*/ 1690 h 53"/>
                    <a:gd name="T4" fmla="*/ 251 w 53"/>
                    <a:gd name="T5" fmla="*/ 1838 h 53"/>
                    <a:gd name="T6" fmla="*/ 1838 w 53"/>
                    <a:gd name="T7" fmla="*/ 151 h 53"/>
                    <a:gd name="T8" fmla="*/ 1579 w 53"/>
                    <a:gd name="T9" fmla="*/ 0 h 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3"/>
                    <a:gd name="T16" fmla="*/ 0 h 53"/>
                    <a:gd name="T17" fmla="*/ 53 w 53"/>
                    <a:gd name="T18" fmla="*/ 53 h 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3" h="53">
                      <a:moveTo>
                        <a:pt x="45" y="0"/>
                      </a:moveTo>
                      <a:lnTo>
                        <a:pt x="0" y="49"/>
                      </a:lnTo>
                      <a:lnTo>
                        <a:pt x="7" y="53"/>
                      </a:lnTo>
                      <a:lnTo>
                        <a:pt x="53" y="4"/>
                      </a:lnTo>
                      <a:lnTo>
                        <a:pt x="45" y="0"/>
                      </a:lnTo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1000"/>
                </a:p>
              </p:txBody>
            </p:sp>
            <p:sp>
              <p:nvSpPr>
                <p:cNvPr id="839" name="Freeform 150">
                  <a:extLst>
                    <a:ext uri="{FF2B5EF4-FFF2-40B4-BE49-F238E27FC236}">
                      <a16:creationId xmlns:a16="http://schemas.microsoft.com/office/drawing/2014/main" id="{D646C0B3-F1D7-EE4A-B26D-BE8C48C084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4" y="1405"/>
                  <a:ext cx="88" cy="88"/>
                </a:xfrm>
                <a:custGeom>
                  <a:avLst/>
                  <a:gdLst>
                    <a:gd name="T0" fmla="*/ 1579 w 53"/>
                    <a:gd name="T1" fmla="*/ 0 h 53"/>
                    <a:gd name="T2" fmla="*/ 0 w 53"/>
                    <a:gd name="T3" fmla="*/ 1690 h 53"/>
                    <a:gd name="T4" fmla="*/ 251 w 53"/>
                    <a:gd name="T5" fmla="*/ 1838 h 53"/>
                    <a:gd name="T6" fmla="*/ 1838 w 53"/>
                    <a:gd name="T7" fmla="*/ 151 h 53"/>
                    <a:gd name="T8" fmla="*/ 1579 w 53"/>
                    <a:gd name="T9" fmla="*/ 0 h 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3"/>
                    <a:gd name="T16" fmla="*/ 0 h 53"/>
                    <a:gd name="T17" fmla="*/ 53 w 53"/>
                    <a:gd name="T18" fmla="*/ 53 h 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3" h="53">
                      <a:moveTo>
                        <a:pt x="45" y="0"/>
                      </a:moveTo>
                      <a:lnTo>
                        <a:pt x="0" y="49"/>
                      </a:lnTo>
                      <a:lnTo>
                        <a:pt x="7" y="53"/>
                      </a:lnTo>
                      <a:lnTo>
                        <a:pt x="53" y="4"/>
                      </a:lnTo>
                      <a:lnTo>
                        <a:pt x="45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1000"/>
                </a:p>
              </p:txBody>
            </p:sp>
          </p:grpSp>
          <p:grpSp>
            <p:nvGrpSpPr>
              <p:cNvPr id="724" name="Group 151">
                <a:extLst>
                  <a:ext uri="{FF2B5EF4-FFF2-40B4-BE49-F238E27FC236}">
                    <a16:creationId xmlns:a16="http://schemas.microsoft.com/office/drawing/2014/main" id="{CC0892B2-5773-DFBA-F16A-4DD9B4E10D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87" y="1002"/>
                <a:ext cx="473" cy="736"/>
                <a:chOff x="4405" y="468"/>
                <a:chExt cx="886" cy="1389"/>
              </a:xfrm>
            </p:grpSpPr>
            <p:sp>
              <p:nvSpPr>
                <p:cNvPr id="725" name="Freeform 152">
                  <a:extLst>
                    <a:ext uri="{FF2B5EF4-FFF2-40B4-BE49-F238E27FC236}">
                      <a16:creationId xmlns:a16="http://schemas.microsoft.com/office/drawing/2014/main" id="{DF8972C7-445C-2DDD-8F91-E1A9DC2DAD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5" y="468"/>
                  <a:ext cx="142" cy="214"/>
                </a:xfrm>
                <a:custGeom>
                  <a:avLst/>
                  <a:gdLst>
                    <a:gd name="T0" fmla="*/ 0 w 223"/>
                    <a:gd name="T1" fmla="*/ 84 h 250"/>
                    <a:gd name="T2" fmla="*/ 2 w 223"/>
                    <a:gd name="T3" fmla="*/ 0 h 250"/>
                    <a:gd name="T4" fmla="*/ 7 w 223"/>
                    <a:gd name="T5" fmla="*/ 0 h 250"/>
                    <a:gd name="T6" fmla="*/ 10 w 223"/>
                    <a:gd name="T7" fmla="*/ 84 h 250"/>
                    <a:gd name="T8" fmla="*/ 0 w 223"/>
                    <a:gd name="T9" fmla="*/ 84 h 2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3"/>
                    <a:gd name="T16" fmla="*/ 0 h 250"/>
                    <a:gd name="T17" fmla="*/ 223 w 223"/>
                    <a:gd name="T18" fmla="*/ 250 h 2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3" h="250">
                      <a:moveTo>
                        <a:pt x="0" y="250"/>
                      </a:moveTo>
                      <a:lnTo>
                        <a:pt x="52" y="0"/>
                      </a:lnTo>
                      <a:lnTo>
                        <a:pt x="158" y="0"/>
                      </a:lnTo>
                      <a:lnTo>
                        <a:pt x="223" y="250"/>
                      </a:lnTo>
                      <a:lnTo>
                        <a:pt x="0" y="25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1000"/>
                </a:p>
              </p:txBody>
            </p:sp>
            <p:grpSp>
              <p:nvGrpSpPr>
                <p:cNvPr id="726" name="Group 153">
                  <a:extLst>
                    <a:ext uri="{FF2B5EF4-FFF2-40B4-BE49-F238E27FC236}">
                      <a16:creationId xmlns:a16="http://schemas.microsoft.com/office/drawing/2014/main" id="{9EB308E9-3CAA-3033-BE2A-C5E4A1370E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05" y="468"/>
                  <a:ext cx="886" cy="1389"/>
                  <a:chOff x="4405" y="468"/>
                  <a:chExt cx="886" cy="1389"/>
                </a:xfrm>
              </p:grpSpPr>
              <p:sp>
                <p:nvSpPr>
                  <p:cNvPr id="727" name="Rectangle 154">
                    <a:extLst>
                      <a:ext uri="{FF2B5EF4-FFF2-40B4-BE49-F238E27FC236}">
                        <a16:creationId xmlns:a16="http://schemas.microsoft.com/office/drawing/2014/main" id="{BDD162FA-F4E8-7FFA-2607-8BFD800A3E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74" y="1256"/>
                    <a:ext cx="752" cy="44"/>
                  </a:xfrm>
                  <a:prstGeom prst="rect">
                    <a:avLst/>
                  </a:prstGeom>
                  <a:noFill/>
                  <a:ln w="8255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1pPr>
                    <a:lvl2pPr marL="742950" indent="-285750"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2pPr>
                    <a:lvl3pPr marL="1143000" indent="-228600"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3pPr>
                    <a:lvl4pPr marL="1600200" indent="-228600"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4pPr>
                    <a:lvl5pPr marL="2057400" indent="-228600"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5000"/>
                      </a:spcBef>
                      <a:spcAft>
                        <a:spcPct val="0"/>
                      </a:spcAft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5000"/>
                      </a:spcBef>
                      <a:spcAft>
                        <a:spcPct val="0"/>
                      </a:spcAft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5000"/>
                      </a:spcBef>
                      <a:spcAft>
                        <a:spcPct val="0"/>
                      </a:spcAft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5000"/>
                      </a:spcBef>
                      <a:spcAft>
                        <a:spcPct val="0"/>
                      </a:spcAft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9pPr>
                  </a:lstStyle>
                  <a:p>
                    <a:endParaRPr lang="en-US" altLang="en-US" sz="1000"/>
                  </a:p>
                </p:txBody>
              </p:sp>
              <p:grpSp>
                <p:nvGrpSpPr>
                  <p:cNvPr id="728" name="Group 155">
                    <a:extLst>
                      <a:ext uri="{FF2B5EF4-FFF2-40B4-BE49-F238E27FC236}">
                        <a16:creationId xmlns:a16="http://schemas.microsoft.com/office/drawing/2014/main" id="{D3D1A232-B1D5-2DF7-6530-011628358B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05" y="468"/>
                    <a:ext cx="886" cy="1389"/>
                    <a:chOff x="213" y="1863"/>
                    <a:chExt cx="886" cy="1389"/>
                  </a:xfrm>
                </p:grpSpPr>
                <p:sp>
                  <p:nvSpPr>
                    <p:cNvPr id="729" name="Freeform 156">
                      <a:extLst>
                        <a:ext uri="{FF2B5EF4-FFF2-40B4-BE49-F238E27FC236}">
                          <a16:creationId xmlns:a16="http://schemas.microsoft.com/office/drawing/2014/main" id="{18B89AEB-5A87-E0BC-CD42-5FE1C9FCB4E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47" y="2256"/>
                      <a:ext cx="618" cy="403"/>
                    </a:xfrm>
                    <a:custGeom>
                      <a:avLst/>
                      <a:gdLst>
                        <a:gd name="T0" fmla="*/ 0 w 973"/>
                        <a:gd name="T1" fmla="*/ 154 h 473"/>
                        <a:gd name="T2" fmla="*/ 2 w 973"/>
                        <a:gd name="T3" fmla="*/ 0 h 473"/>
                        <a:gd name="T4" fmla="*/ 38 w 973"/>
                        <a:gd name="T5" fmla="*/ 0 h 473"/>
                        <a:gd name="T6" fmla="*/ 41 w 973"/>
                        <a:gd name="T7" fmla="*/ 154 h 473"/>
                        <a:gd name="T8" fmla="*/ 0 w 973"/>
                        <a:gd name="T9" fmla="*/ 154 h 4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73"/>
                        <a:gd name="T16" fmla="*/ 0 h 473"/>
                        <a:gd name="T17" fmla="*/ 973 w 973"/>
                        <a:gd name="T18" fmla="*/ 473 h 4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73" h="473">
                          <a:moveTo>
                            <a:pt x="0" y="473"/>
                          </a:moveTo>
                          <a:lnTo>
                            <a:pt x="39" y="0"/>
                          </a:lnTo>
                          <a:lnTo>
                            <a:pt x="920" y="0"/>
                          </a:lnTo>
                          <a:lnTo>
                            <a:pt x="973" y="473"/>
                          </a:lnTo>
                          <a:lnTo>
                            <a:pt x="0" y="473"/>
                          </a:lnTo>
                          <a:close/>
                        </a:path>
                      </a:pathLst>
                    </a:custGeom>
                    <a:solidFill>
                      <a:srgbClr val="FFFF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30" name="Freeform 157">
                      <a:extLst>
                        <a:ext uri="{FF2B5EF4-FFF2-40B4-BE49-F238E27FC236}">
                          <a16:creationId xmlns:a16="http://schemas.microsoft.com/office/drawing/2014/main" id="{2AD65BCD-4F9B-8347-5829-0C1742AAEB1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47" y="2256"/>
                      <a:ext cx="618" cy="403"/>
                    </a:xfrm>
                    <a:custGeom>
                      <a:avLst/>
                      <a:gdLst>
                        <a:gd name="T0" fmla="*/ 0 w 973"/>
                        <a:gd name="T1" fmla="*/ 154 h 473"/>
                        <a:gd name="T2" fmla="*/ 2 w 973"/>
                        <a:gd name="T3" fmla="*/ 0 h 473"/>
                        <a:gd name="T4" fmla="*/ 38 w 973"/>
                        <a:gd name="T5" fmla="*/ 0 h 473"/>
                        <a:gd name="T6" fmla="*/ 41 w 973"/>
                        <a:gd name="T7" fmla="*/ 154 h 473"/>
                        <a:gd name="T8" fmla="*/ 0 w 973"/>
                        <a:gd name="T9" fmla="*/ 154 h 4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73"/>
                        <a:gd name="T16" fmla="*/ 0 h 473"/>
                        <a:gd name="T17" fmla="*/ 973 w 973"/>
                        <a:gd name="T18" fmla="*/ 473 h 4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73" h="473">
                          <a:moveTo>
                            <a:pt x="0" y="473"/>
                          </a:moveTo>
                          <a:lnTo>
                            <a:pt x="39" y="0"/>
                          </a:lnTo>
                          <a:lnTo>
                            <a:pt x="920" y="0"/>
                          </a:lnTo>
                          <a:lnTo>
                            <a:pt x="973" y="473"/>
                          </a:lnTo>
                          <a:lnTo>
                            <a:pt x="0" y="473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31" name="Freeform 158">
                      <a:extLst>
                        <a:ext uri="{FF2B5EF4-FFF2-40B4-BE49-F238E27FC236}">
                          <a16:creationId xmlns:a16="http://schemas.microsoft.com/office/drawing/2014/main" id="{BD8D8F6F-77D2-D15F-1583-73145B4E65F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7" y="2513"/>
                      <a:ext cx="33" cy="45"/>
                    </a:xfrm>
                    <a:custGeom>
                      <a:avLst/>
                      <a:gdLst>
                        <a:gd name="T0" fmla="*/ 1 w 52"/>
                        <a:gd name="T1" fmla="*/ 0 h 53"/>
                        <a:gd name="T2" fmla="*/ 1 w 52"/>
                        <a:gd name="T3" fmla="*/ 0 h 53"/>
                        <a:gd name="T4" fmla="*/ 1 w 52"/>
                        <a:gd name="T5" fmla="*/ 0 h 53"/>
                        <a:gd name="T6" fmla="*/ 1 w 52"/>
                        <a:gd name="T7" fmla="*/ 4 h 53"/>
                        <a:gd name="T8" fmla="*/ 1 w 52"/>
                        <a:gd name="T9" fmla="*/ 4 h 53"/>
                        <a:gd name="T10" fmla="*/ 0 w 52"/>
                        <a:gd name="T11" fmla="*/ 4 h 53"/>
                        <a:gd name="T12" fmla="*/ 0 w 52"/>
                        <a:gd name="T13" fmla="*/ 4 h 53"/>
                        <a:gd name="T14" fmla="*/ 0 w 52"/>
                        <a:gd name="T15" fmla="*/ 8 h 53"/>
                        <a:gd name="T16" fmla="*/ 0 w 52"/>
                        <a:gd name="T17" fmla="*/ 8 h 53"/>
                        <a:gd name="T18" fmla="*/ 0 w 52"/>
                        <a:gd name="T19" fmla="*/ 13 h 53"/>
                        <a:gd name="T20" fmla="*/ 0 w 52"/>
                        <a:gd name="T21" fmla="*/ 13 h 53"/>
                        <a:gd name="T22" fmla="*/ 0 w 52"/>
                        <a:gd name="T23" fmla="*/ 17 h 53"/>
                        <a:gd name="T24" fmla="*/ 1 w 52"/>
                        <a:gd name="T25" fmla="*/ 17 h 53"/>
                        <a:gd name="T26" fmla="*/ 1 w 52"/>
                        <a:gd name="T27" fmla="*/ 17 h 53"/>
                        <a:gd name="T28" fmla="*/ 1 w 52"/>
                        <a:gd name="T29" fmla="*/ 17 h 53"/>
                        <a:gd name="T30" fmla="*/ 1 w 52"/>
                        <a:gd name="T31" fmla="*/ 17 h 53"/>
                        <a:gd name="T32" fmla="*/ 1 w 52"/>
                        <a:gd name="T33" fmla="*/ 17 h 53"/>
                        <a:gd name="T34" fmla="*/ 2 w 52"/>
                        <a:gd name="T35" fmla="*/ 17 h 53"/>
                        <a:gd name="T36" fmla="*/ 2 w 52"/>
                        <a:gd name="T37" fmla="*/ 17 h 53"/>
                        <a:gd name="T38" fmla="*/ 2 w 52"/>
                        <a:gd name="T39" fmla="*/ 17 h 53"/>
                        <a:gd name="T40" fmla="*/ 2 w 52"/>
                        <a:gd name="T41" fmla="*/ 17 h 53"/>
                        <a:gd name="T42" fmla="*/ 2 w 52"/>
                        <a:gd name="T43" fmla="*/ 17 h 53"/>
                        <a:gd name="T44" fmla="*/ 2 w 52"/>
                        <a:gd name="T45" fmla="*/ 13 h 53"/>
                        <a:gd name="T46" fmla="*/ 2 w 52"/>
                        <a:gd name="T47" fmla="*/ 13 h 53"/>
                        <a:gd name="T48" fmla="*/ 2 w 52"/>
                        <a:gd name="T49" fmla="*/ 8 h 53"/>
                        <a:gd name="T50" fmla="*/ 2 w 52"/>
                        <a:gd name="T51" fmla="*/ 8 h 53"/>
                        <a:gd name="T52" fmla="*/ 2 w 52"/>
                        <a:gd name="T53" fmla="*/ 4 h 53"/>
                        <a:gd name="T54" fmla="*/ 2 w 52"/>
                        <a:gd name="T55" fmla="*/ 4 h 53"/>
                        <a:gd name="T56" fmla="*/ 2 w 52"/>
                        <a:gd name="T57" fmla="*/ 4 h 53"/>
                        <a:gd name="T58" fmla="*/ 2 w 52"/>
                        <a:gd name="T59" fmla="*/ 4 h 53"/>
                        <a:gd name="T60" fmla="*/ 2 w 52"/>
                        <a:gd name="T61" fmla="*/ 0 h 53"/>
                        <a:gd name="T62" fmla="*/ 2 w 52"/>
                        <a:gd name="T63" fmla="*/ 0 h 53"/>
                        <a:gd name="T64" fmla="*/ 1 w 52"/>
                        <a:gd name="T65" fmla="*/ 0 h 5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2"/>
                        <a:gd name="T100" fmla="*/ 0 h 53"/>
                        <a:gd name="T101" fmla="*/ 52 w 52"/>
                        <a:gd name="T102" fmla="*/ 53 h 5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2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0" y="53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39" y="53"/>
                          </a:lnTo>
                          <a:lnTo>
                            <a:pt x="52" y="53"/>
                          </a:lnTo>
                          <a:lnTo>
                            <a:pt x="52" y="40"/>
                          </a:lnTo>
                          <a:lnTo>
                            <a:pt x="52" y="27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39" y="0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32" name="Freeform 159">
                      <a:extLst>
                        <a:ext uri="{FF2B5EF4-FFF2-40B4-BE49-F238E27FC236}">
                          <a16:creationId xmlns:a16="http://schemas.microsoft.com/office/drawing/2014/main" id="{96877795-E796-1967-382E-9BD222ED51E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7" y="2513"/>
                      <a:ext cx="33" cy="45"/>
                    </a:xfrm>
                    <a:custGeom>
                      <a:avLst/>
                      <a:gdLst>
                        <a:gd name="T0" fmla="*/ 1 w 52"/>
                        <a:gd name="T1" fmla="*/ 0 h 53"/>
                        <a:gd name="T2" fmla="*/ 1 w 52"/>
                        <a:gd name="T3" fmla="*/ 0 h 53"/>
                        <a:gd name="T4" fmla="*/ 1 w 52"/>
                        <a:gd name="T5" fmla="*/ 0 h 53"/>
                        <a:gd name="T6" fmla="*/ 1 w 52"/>
                        <a:gd name="T7" fmla="*/ 0 h 53"/>
                        <a:gd name="T8" fmla="*/ 1 w 52"/>
                        <a:gd name="T9" fmla="*/ 4 h 53"/>
                        <a:gd name="T10" fmla="*/ 1 w 52"/>
                        <a:gd name="T11" fmla="*/ 4 h 53"/>
                        <a:gd name="T12" fmla="*/ 0 w 52"/>
                        <a:gd name="T13" fmla="*/ 4 h 53"/>
                        <a:gd name="T14" fmla="*/ 0 w 52"/>
                        <a:gd name="T15" fmla="*/ 4 h 53"/>
                        <a:gd name="T16" fmla="*/ 0 w 52"/>
                        <a:gd name="T17" fmla="*/ 8 h 53"/>
                        <a:gd name="T18" fmla="*/ 0 w 52"/>
                        <a:gd name="T19" fmla="*/ 8 h 53"/>
                        <a:gd name="T20" fmla="*/ 0 w 52"/>
                        <a:gd name="T21" fmla="*/ 13 h 53"/>
                        <a:gd name="T22" fmla="*/ 0 w 52"/>
                        <a:gd name="T23" fmla="*/ 13 h 53"/>
                        <a:gd name="T24" fmla="*/ 0 w 52"/>
                        <a:gd name="T25" fmla="*/ 17 h 53"/>
                        <a:gd name="T26" fmla="*/ 1 w 52"/>
                        <a:gd name="T27" fmla="*/ 17 h 53"/>
                        <a:gd name="T28" fmla="*/ 1 w 52"/>
                        <a:gd name="T29" fmla="*/ 17 h 53"/>
                        <a:gd name="T30" fmla="*/ 1 w 52"/>
                        <a:gd name="T31" fmla="*/ 17 h 53"/>
                        <a:gd name="T32" fmla="*/ 1 w 52"/>
                        <a:gd name="T33" fmla="*/ 17 h 53"/>
                        <a:gd name="T34" fmla="*/ 1 w 52"/>
                        <a:gd name="T35" fmla="*/ 17 h 53"/>
                        <a:gd name="T36" fmla="*/ 2 w 52"/>
                        <a:gd name="T37" fmla="*/ 17 h 53"/>
                        <a:gd name="T38" fmla="*/ 2 w 52"/>
                        <a:gd name="T39" fmla="*/ 17 h 53"/>
                        <a:gd name="T40" fmla="*/ 2 w 52"/>
                        <a:gd name="T41" fmla="*/ 17 h 53"/>
                        <a:gd name="T42" fmla="*/ 2 w 52"/>
                        <a:gd name="T43" fmla="*/ 17 h 53"/>
                        <a:gd name="T44" fmla="*/ 2 w 52"/>
                        <a:gd name="T45" fmla="*/ 17 h 53"/>
                        <a:gd name="T46" fmla="*/ 2 w 52"/>
                        <a:gd name="T47" fmla="*/ 13 h 53"/>
                        <a:gd name="T48" fmla="*/ 2 w 52"/>
                        <a:gd name="T49" fmla="*/ 13 h 53"/>
                        <a:gd name="T50" fmla="*/ 2 w 52"/>
                        <a:gd name="T51" fmla="*/ 8 h 53"/>
                        <a:gd name="T52" fmla="*/ 2 w 52"/>
                        <a:gd name="T53" fmla="*/ 8 h 53"/>
                        <a:gd name="T54" fmla="*/ 2 w 52"/>
                        <a:gd name="T55" fmla="*/ 4 h 53"/>
                        <a:gd name="T56" fmla="*/ 2 w 52"/>
                        <a:gd name="T57" fmla="*/ 4 h 53"/>
                        <a:gd name="T58" fmla="*/ 2 w 52"/>
                        <a:gd name="T59" fmla="*/ 4 h 53"/>
                        <a:gd name="T60" fmla="*/ 2 w 52"/>
                        <a:gd name="T61" fmla="*/ 4 h 53"/>
                        <a:gd name="T62" fmla="*/ 2 w 52"/>
                        <a:gd name="T63" fmla="*/ 0 h 53"/>
                        <a:gd name="T64" fmla="*/ 2 w 52"/>
                        <a:gd name="T65" fmla="*/ 0 h 53"/>
                        <a:gd name="T66" fmla="*/ 1 w 52"/>
                        <a:gd name="T67" fmla="*/ 0 h 53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2"/>
                        <a:gd name="T103" fmla="*/ 0 h 53"/>
                        <a:gd name="T104" fmla="*/ 52 w 52"/>
                        <a:gd name="T105" fmla="*/ 53 h 53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2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0" y="53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39" y="53"/>
                          </a:lnTo>
                          <a:lnTo>
                            <a:pt x="52" y="53"/>
                          </a:lnTo>
                          <a:lnTo>
                            <a:pt x="52" y="40"/>
                          </a:lnTo>
                          <a:lnTo>
                            <a:pt x="52" y="27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39" y="0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33" name="Freeform 160">
                      <a:extLst>
                        <a:ext uri="{FF2B5EF4-FFF2-40B4-BE49-F238E27FC236}">
                          <a16:creationId xmlns:a16="http://schemas.microsoft.com/office/drawing/2014/main" id="{DA4DACDA-6703-AFC8-AA7F-B7B08BB4901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88" y="2513"/>
                      <a:ext cx="43" cy="45"/>
                    </a:xfrm>
                    <a:custGeom>
                      <a:avLst/>
                      <a:gdLst>
                        <a:gd name="T0" fmla="*/ 1 w 66"/>
                        <a:gd name="T1" fmla="*/ 0 h 53"/>
                        <a:gd name="T2" fmla="*/ 1 w 66"/>
                        <a:gd name="T3" fmla="*/ 0 h 53"/>
                        <a:gd name="T4" fmla="*/ 1 w 66"/>
                        <a:gd name="T5" fmla="*/ 0 h 53"/>
                        <a:gd name="T6" fmla="*/ 1 w 66"/>
                        <a:gd name="T7" fmla="*/ 4 h 53"/>
                        <a:gd name="T8" fmla="*/ 1 w 66"/>
                        <a:gd name="T9" fmla="*/ 4 h 53"/>
                        <a:gd name="T10" fmla="*/ 1 w 66"/>
                        <a:gd name="T11" fmla="*/ 4 h 53"/>
                        <a:gd name="T12" fmla="*/ 0 w 66"/>
                        <a:gd name="T13" fmla="*/ 4 h 53"/>
                        <a:gd name="T14" fmla="*/ 0 w 66"/>
                        <a:gd name="T15" fmla="*/ 8 h 53"/>
                        <a:gd name="T16" fmla="*/ 0 w 66"/>
                        <a:gd name="T17" fmla="*/ 8 h 53"/>
                        <a:gd name="T18" fmla="*/ 0 w 66"/>
                        <a:gd name="T19" fmla="*/ 13 h 53"/>
                        <a:gd name="T20" fmla="*/ 0 w 66"/>
                        <a:gd name="T21" fmla="*/ 13 h 53"/>
                        <a:gd name="T22" fmla="*/ 1 w 66"/>
                        <a:gd name="T23" fmla="*/ 17 h 53"/>
                        <a:gd name="T24" fmla="*/ 1 w 66"/>
                        <a:gd name="T25" fmla="*/ 17 h 53"/>
                        <a:gd name="T26" fmla="*/ 1 w 66"/>
                        <a:gd name="T27" fmla="*/ 17 h 53"/>
                        <a:gd name="T28" fmla="*/ 1 w 66"/>
                        <a:gd name="T29" fmla="*/ 17 h 53"/>
                        <a:gd name="T30" fmla="*/ 1 w 66"/>
                        <a:gd name="T31" fmla="*/ 17 h 53"/>
                        <a:gd name="T32" fmla="*/ 1 w 66"/>
                        <a:gd name="T33" fmla="*/ 17 h 53"/>
                        <a:gd name="T34" fmla="*/ 2 w 66"/>
                        <a:gd name="T35" fmla="*/ 17 h 53"/>
                        <a:gd name="T36" fmla="*/ 2 w 66"/>
                        <a:gd name="T37" fmla="*/ 17 h 53"/>
                        <a:gd name="T38" fmla="*/ 3 w 66"/>
                        <a:gd name="T39" fmla="*/ 17 h 53"/>
                        <a:gd name="T40" fmla="*/ 3 w 66"/>
                        <a:gd name="T41" fmla="*/ 17 h 53"/>
                        <a:gd name="T42" fmla="*/ 3 w 66"/>
                        <a:gd name="T43" fmla="*/ 17 h 53"/>
                        <a:gd name="T44" fmla="*/ 3 w 66"/>
                        <a:gd name="T45" fmla="*/ 13 h 53"/>
                        <a:gd name="T46" fmla="*/ 3 w 66"/>
                        <a:gd name="T47" fmla="*/ 13 h 53"/>
                        <a:gd name="T48" fmla="*/ 3 w 66"/>
                        <a:gd name="T49" fmla="*/ 8 h 53"/>
                        <a:gd name="T50" fmla="*/ 3 w 66"/>
                        <a:gd name="T51" fmla="*/ 8 h 53"/>
                        <a:gd name="T52" fmla="*/ 3 w 66"/>
                        <a:gd name="T53" fmla="*/ 4 h 53"/>
                        <a:gd name="T54" fmla="*/ 3 w 66"/>
                        <a:gd name="T55" fmla="*/ 4 h 53"/>
                        <a:gd name="T56" fmla="*/ 3 w 66"/>
                        <a:gd name="T57" fmla="*/ 4 h 53"/>
                        <a:gd name="T58" fmla="*/ 3 w 66"/>
                        <a:gd name="T59" fmla="*/ 4 h 53"/>
                        <a:gd name="T60" fmla="*/ 2 w 66"/>
                        <a:gd name="T61" fmla="*/ 0 h 53"/>
                        <a:gd name="T62" fmla="*/ 2 w 66"/>
                        <a:gd name="T63" fmla="*/ 0 h 53"/>
                        <a:gd name="T64" fmla="*/ 1 w 66"/>
                        <a:gd name="T65" fmla="*/ 0 h 5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66"/>
                        <a:gd name="T100" fmla="*/ 0 h 53"/>
                        <a:gd name="T101" fmla="*/ 66 w 66"/>
                        <a:gd name="T102" fmla="*/ 53 h 5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66" h="53">
                          <a:moveTo>
                            <a:pt x="27" y="0"/>
                          </a:moveTo>
                          <a:lnTo>
                            <a:pt x="27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13" y="53"/>
                          </a:lnTo>
                          <a:lnTo>
                            <a:pt x="27" y="53"/>
                          </a:lnTo>
                          <a:lnTo>
                            <a:pt x="40" y="53"/>
                          </a:lnTo>
                          <a:lnTo>
                            <a:pt x="53" y="53"/>
                          </a:lnTo>
                          <a:lnTo>
                            <a:pt x="53" y="40"/>
                          </a:lnTo>
                          <a:lnTo>
                            <a:pt x="66" y="40"/>
                          </a:lnTo>
                          <a:lnTo>
                            <a:pt x="66" y="27"/>
                          </a:lnTo>
                          <a:lnTo>
                            <a:pt x="53" y="13"/>
                          </a:lnTo>
                          <a:lnTo>
                            <a:pt x="40" y="0"/>
                          </a:lnTo>
                          <a:lnTo>
                            <a:pt x="27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34" name="Freeform 161">
                      <a:extLst>
                        <a:ext uri="{FF2B5EF4-FFF2-40B4-BE49-F238E27FC236}">
                          <a16:creationId xmlns:a16="http://schemas.microsoft.com/office/drawing/2014/main" id="{AFA0FEB5-7993-3305-5511-BC13453E349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88" y="2513"/>
                      <a:ext cx="43" cy="45"/>
                    </a:xfrm>
                    <a:custGeom>
                      <a:avLst/>
                      <a:gdLst>
                        <a:gd name="T0" fmla="*/ 1 w 66"/>
                        <a:gd name="T1" fmla="*/ 0 h 53"/>
                        <a:gd name="T2" fmla="*/ 1 w 66"/>
                        <a:gd name="T3" fmla="*/ 0 h 53"/>
                        <a:gd name="T4" fmla="*/ 1 w 66"/>
                        <a:gd name="T5" fmla="*/ 0 h 53"/>
                        <a:gd name="T6" fmla="*/ 1 w 66"/>
                        <a:gd name="T7" fmla="*/ 0 h 53"/>
                        <a:gd name="T8" fmla="*/ 1 w 66"/>
                        <a:gd name="T9" fmla="*/ 4 h 53"/>
                        <a:gd name="T10" fmla="*/ 1 w 66"/>
                        <a:gd name="T11" fmla="*/ 4 h 53"/>
                        <a:gd name="T12" fmla="*/ 1 w 66"/>
                        <a:gd name="T13" fmla="*/ 4 h 53"/>
                        <a:gd name="T14" fmla="*/ 0 w 66"/>
                        <a:gd name="T15" fmla="*/ 4 h 53"/>
                        <a:gd name="T16" fmla="*/ 0 w 66"/>
                        <a:gd name="T17" fmla="*/ 8 h 53"/>
                        <a:gd name="T18" fmla="*/ 0 w 66"/>
                        <a:gd name="T19" fmla="*/ 8 h 53"/>
                        <a:gd name="T20" fmla="*/ 0 w 66"/>
                        <a:gd name="T21" fmla="*/ 13 h 53"/>
                        <a:gd name="T22" fmla="*/ 0 w 66"/>
                        <a:gd name="T23" fmla="*/ 13 h 53"/>
                        <a:gd name="T24" fmla="*/ 1 w 66"/>
                        <a:gd name="T25" fmla="*/ 17 h 53"/>
                        <a:gd name="T26" fmla="*/ 1 w 66"/>
                        <a:gd name="T27" fmla="*/ 17 h 53"/>
                        <a:gd name="T28" fmla="*/ 1 w 66"/>
                        <a:gd name="T29" fmla="*/ 17 h 53"/>
                        <a:gd name="T30" fmla="*/ 1 w 66"/>
                        <a:gd name="T31" fmla="*/ 17 h 53"/>
                        <a:gd name="T32" fmla="*/ 1 w 66"/>
                        <a:gd name="T33" fmla="*/ 17 h 53"/>
                        <a:gd name="T34" fmla="*/ 1 w 66"/>
                        <a:gd name="T35" fmla="*/ 17 h 53"/>
                        <a:gd name="T36" fmla="*/ 2 w 66"/>
                        <a:gd name="T37" fmla="*/ 17 h 53"/>
                        <a:gd name="T38" fmla="*/ 2 w 66"/>
                        <a:gd name="T39" fmla="*/ 17 h 53"/>
                        <a:gd name="T40" fmla="*/ 3 w 66"/>
                        <a:gd name="T41" fmla="*/ 17 h 53"/>
                        <a:gd name="T42" fmla="*/ 3 w 66"/>
                        <a:gd name="T43" fmla="*/ 17 h 53"/>
                        <a:gd name="T44" fmla="*/ 3 w 66"/>
                        <a:gd name="T45" fmla="*/ 17 h 53"/>
                        <a:gd name="T46" fmla="*/ 3 w 66"/>
                        <a:gd name="T47" fmla="*/ 13 h 53"/>
                        <a:gd name="T48" fmla="*/ 3 w 66"/>
                        <a:gd name="T49" fmla="*/ 13 h 53"/>
                        <a:gd name="T50" fmla="*/ 3 w 66"/>
                        <a:gd name="T51" fmla="*/ 8 h 53"/>
                        <a:gd name="T52" fmla="*/ 3 w 66"/>
                        <a:gd name="T53" fmla="*/ 8 h 53"/>
                        <a:gd name="T54" fmla="*/ 3 w 66"/>
                        <a:gd name="T55" fmla="*/ 4 h 53"/>
                        <a:gd name="T56" fmla="*/ 3 w 66"/>
                        <a:gd name="T57" fmla="*/ 4 h 53"/>
                        <a:gd name="T58" fmla="*/ 3 w 66"/>
                        <a:gd name="T59" fmla="*/ 4 h 53"/>
                        <a:gd name="T60" fmla="*/ 3 w 66"/>
                        <a:gd name="T61" fmla="*/ 4 h 53"/>
                        <a:gd name="T62" fmla="*/ 2 w 66"/>
                        <a:gd name="T63" fmla="*/ 0 h 53"/>
                        <a:gd name="T64" fmla="*/ 2 w 66"/>
                        <a:gd name="T65" fmla="*/ 0 h 53"/>
                        <a:gd name="T66" fmla="*/ 1 w 66"/>
                        <a:gd name="T67" fmla="*/ 0 h 53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66"/>
                        <a:gd name="T103" fmla="*/ 0 h 53"/>
                        <a:gd name="T104" fmla="*/ 66 w 66"/>
                        <a:gd name="T105" fmla="*/ 53 h 53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66" h="53">
                          <a:moveTo>
                            <a:pt x="27" y="0"/>
                          </a:moveTo>
                          <a:lnTo>
                            <a:pt x="27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13" y="53"/>
                          </a:lnTo>
                          <a:lnTo>
                            <a:pt x="27" y="53"/>
                          </a:lnTo>
                          <a:lnTo>
                            <a:pt x="40" y="53"/>
                          </a:lnTo>
                          <a:lnTo>
                            <a:pt x="53" y="53"/>
                          </a:lnTo>
                          <a:lnTo>
                            <a:pt x="53" y="40"/>
                          </a:lnTo>
                          <a:lnTo>
                            <a:pt x="66" y="40"/>
                          </a:lnTo>
                          <a:lnTo>
                            <a:pt x="66" y="27"/>
                          </a:lnTo>
                          <a:lnTo>
                            <a:pt x="53" y="13"/>
                          </a:lnTo>
                          <a:lnTo>
                            <a:pt x="40" y="0"/>
                          </a:lnTo>
                          <a:lnTo>
                            <a:pt x="27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35" name="Freeform 162">
                      <a:extLst>
                        <a:ext uri="{FF2B5EF4-FFF2-40B4-BE49-F238E27FC236}">
                          <a16:creationId xmlns:a16="http://schemas.microsoft.com/office/drawing/2014/main" id="{20B039CD-99FF-F3AE-6613-C52A80B6CFA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9" y="2513"/>
                      <a:ext cx="42" cy="45"/>
                    </a:xfrm>
                    <a:custGeom>
                      <a:avLst/>
                      <a:gdLst>
                        <a:gd name="T0" fmla="*/ 1 w 66"/>
                        <a:gd name="T1" fmla="*/ 0 h 53"/>
                        <a:gd name="T2" fmla="*/ 1 w 66"/>
                        <a:gd name="T3" fmla="*/ 0 h 53"/>
                        <a:gd name="T4" fmla="*/ 1 w 66"/>
                        <a:gd name="T5" fmla="*/ 0 h 53"/>
                        <a:gd name="T6" fmla="*/ 1 w 66"/>
                        <a:gd name="T7" fmla="*/ 4 h 53"/>
                        <a:gd name="T8" fmla="*/ 1 w 66"/>
                        <a:gd name="T9" fmla="*/ 4 h 53"/>
                        <a:gd name="T10" fmla="*/ 1 w 66"/>
                        <a:gd name="T11" fmla="*/ 4 h 53"/>
                        <a:gd name="T12" fmla="*/ 0 w 66"/>
                        <a:gd name="T13" fmla="*/ 4 h 53"/>
                        <a:gd name="T14" fmla="*/ 0 w 66"/>
                        <a:gd name="T15" fmla="*/ 8 h 53"/>
                        <a:gd name="T16" fmla="*/ 0 w 66"/>
                        <a:gd name="T17" fmla="*/ 8 h 53"/>
                        <a:gd name="T18" fmla="*/ 0 w 66"/>
                        <a:gd name="T19" fmla="*/ 13 h 53"/>
                        <a:gd name="T20" fmla="*/ 0 w 66"/>
                        <a:gd name="T21" fmla="*/ 13 h 53"/>
                        <a:gd name="T22" fmla="*/ 1 w 66"/>
                        <a:gd name="T23" fmla="*/ 17 h 53"/>
                        <a:gd name="T24" fmla="*/ 1 w 66"/>
                        <a:gd name="T25" fmla="*/ 17 h 53"/>
                        <a:gd name="T26" fmla="*/ 1 w 66"/>
                        <a:gd name="T27" fmla="*/ 17 h 53"/>
                        <a:gd name="T28" fmla="*/ 1 w 66"/>
                        <a:gd name="T29" fmla="*/ 17 h 53"/>
                        <a:gd name="T30" fmla="*/ 1 w 66"/>
                        <a:gd name="T31" fmla="*/ 17 h 53"/>
                        <a:gd name="T32" fmla="*/ 1 w 66"/>
                        <a:gd name="T33" fmla="*/ 17 h 53"/>
                        <a:gd name="T34" fmla="*/ 2 w 66"/>
                        <a:gd name="T35" fmla="*/ 17 h 53"/>
                        <a:gd name="T36" fmla="*/ 2 w 66"/>
                        <a:gd name="T37" fmla="*/ 17 h 53"/>
                        <a:gd name="T38" fmla="*/ 3 w 66"/>
                        <a:gd name="T39" fmla="*/ 17 h 53"/>
                        <a:gd name="T40" fmla="*/ 3 w 66"/>
                        <a:gd name="T41" fmla="*/ 17 h 53"/>
                        <a:gd name="T42" fmla="*/ 3 w 66"/>
                        <a:gd name="T43" fmla="*/ 17 h 53"/>
                        <a:gd name="T44" fmla="*/ 3 w 66"/>
                        <a:gd name="T45" fmla="*/ 13 h 53"/>
                        <a:gd name="T46" fmla="*/ 3 w 66"/>
                        <a:gd name="T47" fmla="*/ 13 h 53"/>
                        <a:gd name="T48" fmla="*/ 3 w 66"/>
                        <a:gd name="T49" fmla="*/ 8 h 53"/>
                        <a:gd name="T50" fmla="*/ 3 w 66"/>
                        <a:gd name="T51" fmla="*/ 8 h 53"/>
                        <a:gd name="T52" fmla="*/ 3 w 66"/>
                        <a:gd name="T53" fmla="*/ 4 h 53"/>
                        <a:gd name="T54" fmla="*/ 3 w 66"/>
                        <a:gd name="T55" fmla="*/ 4 h 53"/>
                        <a:gd name="T56" fmla="*/ 3 w 66"/>
                        <a:gd name="T57" fmla="*/ 4 h 53"/>
                        <a:gd name="T58" fmla="*/ 3 w 66"/>
                        <a:gd name="T59" fmla="*/ 4 h 53"/>
                        <a:gd name="T60" fmla="*/ 2 w 66"/>
                        <a:gd name="T61" fmla="*/ 0 h 53"/>
                        <a:gd name="T62" fmla="*/ 2 w 66"/>
                        <a:gd name="T63" fmla="*/ 0 h 53"/>
                        <a:gd name="T64" fmla="*/ 1 w 66"/>
                        <a:gd name="T65" fmla="*/ 0 h 5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66"/>
                        <a:gd name="T100" fmla="*/ 0 h 53"/>
                        <a:gd name="T101" fmla="*/ 66 w 66"/>
                        <a:gd name="T102" fmla="*/ 53 h 5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66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40" y="53"/>
                          </a:lnTo>
                          <a:lnTo>
                            <a:pt x="53" y="53"/>
                          </a:lnTo>
                          <a:lnTo>
                            <a:pt x="53" y="40"/>
                          </a:lnTo>
                          <a:lnTo>
                            <a:pt x="66" y="40"/>
                          </a:lnTo>
                          <a:lnTo>
                            <a:pt x="66" y="27"/>
                          </a:lnTo>
                          <a:lnTo>
                            <a:pt x="53" y="13"/>
                          </a:lnTo>
                          <a:lnTo>
                            <a:pt x="40" y="0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36" name="Freeform 163">
                      <a:extLst>
                        <a:ext uri="{FF2B5EF4-FFF2-40B4-BE49-F238E27FC236}">
                          <a16:creationId xmlns:a16="http://schemas.microsoft.com/office/drawing/2014/main" id="{39ABC0B0-D28A-EC38-F406-187DD967FAF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9" y="2513"/>
                      <a:ext cx="42" cy="45"/>
                    </a:xfrm>
                    <a:custGeom>
                      <a:avLst/>
                      <a:gdLst>
                        <a:gd name="T0" fmla="*/ 1 w 66"/>
                        <a:gd name="T1" fmla="*/ 0 h 53"/>
                        <a:gd name="T2" fmla="*/ 1 w 66"/>
                        <a:gd name="T3" fmla="*/ 0 h 53"/>
                        <a:gd name="T4" fmla="*/ 1 w 66"/>
                        <a:gd name="T5" fmla="*/ 0 h 53"/>
                        <a:gd name="T6" fmla="*/ 1 w 66"/>
                        <a:gd name="T7" fmla="*/ 0 h 53"/>
                        <a:gd name="T8" fmla="*/ 1 w 66"/>
                        <a:gd name="T9" fmla="*/ 4 h 53"/>
                        <a:gd name="T10" fmla="*/ 1 w 66"/>
                        <a:gd name="T11" fmla="*/ 4 h 53"/>
                        <a:gd name="T12" fmla="*/ 1 w 66"/>
                        <a:gd name="T13" fmla="*/ 4 h 53"/>
                        <a:gd name="T14" fmla="*/ 0 w 66"/>
                        <a:gd name="T15" fmla="*/ 4 h 53"/>
                        <a:gd name="T16" fmla="*/ 0 w 66"/>
                        <a:gd name="T17" fmla="*/ 8 h 53"/>
                        <a:gd name="T18" fmla="*/ 0 w 66"/>
                        <a:gd name="T19" fmla="*/ 8 h 53"/>
                        <a:gd name="T20" fmla="*/ 0 w 66"/>
                        <a:gd name="T21" fmla="*/ 13 h 53"/>
                        <a:gd name="T22" fmla="*/ 0 w 66"/>
                        <a:gd name="T23" fmla="*/ 13 h 53"/>
                        <a:gd name="T24" fmla="*/ 1 w 66"/>
                        <a:gd name="T25" fmla="*/ 17 h 53"/>
                        <a:gd name="T26" fmla="*/ 1 w 66"/>
                        <a:gd name="T27" fmla="*/ 17 h 53"/>
                        <a:gd name="T28" fmla="*/ 1 w 66"/>
                        <a:gd name="T29" fmla="*/ 17 h 53"/>
                        <a:gd name="T30" fmla="*/ 1 w 66"/>
                        <a:gd name="T31" fmla="*/ 17 h 53"/>
                        <a:gd name="T32" fmla="*/ 1 w 66"/>
                        <a:gd name="T33" fmla="*/ 17 h 53"/>
                        <a:gd name="T34" fmla="*/ 1 w 66"/>
                        <a:gd name="T35" fmla="*/ 17 h 53"/>
                        <a:gd name="T36" fmla="*/ 2 w 66"/>
                        <a:gd name="T37" fmla="*/ 17 h 53"/>
                        <a:gd name="T38" fmla="*/ 2 w 66"/>
                        <a:gd name="T39" fmla="*/ 17 h 53"/>
                        <a:gd name="T40" fmla="*/ 3 w 66"/>
                        <a:gd name="T41" fmla="*/ 17 h 53"/>
                        <a:gd name="T42" fmla="*/ 3 w 66"/>
                        <a:gd name="T43" fmla="*/ 17 h 53"/>
                        <a:gd name="T44" fmla="*/ 3 w 66"/>
                        <a:gd name="T45" fmla="*/ 17 h 53"/>
                        <a:gd name="T46" fmla="*/ 3 w 66"/>
                        <a:gd name="T47" fmla="*/ 13 h 53"/>
                        <a:gd name="T48" fmla="*/ 3 w 66"/>
                        <a:gd name="T49" fmla="*/ 13 h 53"/>
                        <a:gd name="T50" fmla="*/ 3 w 66"/>
                        <a:gd name="T51" fmla="*/ 8 h 53"/>
                        <a:gd name="T52" fmla="*/ 3 w 66"/>
                        <a:gd name="T53" fmla="*/ 8 h 53"/>
                        <a:gd name="T54" fmla="*/ 3 w 66"/>
                        <a:gd name="T55" fmla="*/ 4 h 53"/>
                        <a:gd name="T56" fmla="*/ 3 w 66"/>
                        <a:gd name="T57" fmla="*/ 4 h 53"/>
                        <a:gd name="T58" fmla="*/ 3 w 66"/>
                        <a:gd name="T59" fmla="*/ 4 h 53"/>
                        <a:gd name="T60" fmla="*/ 3 w 66"/>
                        <a:gd name="T61" fmla="*/ 4 h 53"/>
                        <a:gd name="T62" fmla="*/ 2 w 66"/>
                        <a:gd name="T63" fmla="*/ 0 h 53"/>
                        <a:gd name="T64" fmla="*/ 2 w 66"/>
                        <a:gd name="T65" fmla="*/ 0 h 53"/>
                        <a:gd name="T66" fmla="*/ 1 w 66"/>
                        <a:gd name="T67" fmla="*/ 0 h 53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66"/>
                        <a:gd name="T103" fmla="*/ 0 h 53"/>
                        <a:gd name="T104" fmla="*/ 66 w 66"/>
                        <a:gd name="T105" fmla="*/ 53 h 53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66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40" y="53"/>
                          </a:lnTo>
                          <a:lnTo>
                            <a:pt x="53" y="53"/>
                          </a:lnTo>
                          <a:lnTo>
                            <a:pt x="53" y="40"/>
                          </a:lnTo>
                          <a:lnTo>
                            <a:pt x="66" y="40"/>
                          </a:lnTo>
                          <a:lnTo>
                            <a:pt x="66" y="27"/>
                          </a:lnTo>
                          <a:lnTo>
                            <a:pt x="53" y="13"/>
                          </a:lnTo>
                          <a:lnTo>
                            <a:pt x="40" y="0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37" name="Freeform 164">
                      <a:extLst>
                        <a:ext uri="{FF2B5EF4-FFF2-40B4-BE49-F238E27FC236}">
                          <a16:creationId xmlns:a16="http://schemas.microsoft.com/office/drawing/2014/main" id="{48920330-8902-81E6-3CAB-79DE4DCB248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8" y="2513"/>
                      <a:ext cx="34" cy="45"/>
                    </a:xfrm>
                    <a:custGeom>
                      <a:avLst/>
                      <a:gdLst>
                        <a:gd name="T0" fmla="*/ 1 w 53"/>
                        <a:gd name="T1" fmla="*/ 0 h 53"/>
                        <a:gd name="T2" fmla="*/ 1 w 53"/>
                        <a:gd name="T3" fmla="*/ 0 h 53"/>
                        <a:gd name="T4" fmla="*/ 1 w 53"/>
                        <a:gd name="T5" fmla="*/ 0 h 53"/>
                        <a:gd name="T6" fmla="*/ 1 w 53"/>
                        <a:gd name="T7" fmla="*/ 4 h 53"/>
                        <a:gd name="T8" fmla="*/ 0 w 53"/>
                        <a:gd name="T9" fmla="*/ 4 h 53"/>
                        <a:gd name="T10" fmla="*/ 0 w 53"/>
                        <a:gd name="T11" fmla="*/ 4 h 53"/>
                        <a:gd name="T12" fmla="*/ 0 w 53"/>
                        <a:gd name="T13" fmla="*/ 4 h 53"/>
                        <a:gd name="T14" fmla="*/ 0 w 53"/>
                        <a:gd name="T15" fmla="*/ 8 h 53"/>
                        <a:gd name="T16" fmla="*/ 0 w 53"/>
                        <a:gd name="T17" fmla="*/ 8 h 53"/>
                        <a:gd name="T18" fmla="*/ 0 w 53"/>
                        <a:gd name="T19" fmla="*/ 13 h 53"/>
                        <a:gd name="T20" fmla="*/ 0 w 53"/>
                        <a:gd name="T21" fmla="*/ 13 h 53"/>
                        <a:gd name="T22" fmla="*/ 0 w 53"/>
                        <a:gd name="T23" fmla="*/ 17 h 53"/>
                        <a:gd name="T24" fmla="*/ 0 w 53"/>
                        <a:gd name="T25" fmla="*/ 17 h 53"/>
                        <a:gd name="T26" fmla="*/ 1 w 53"/>
                        <a:gd name="T27" fmla="*/ 17 h 53"/>
                        <a:gd name="T28" fmla="*/ 1 w 53"/>
                        <a:gd name="T29" fmla="*/ 17 h 53"/>
                        <a:gd name="T30" fmla="*/ 1 w 53"/>
                        <a:gd name="T31" fmla="*/ 17 h 53"/>
                        <a:gd name="T32" fmla="*/ 1 w 53"/>
                        <a:gd name="T33" fmla="*/ 17 h 53"/>
                        <a:gd name="T34" fmla="*/ 1 w 53"/>
                        <a:gd name="T35" fmla="*/ 17 h 53"/>
                        <a:gd name="T36" fmla="*/ 2 w 53"/>
                        <a:gd name="T37" fmla="*/ 17 h 53"/>
                        <a:gd name="T38" fmla="*/ 2 w 53"/>
                        <a:gd name="T39" fmla="*/ 17 h 53"/>
                        <a:gd name="T40" fmla="*/ 3 w 53"/>
                        <a:gd name="T41" fmla="*/ 17 h 53"/>
                        <a:gd name="T42" fmla="*/ 3 w 53"/>
                        <a:gd name="T43" fmla="*/ 17 h 53"/>
                        <a:gd name="T44" fmla="*/ 3 w 53"/>
                        <a:gd name="T45" fmla="*/ 13 h 53"/>
                        <a:gd name="T46" fmla="*/ 3 w 53"/>
                        <a:gd name="T47" fmla="*/ 13 h 53"/>
                        <a:gd name="T48" fmla="*/ 3 w 53"/>
                        <a:gd name="T49" fmla="*/ 8 h 53"/>
                        <a:gd name="T50" fmla="*/ 3 w 53"/>
                        <a:gd name="T51" fmla="*/ 8 h 53"/>
                        <a:gd name="T52" fmla="*/ 3 w 53"/>
                        <a:gd name="T53" fmla="*/ 4 h 53"/>
                        <a:gd name="T54" fmla="*/ 3 w 53"/>
                        <a:gd name="T55" fmla="*/ 4 h 53"/>
                        <a:gd name="T56" fmla="*/ 3 w 53"/>
                        <a:gd name="T57" fmla="*/ 4 h 53"/>
                        <a:gd name="T58" fmla="*/ 2 w 53"/>
                        <a:gd name="T59" fmla="*/ 4 h 53"/>
                        <a:gd name="T60" fmla="*/ 2 w 53"/>
                        <a:gd name="T61" fmla="*/ 0 h 53"/>
                        <a:gd name="T62" fmla="*/ 1 w 53"/>
                        <a:gd name="T63" fmla="*/ 0 h 53"/>
                        <a:gd name="T64" fmla="*/ 1 w 53"/>
                        <a:gd name="T65" fmla="*/ 0 h 5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3"/>
                        <a:gd name="T100" fmla="*/ 0 h 53"/>
                        <a:gd name="T101" fmla="*/ 53 w 53"/>
                        <a:gd name="T102" fmla="*/ 53 h 5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3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0" y="53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40" y="53"/>
                          </a:lnTo>
                          <a:lnTo>
                            <a:pt x="53" y="53"/>
                          </a:lnTo>
                          <a:lnTo>
                            <a:pt x="53" y="40"/>
                          </a:lnTo>
                          <a:lnTo>
                            <a:pt x="53" y="27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40" y="0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38" name="Freeform 165">
                      <a:extLst>
                        <a:ext uri="{FF2B5EF4-FFF2-40B4-BE49-F238E27FC236}">
                          <a16:creationId xmlns:a16="http://schemas.microsoft.com/office/drawing/2014/main" id="{463662B9-8D98-C5F9-D549-1FC4AFD93BF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8" y="2513"/>
                      <a:ext cx="34" cy="45"/>
                    </a:xfrm>
                    <a:custGeom>
                      <a:avLst/>
                      <a:gdLst>
                        <a:gd name="T0" fmla="*/ 1 w 53"/>
                        <a:gd name="T1" fmla="*/ 0 h 53"/>
                        <a:gd name="T2" fmla="*/ 1 w 53"/>
                        <a:gd name="T3" fmla="*/ 0 h 53"/>
                        <a:gd name="T4" fmla="*/ 1 w 53"/>
                        <a:gd name="T5" fmla="*/ 0 h 53"/>
                        <a:gd name="T6" fmla="*/ 1 w 53"/>
                        <a:gd name="T7" fmla="*/ 0 h 53"/>
                        <a:gd name="T8" fmla="*/ 1 w 53"/>
                        <a:gd name="T9" fmla="*/ 4 h 53"/>
                        <a:gd name="T10" fmla="*/ 0 w 53"/>
                        <a:gd name="T11" fmla="*/ 4 h 53"/>
                        <a:gd name="T12" fmla="*/ 0 w 53"/>
                        <a:gd name="T13" fmla="*/ 4 h 53"/>
                        <a:gd name="T14" fmla="*/ 0 w 53"/>
                        <a:gd name="T15" fmla="*/ 4 h 53"/>
                        <a:gd name="T16" fmla="*/ 0 w 53"/>
                        <a:gd name="T17" fmla="*/ 8 h 53"/>
                        <a:gd name="T18" fmla="*/ 0 w 53"/>
                        <a:gd name="T19" fmla="*/ 8 h 53"/>
                        <a:gd name="T20" fmla="*/ 0 w 53"/>
                        <a:gd name="T21" fmla="*/ 13 h 53"/>
                        <a:gd name="T22" fmla="*/ 0 w 53"/>
                        <a:gd name="T23" fmla="*/ 13 h 53"/>
                        <a:gd name="T24" fmla="*/ 0 w 53"/>
                        <a:gd name="T25" fmla="*/ 17 h 53"/>
                        <a:gd name="T26" fmla="*/ 0 w 53"/>
                        <a:gd name="T27" fmla="*/ 17 h 53"/>
                        <a:gd name="T28" fmla="*/ 1 w 53"/>
                        <a:gd name="T29" fmla="*/ 17 h 53"/>
                        <a:gd name="T30" fmla="*/ 1 w 53"/>
                        <a:gd name="T31" fmla="*/ 17 h 53"/>
                        <a:gd name="T32" fmla="*/ 1 w 53"/>
                        <a:gd name="T33" fmla="*/ 17 h 53"/>
                        <a:gd name="T34" fmla="*/ 1 w 53"/>
                        <a:gd name="T35" fmla="*/ 17 h 53"/>
                        <a:gd name="T36" fmla="*/ 1 w 53"/>
                        <a:gd name="T37" fmla="*/ 17 h 53"/>
                        <a:gd name="T38" fmla="*/ 2 w 53"/>
                        <a:gd name="T39" fmla="*/ 17 h 53"/>
                        <a:gd name="T40" fmla="*/ 2 w 53"/>
                        <a:gd name="T41" fmla="*/ 17 h 53"/>
                        <a:gd name="T42" fmla="*/ 3 w 53"/>
                        <a:gd name="T43" fmla="*/ 17 h 53"/>
                        <a:gd name="T44" fmla="*/ 3 w 53"/>
                        <a:gd name="T45" fmla="*/ 17 h 53"/>
                        <a:gd name="T46" fmla="*/ 3 w 53"/>
                        <a:gd name="T47" fmla="*/ 13 h 53"/>
                        <a:gd name="T48" fmla="*/ 3 w 53"/>
                        <a:gd name="T49" fmla="*/ 13 h 53"/>
                        <a:gd name="T50" fmla="*/ 3 w 53"/>
                        <a:gd name="T51" fmla="*/ 8 h 53"/>
                        <a:gd name="T52" fmla="*/ 3 w 53"/>
                        <a:gd name="T53" fmla="*/ 8 h 53"/>
                        <a:gd name="T54" fmla="*/ 3 w 53"/>
                        <a:gd name="T55" fmla="*/ 4 h 53"/>
                        <a:gd name="T56" fmla="*/ 3 w 53"/>
                        <a:gd name="T57" fmla="*/ 4 h 53"/>
                        <a:gd name="T58" fmla="*/ 3 w 53"/>
                        <a:gd name="T59" fmla="*/ 4 h 53"/>
                        <a:gd name="T60" fmla="*/ 2 w 53"/>
                        <a:gd name="T61" fmla="*/ 4 h 53"/>
                        <a:gd name="T62" fmla="*/ 2 w 53"/>
                        <a:gd name="T63" fmla="*/ 0 h 53"/>
                        <a:gd name="T64" fmla="*/ 1 w 53"/>
                        <a:gd name="T65" fmla="*/ 0 h 53"/>
                        <a:gd name="T66" fmla="*/ 1 w 53"/>
                        <a:gd name="T67" fmla="*/ 0 h 53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3"/>
                        <a:gd name="T103" fmla="*/ 0 h 53"/>
                        <a:gd name="T104" fmla="*/ 53 w 53"/>
                        <a:gd name="T105" fmla="*/ 53 h 53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3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0" y="53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40" y="53"/>
                          </a:lnTo>
                          <a:lnTo>
                            <a:pt x="53" y="53"/>
                          </a:lnTo>
                          <a:lnTo>
                            <a:pt x="53" y="40"/>
                          </a:lnTo>
                          <a:lnTo>
                            <a:pt x="53" y="27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40" y="0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39" name="Freeform 166">
                      <a:extLst>
                        <a:ext uri="{FF2B5EF4-FFF2-40B4-BE49-F238E27FC236}">
                          <a16:creationId xmlns:a16="http://schemas.microsoft.com/office/drawing/2014/main" id="{459C0917-81DD-0298-FB55-D023E489243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9" y="2513"/>
                      <a:ext cx="33" cy="45"/>
                    </a:xfrm>
                    <a:custGeom>
                      <a:avLst/>
                      <a:gdLst>
                        <a:gd name="T0" fmla="*/ 1 w 52"/>
                        <a:gd name="T1" fmla="*/ 0 h 53"/>
                        <a:gd name="T2" fmla="*/ 1 w 52"/>
                        <a:gd name="T3" fmla="*/ 0 h 53"/>
                        <a:gd name="T4" fmla="*/ 1 w 52"/>
                        <a:gd name="T5" fmla="*/ 0 h 53"/>
                        <a:gd name="T6" fmla="*/ 1 w 52"/>
                        <a:gd name="T7" fmla="*/ 4 h 53"/>
                        <a:gd name="T8" fmla="*/ 0 w 52"/>
                        <a:gd name="T9" fmla="*/ 4 h 53"/>
                        <a:gd name="T10" fmla="*/ 0 w 52"/>
                        <a:gd name="T11" fmla="*/ 4 h 53"/>
                        <a:gd name="T12" fmla="*/ 0 w 52"/>
                        <a:gd name="T13" fmla="*/ 4 h 53"/>
                        <a:gd name="T14" fmla="*/ 0 w 52"/>
                        <a:gd name="T15" fmla="*/ 8 h 53"/>
                        <a:gd name="T16" fmla="*/ 0 w 52"/>
                        <a:gd name="T17" fmla="*/ 8 h 53"/>
                        <a:gd name="T18" fmla="*/ 0 w 52"/>
                        <a:gd name="T19" fmla="*/ 13 h 53"/>
                        <a:gd name="T20" fmla="*/ 0 w 52"/>
                        <a:gd name="T21" fmla="*/ 13 h 53"/>
                        <a:gd name="T22" fmla="*/ 0 w 52"/>
                        <a:gd name="T23" fmla="*/ 17 h 53"/>
                        <a:gd name="T24" fmla="*/ 0 w 52"/>
                        <a:gd name="T25" fmla="*/ 17 h 53"/>
                        <a:gd name="T26" fmla="*/ 1 w 52"/>
                        <a:gd name="T27" fmla="*/ 17 h 53"/>
                        <a:gd name="T28" fmla="*/ 1 w 52"/>
                        <a:gd name="T29" fmla="*/ 17 h 53"/>
                        <a:gd name="T30" fmla="*/ 1 w 52"/>
                        <a:gd name="T31" fmla="*/ 17 h 53"/>
                        <a:gd name="T32" fmla="*/ 1 w 52"/>
                        <a:gd name="T33" fmla="*/ 17 h 53"/>
                        <a:gd name="T34" fmla="*/ 1 w 52"/>
                        <a:gd name="T35" fmla="*/ 17 h 53"/>
                        <a:gd name="T36" fmla="*/ 2 w 52"/>
                        <a:gd name="T37" fmla="*/ 17 h 53"/>
                        <a:gd name="T38" fmla="*/ 2 w 52"/>
                        <a:gd name="T39" fmla="*/ 17 h 53"/>
                        <a:gd name="T40" fmla="*/ 2 w 52"/>
                        <a:gd name="T41" fmla="*/ 17 h 53"/>
                        <a:gd name="T42" fmla="*/ 2 w 52"/>
                        <a:gd name="T43" fmla="*/ 17 h 53"/>
                        <a:gd name="T44" fmla="*/ 2 w 52"/>
                        <a:gd name="T45" fmla="*/ 13 h 53"/>
                        <a:gd name="T46" fmla="*/ 2 w 52"/>
                        <a:gd name="T47" fmla="*/ 13 h 53"/>
                        <a:gd name="T48" fmla="*/ 2 w 52"/>
                        <a:gd name="T49" fmla="*/ 8 h 53"/>
                        <a:gd name="T50" fmla="*/ 2 w 52"/>
                        <a:gd name="T51" fmla="*/ 8 h 53"/>
                        <a:gd name="T52" fmla="*/ 2 w 52"/>
                        <a:gd name="T53" fmla="*/ 4 h 53"/>
                        <a:gd name="T54" fmla="*/ 2 w 52"/>
                        <a:gd name="T55" fmla="*/ 4 h 53"/>
                        <a:gd name="T56" fmla="*/ 2 w 52"/>
                        <a:gd name="T57" fmla="*/ 4 h 53"/>
                        <a:gd name="T58" fmla="*/ 2 w 52"/>
                        <a:gd name="T59" fmla="*/ 4 h 53"/>
                        <a:gd name="T60" fmla="*/ 2 w 52"/>
                        <a:gd name="T61" fmla="*/ 0 h 53"/>
                        <a:gd name="T62" fmla="*/ 1 w 52"/>
                        <a:gd name="T63" fmla="*/ 0 h 53"/>
                        <a:gd name="T64" fmla="*/ 1 w 52"/>
                        <a:gd name="T65" fmla="*/ 0 h 5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2"/>
                        <a:gd name="T100" fmla="*/ 0 h 53"/>
                        <a:gd name="T101" fmla="*/ 52 w 52"/>
                        <a:gd name="T102" fmla="*/ 53 h 5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2" h="53">
                          <a:moveTo>
                            <a:pt x="26" y="0"/>
                          </a:move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0" y="53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39" y="53"/>
                          </a:lnTo>
                          <a:lnTo>
                            <a:pt x="52" y="53"/>
                          </a:lnTo>
                          <a:lnTo>
                            <a:pt x="52" y="40"/>
                          </a:lnTo>
                          <a:lnTo>
                            <a:pt x="52" y="27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39" y="0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40" name="Freeform 167">
                      <a:extLst>
                        <a:ext uri="{FF2B5EF4-FFF2-40B4-BE49-F238E27FC236}">
                          <a16:creationId xmlns:a16="http://schemas.microsoft.com/office/drawing/2014/main" id="{618D1E1C-400F-D24B-6B70-C9A232E951B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9" y="2513"/>
                      <a:ext cx="33" cy="45"/>
                    </a:xfrm>
                    <a:custGeom>
                      <a:avLst/>
                      <a:gdLst>
                        <a:gd name="T0" fmla="*/ 1 w 52"/>
                        <a:gd name="T1" fmla="*/ 0 h 53"/>
                        <a:gd name="T2" fmla="*/ 1 w 52"/>
                        <a:gd name="T3" fmla="*/ 0 h 53"/>
                        <a:gd name="T4" fmla="*/ 1 w 52"/>
                        <a:gd name="T5" fmla="*/ 0 h 53"/>
                        <a:gd name="T6" fmla="*/ 1 w 52"/>
                        <a:gd name="T7" fmla="*/ 0 h 53"/>
                        <a:gd name="T8" fmla="*/ 1 w 52"/>
                        <a:gd name="T9" fmla="*/ 4 h 53"/>
                        <a:gd name="T10" fmla="*/ 0 w 52"/>
                        <a:gd name="T11" fmla="*/ 4 h 53"/>
                        <a:gd name="T12" fmla="*/ 0 w 52"/>
                        <a:gd name="T13" fmla="*/ 4 h 53"/>
                        <a:gd name="T14" fmla="*/ 0 w 52"/>
                        <a:gd name="T15" fmla="*/ 4 h 53"/>
                        <a:gd name="T16" fmla="*/ 0 w 52"/>
                        <a:gd name="T17" fmla="*/ 8 h 53"/>
                        <a:gd name="T18" fmla="*/ 0 w 52"/>
                        <a:gd name="T19" fmla="*/ 8 h 53"/>
                        <a:gd name="T20" fmla="*/ 0 w 52"/>
                        <a:gd name="T21" fmla="*/ 13 h 53"/>
                        <a:gd name="T22" fmla="*/ 0 w 52"/>
                        <a:gd name="T23" fmla="*/ 13 h 53"/>
                        <a:gd name="T24" fmla="*/ 0 w 52"/>
                        <a:gd name="T25" fmla="*/ 17 h 53"/>
                        <a:gd name="T26" fmla="*/ 0 w 52"/>
                        <a:gd name="T27" fmla="*/ 17 h 53"/>
                        <a:gd name="T28" fmla="*/ 1 w 52"/>
                        <a:gd name="T29" fmla="*/ 17 h 53"/>
                        <a:gd name="T30" fmla="*/ 1 w 52"/>
                        <a:gd name="T31" fmla="*/ 17 h 53"/>
                        <a:gd name="T32" fmla="*/ 1 w 52"/>
                        <a:gd name="T33" fmla="*/ 17 h 53"/>
                        <a:gd name="T34" fmla="*/ 1 w 52"/>
                        <a:gd name="T35" fmla="*/ 17 h 53"/>
                        <a:gd name="T36" fmla="*/ 1 w 52"/>
                        <a:gd name="T37" fmla="*/ 17 h 53"/>
                        <a:gd name="T38" fmla="*/ 2 w 52"/>
                        <a:gd name="T39" fmla="*/ 17 h 53"/>
                        <a:gd name="T40" fmla="*/ 2 w 52"/>
                        <a:gd name="T41" fmla="*/ 17 h 53"/>
                        <a:gd name="T42" fmla="*/ 2 w 52"/>
                        <a:gd name="T43" fmla="*/ 17 h 53"/>
                        <a:gd name="T44" fmla="*/ 2 w 52"/>
                        <a:gd name="T45" fmla="*/ 17 h 53"/>
                        <a:gd name="T46" fmla="*/ 2 w 52"/>
                        <a:gd name="T47" fmla="*/ 13 h 53"/>
                        <a:gd name="T48" fmla="*/ 2 w 52"/>
                        <a:gd name="T49" fmla="*/ 13 h 53"/>
                        <a:gd name="T50" fmla="*/ 2 w 52"/>
                        <a:gd name="T51" fmla="*/ 8 h 53"/>
                        <a:gd name="T52" fmla="*/ 2 w 52"/>
                        <a:gd name="T53" fmla="*/ 8 h 53"/>
                        <a:gd name="T54" fmla="*/ 2 w 52"/>
                        <a:gd name="T55" fmla="*/ 4 h 53"/>
                        <a:gd name="T56" fmla="*/ 2 w 52"/>
                        <a:gd name="T57" fmla="*/ 4 h 53"/>
                        <a:gd name="T58" fmla="*/ 2 w 52"/>
                        <a:gd name="T59" fmla="*/ 4 h 53"/>
                        <a:gd name="T60" fmla="*/ 2 w 52"/>
                        <a:gd name="T61" fmla="*/ 4 h 53"/>
                        <a:gd name="T62" fmla="*/ 2 w 52"/>
                        <a:gd name="T63" fmla="*/ 0 h 53"/>
                        <a:gd name="T64" fmla="*/ 1 w 52"/>
                        <a:gd name="T65" fmla="*/ 0 h 53"/>
                        <a:gd name="T66" fmla="*/ 1 w 52"/>
                        <a:gd name="T67" fmla="*/ 0 h 53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2"/>
                        <a:gd name="T103" fmla="*/ 0 h 53"/>
                        <a:gd name="T104" fmla="*/ 52 w 52"/>
                        <a:gd name="T105" fmla="*/ 53 h 53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2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0" y="53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39" y="53"/>
                          </a:lnTo>
                          <a:lnTo>
                            <a:pt x="52" y="53"/>
                          </a:lnTo>
                          <a:lnTo>
                            <a:pt x="52" y="40"/>
                          </a:lnTo>
                          <a:lnTo>
                            <a:pt x="52" y="27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39" y="0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41" name="Freeform 168">
                      <a:extLst>
                        <a:ext uri="{FF2B5EF4-FFF2-40B4-BE49-F238E27FC236}">
                          <a16:creationId xmlns:a16="http://schemas.microsoft.com/office/drawing/2014/main" id="{07E2DCF9-1918-DEEF-62EC-08DE18EE42F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90" y="2513"/>
                      <a:ext cx="33" cy="45"/>
                    </a:xfrm>
                    <a:custGeom>
                      <a:avLst/>
                      <a:gdLst>
                        <a:gd name="T0" fmla="*/ 1 w 52"/>
                        <a:gd name="T1" fmla="*/ 0 h 53"/>
                        <a:gd name="T2" fmla="*/ 1 w 52"/>
                        <a:gd name="T3" fmla="*/ 0 h 53"/>
                        <a:gd name="T4" fmla="*/ 1 w 52"/>
                        <a:gd name="T5" fmla="*/ 0 h 53"/>
                        <a:gd name="T6" fmla="*/ 1 w 52"/>
                        <a:gd name="T7" fmla="*/ 4 h 53"/>
                        <a:gd name="T8" fmla="*/ 1 w 52"/>
                        <a:gd name="T9" fmla="*/ 4 h 53"/>
                        <a:gd name="T10" fmla="*/ 1 w 52"/>
                        <a:gd name="T11" fmla="*/ 4 h 53"/>
                        <a:gd name="T12" fmla="*/ 0 w 52"/>
                        <a:gd name="T13" fmla="*/ 4 h 53"/>
                        <a:gd name="T14" fmla="*/ 0 w 52"/>
                        <a:gd name="T15" fmla="*/ 8 h 53"/>
                        <a:gd name="T16" fmla="*/ 0 w 52"/>
                        <a:gd name="T17" fmla="*/ 8 h 53"/>
                        <a:gd name="T18" fmla="*/ 0 w 52"/>
                        <a:gd name="T19" fmla="*/ 13 h 53"/>
                        <a:gd name="T20" fmla="*/ 0 w 52"/>
                        <a:gd name="T21" fmla="*/ 13 h 53"/>
                        <a:gd name="T22" fmla="*/ 1 w 52"/>
                        <a:gd name="T23" fmla="*/ 17 h 53"/>
                        <a:gd name="T24" fmla="*/ 1 w 52"/>
                        <a:gd name="T25" fmla="*/ 17 h 53"/>
                        <a:gd name="T26" fmla="*/ 1 w 52"/>
                        <a:gd name="T27" fmla="*/ 17 h 53"/>
                        <a:gd name="T28" fmla="*/ 1 w 52"/>
                        <a:gd name="T29" fmla="*/ 17 h 53"/>
                        <a:gd name="T30" fmla="*/ 1 w 52"/>
                        <a:gd name="T31" fmla="*/ 17 h 53"/>
                        <a:gd name="T32" fmla="*/ 1 w 52"/>
                        <a:gd name="T33" fmla="*/ 17 h 53"/>
                        <a:gd name="T34" fmla="*/ 2 w 52"/>
                        <a:gd name="T35" fmla="*/ 17 h 53"/>
                        <a:gd name="T36" fmla="*/ 2 w 52"/>
                        <a:gd name="T37" fmla="*/ 17 h 53"/>
                        <a:gd name="T38" fmla="*/ 2 w 52"/>
                        <a:gd name="T39" fmla="*/ 17 h 53"/>
                        <a:gd name="T40" fmla="*/ 2 w 52"/>
                        <a:gd name="T41" fmla="*/ 17 h 53"/>
                        <a:gd name="T42" fmla="*/ 2 w 52"/>
                        <a:gd name="T43" fmla="*/ 17 h 53"/>
                        <a:gd name="T44" fmla="*/ 2 w 52"/>
                        <a:gd name="T45" fmla="*/ 13 h 53"/>
                        <a:gd name="T46" fmla="*/ 2 w 52"/>
                        <a:gd name="T47" fmla="*/ 13 h 53"/>
                        <a:gd name="T48" fmla="*/ 2 w 52"/>
                        <a:gd name="T49" fmla="*/ 8 h 53"/>
                        <a:gd name="T50" fmla="*/ 2 w 52"/>
                        <a:gd name="T51" fmla="*/ 8 h 53"/>
                        <a:gd name="T52" fmla="*/ 2 w 52"/>
                        <a:gd name="T53" fmla="*/ 4 h 53"/>
                        <a:gd name="T54" fmla="*/ 2 w 52"/>
                        <a:gd name="T55" fmla="*/ 4 h 53"/>
                        <a:gd name="T56" fmla="*/ 2 w 52"/>
                        <a:gd name="T57" fmla="*/ 4 h 53"/>
                        <a:gd name="T58" fmla="*/ 2 w 52"/>
                        <a:gd name="T59" fmla="*/ 4 h 53"/>
                        <a:gd name="T60" fmla="*/ 2 w 52"/>
                        <a:gd name="T61" fmla="*/ 0 h 53"/>
                        <a:gd name="T62" fmla="*/ 2 w 52"/>
                        <a:gd name="T63" fmla="*/ 0 h 53"/>
                        <a:gd name="T64" fmla="*/ 1 w 52"/>
                        <a:gd name="T65" fmla="*/ 0 h 5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2"/>
                        <a:gd name="T100" fmla="*/ 0 h 53"/>
                        <a:gd name="T101" fmla="*/ 52 w 52"/>
                        <a:gd name="T102" fmla="*/ 53 h 5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2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39" y="53"/>
                          </a:lnTo>
                          <a:lnTo>
                            <a:pt x="52" y="53"/>
                          </a:lnTo>
                          <a:lnTo>
                            <a:pt x="52" y="40"/>
                          </a:lnTo>
                          <a:lnTo>
                            <a:pt x="52" y="27"/>
                          </a:lnTo>
                          <a:lnTo>
                            <a:pt x="52" y="13"/>
                          </a:lnTo>
                          <a:lnTo>
                            <a:pt x="39" y="0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42" name="Freeform 169">
                      <a:extLst>
                        <a:ext uri="{FF2B5EF4-FFF2-40B4-BE49-F238E27FC236}">
                          <a16:creationId xmlns:a16="http://schemas.microsoft.com/office/drawing/2014/main" id="{56E86A83-6872-C47F-7C18-26779E4A785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90" y="2513"/>
                      <a:ext cx="33" cy="45"/>
                    </a:xfrm>
                    <a:custGeom>
                      <a:avLst/>
                      <a:gdLst>
                        <a:gd name="T0" fmla="*/ 1 w 52"/>
                        <a:gd name="T1" fmla="*/ 0 h 53"/>
                        <a:gd name="T2" fmla="*/ 1 w 52"/>
                        <a:gd name="T3" fmla="*/ 0 h 53"/>
                        <a:gd name="T4" fmla="*/ 1 w 52"/>
                        <a:gd name="T5" fmla="*/ 0 h 53"/>
                        <a:gd name="T6" fmla="*/ 1 w 52"/>
                        <a:gd name="T7" fmla="*/ 0 h 53"/>
                        <a:gd name="T8" fmla="*/ 1 w 52"/>
                        <a:gd name="T9" fmla="*/ 4 h 53"/>
                        <a:gd name="T10" fmla="*/ 1 w 52"/>
                        <a:gd name="T11" fmla="*/ 4 h 53"/>
                        <a:gd name="T12" fmla="*/ 1 w 52"/>
                        <a:gd name="T13" fmla="*/ 4 h 53"/>
                        <a:gd name="T14" fmla="*/ 0 w 52"/>
                        <a:gd name="T15" fmla="*/ 4 h 53"/>
                        <a:gd name="T16" fmla="*/ 0 w 52"/>
                        <a:gd name="T17" fmla="*/ 8 h 53"/>
                        <a:gd name="T18" fmla="*/ 0 w 52"/>
                        <a:gd name="T19" fmla="*/ 8 h 53"/>
                        <a:gd name="T20" fmla="*/ 0 w 52"/>
                        <a:gd name="T21" fmla="*/ 13 h 53"/>
                        <a:gd name="T22" fmla="*/ 0 w 52"/>
                        <a:gd name="T23" fmla="*/ 13 h 53"/>
                        <a:gd name="T24" fmla="*/ 1 w 52"/>
                        <a:gd name="T25" fmla="*/ 17 h 53"/>
                        <a:gd name="T26" fmla="*/ 1 w 52"/>
                        <a:gd name="T27" fmla="*/ 17 h 53"/>
                        <a:gd name="T28" fmla="*/ 1 w 52"/>
                        <a:gd name="T29" fmla="*/ 17 h 53"/>
                        <a:gd name="T30" fmla="*/ 1 w 52"/>
                        <a:gd name="T31" fmla="*/ 17 h 53"/>
                        <a:gd name="T32" fmla="*/ 1 w 52"/>
                        <a:gd name="T33" fmla="*/ 17 h 53"/>
                        <a:gd name="T34" fmla="*/ 1 w 52"/>
                        <a:gd name="T35" fmla="*/ 17 h 53"/>
                        <a:gd name="T36" fmla="*/ 2 w 52"/>
                        <a:gd name="T37" fmla="*/ 17 h 53"/>
                        <a:gd name="T38" fmla="*/ 2 w 52"/>
                        <a:gd name="T39" fmla="*/ 17 h 53"/>
                        <a:gd name="T40" fmla="*/ 2 w 52"/>
                        <a:gd name="T41" fmla="*/ 17 h 53"/>
                        <a:gd name="T42" fmla="*/ 2 w 52"/>
                        <a:gd name="T43" fmla="*/ 17 h 53"/>
                        <a:gd name="T44" fmla="*/ 2 w 52"/>
                        <a:gd name="T45" fmla="*/ 17 h 53"/>
                        <a:gd name="T46" fmla="*/ 2 w 52"/>
                        <a:gd name="T47" fmla="*/ 13 h 53"/>
                        <a:gd name="T48" fmla="*/ 2 w 52"/>
                        <a:gd name="T49" fmla="*/ 13 h 53"/>
                        <a:gd name="T50" fmla="*/ 2 w 52"/>
                        <a:gd name="T51" fmla="*/ 8 h 53"/>
                        <a:gd name="T52" fmla="*/ 2 w 52"/>
                        <a:gd name="T53" fmla="*/ 8 h 53"/>
                        <a:gd name="T54" fmla="*/ 2 w 52"/>
                        <a:gd name="T55" fmla="*/ 4 h 53"/>
                        <a:gd name="T56" fmla="*/ 2 w 52"/>
                        <a:gd name="T57" fmla="*/ 4 h 53"/>
                        <a:gd name="T58" fmla="*/ 2 w 52"/>
                        <a:gd name="T59" fmla="*/ 4 h 53"/>
                        <a:gd name="T60" fmla="*/ 2 w 52"/>
                        <a:gd name="T61" fmla="*/ 4 h 53"/>
                        <a:gd name="T62" fmla="*/ 2 w 52"/>
                        <a:gd name="T63" fmla="*/ 0 h 53"/>
                        <a:gd name="T64" fmla="*/ 2 w 52"/>
                        <a:gd name="T65" fmla="*/ 0 h 53"/>
                        <a:gd name="T66" fmla="*/ 1 w 52"/>
                        <a:gd name="T67" fmla="*/ 0 h 53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2"/>
                        <a:gd name="T103" fmla="*/ 0 h 53"/>
                        <a:gd name="T104" fmla="*/ 52 w 52"/>
                        <a:gd name="T105" fmla="*/ 53 h 53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2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39" y="53"/>
                          </a:lnTo>
                          <a:lnTo>
                            <a:pt x="52" y="53"/>
                          </a:lnTo>
                          <a:lnTo>
                            <a:pt x="52" y="40"/>
                          </a:lnTo>
                          <a:lnTo>
                            <a:pt x="52" y="27"/>
                          </a:lnTo>
                          <a:lnTo>
                            <a:pt x="52" y="13"/>
                          </a:lnTo>
                          <a:lnTo>
                            <a:pt x="39" y="0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43" name="Freeform 170">
                      <a:extLst>
                        <a:ext uri="{FF2B5EF4-FFF2-40B4-BE49-F238E27FC236}">
                          <a16:creationId xmlns:a16="http://schemas.microsoft.com/office/drawing/2014/main" id="{E27AFC1B-57D4-6BD9-DE42-BCCAF16EB39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7" y="2323"/>
                      <a:ext cx="33" cy="54"/>
                    </a:xfrm>
                    <a:custGeom>
                      <a:avLst/>
                      <a:gdLst>
                        <a:gd name="T0" fmla="*/ 2 w 52"/>
                        <a:gd name="T1" fmla="*/ 0 h 65"/>
                        <a:gd name="T2" fmla="*/ 1 w 52"/>
                        <a:gd name="T3" fmla="*/ 3 h 65"/>
                        <a:gd name="T4" fmla="*/ 1 w 52"/>
                        <a:gd name="T5" fmla="*/ 3 h 65"/>
                        <a:gd name="T6" fmla="*/ 1 w 52"/>
                        <a:gd name="T7" fmla="*/ 3 h 65"/>
                        <a:gd name="T8" fmla="*/ 1 w 52"/>
                        <a:gd name="T9" fmla="*/ 3 h 65"/>
                        <a:gd name="T10" fmla="*/ 1 w 52"/>
                        <a:gd name="T11" fmla="*/ 3 h 65"/>
                        <a:gd name="T12" fmla="*/ 1 w 52"/>
                        <a:gd name="T13" fmla="*/ 7 h 65"/>
                        <a:gd name="T14" fmla="*/ 1 w 52"/>
                        <a:gd name="T15" fmla="*/ 7 h 65"/>
                        <a:gd name="T16" fmla="*/ 0 w 52"/>
                        <a:gd name="T17" fmla="*/ 10 h 65"/>
                        <a:gd name="T18" fmla="*/ 1 w 52"/>
                        <a:gd name="T19" fmla="*/ 10 h 65"/>
                        <a:gd name="T20" fmla="*/ 1 w 52"/>
                        <a:gd name="T21" fmla="*/ 14 h 65"/>
                        <a:gd name="T22" fmla="*/ 1 w 52"/>
                        <a:gd name="T23" fmla="*/ 14 h 65"/>
                        <a:gd name="T24" fmla="*/ 1 w 52"/>
                        <a:gd name="T25" fmla="*/ 14 h 65"/>
                        <a:gd name="T26" fmla="*/ 1 w 52"/>
                        <a:gd name="T27" fmla="*/ 14 h 65"/>
                        <a:gd name="T28" fmla="*/ 1 w 52"/>
                        <a:gd name="T29" fmla="*/ 18 h 65"/>
                        <a:gd name="T30" fmla="*/ 1 w 52"/>
                        <a:gd name="T31" fmla="*/ 18 h 65"/>
                        <a:gd name="T32" fmla="*/ 2 w 52"/>
                        <a:gd name="T33" fmla="*/ 18 h 65"/>
                        <a:gd name="T34" fmla="*/ 2 w 52"/>
                        <a:gd name="T35" fmla="*/ 18 h 65"/>
                        <a:gd name="T36" fmla="*/ 2 w 52"/>
                        <a:gd name="T37" fmla="*/ 18 h 65"/>
                        <a:gd name="T38" fmla="*/ 2 w 52"/>
                        <a:gd name="T39" fmla="*/ 14 h 65"/>
                        <a:gd name="T40" fmla="*/ 2 w 52"/>
                        <a:gd name="T41" fmla="*/ 14 h 65"/>
                        <a:gd name="T42" fmla="*/ 2 w 52"/>
                        <a:gd name="T43" fmla="*/ 14 h 65"/>
                        <a:gd name="T44" fmla="*/ 2 w 52"/>
                        <a:gd name="T45" fmla="*/ 14 h 65"/>
                        <a:gd name="T46" fmla="*/ 2 w 52"/>
                        <a:gd name="T47" fmla="*/ 10 h 65"/>
                        <a:gd name="T48" fmla="*/ 2 w 52"/>
                        <a:gd name="T49" fmla="*/ 10 h 65"/>
                        <a:gd name="T50" fmla="*/ 2 w 52"/>
                        <a:gd name="T51" fmla="*/ 7 h 65"/>
                        <a:gd name="T52" fmla="*/ 2 w 52"/>
                        <a:gd name="T53" fmla="*/ 7 h 65"/>
                        <a:gd name="T54" fmla="*/ 2 w 52"/>
                        <a:gd name="T55" fmla="*/ 3 h 65"/>
                        <a:gd name="T56" fmla="*/ 2 w 52"/>
                        <a:gd name="T57" fmla="*/ 3 h 65"/>
                        <a:gd name="T58" fmla="*/ 2 w 52"/>
                        <a:gd name="T59" fmla="*/ 3 h 65"/>
                        <a:gd name="T60" fmla="*/ 2 w 52"/>
                        <a:gd name="T61" fmla="*/ 3 h 65"/>
                        <a:gd name="T62" fmla="*/ 2 w 52"/>
                        <a:gd name="T63" fmla="*/ 3 h 65"/>
                        <a:gd name="T64" fmla="*/ 2 w 52"/>
                        <a:gd name="T65" fmla="*/ 0 h 65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2"/>
                        <a:gd name="T100" fmla="*/ 0 h 65"/>
                        <a:gd name="T101" fmla="*/ 52 w 52"/>
                        <a:gd name="T102" fmla="*/ 65 h 65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2" h="65">
                          <a:moveTo>
                            <a:pt x="39" y="0"/>
                          </a:moveTo>
                          <a:lnTo>
                            <a:pt x="26" y="13"/>
                          </a:lnTo>
                          <a:lnTo>
                            <a:pt x="13" y="13"/>
                          </a:lnTo>
                          <a:lnTo>
                            <a:pt x="13" y="26"/>
                          </a:lnTo>
                          <a:lnTo>
                            <a:pt x="0" y="39"/>
                          </a:lnTo>
                          <a:lnTo>
                            <a:pt x="13" y="39"/>
                          </a:lnTo>
                          <a:lnTo>
                            <a:pt x="13" y="52"/>
                          </a:lnTo>
                          <a:lnTo>
                            <a:pt x="26" y="65"/>
                          </a:lnTo>
                          <a:lnTo>
                            <a:pt x="39" y="65"/>
                          </a:lnTo>
                          <a:lnTo>
                            <a:pt x="52" y="52"/>
                          </a:lnTo>
                          <a:lnTo>
                            <a:pt x="52" y="39"/>
                          </a:lnTo>
                          <a:lnTo>
                            <a:pt x="52" y="26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39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44" name="Freeform 171">
                      <a:extLst>
                        <a:ext uri="{FF2B5EF4-FFF2-40B4-BE49-F238E27FC236}">
                          <a16:creationId xmlns:a16="http://schemas.microsoft.com/office/drawing/2014/main" id="{D565F873-D088-737A-6A9B-97FEE1BFBD5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7" y="2323"/>
                      <a:ext cx="33" cy="54"/>
                    </a:xfrm>
                    <a:custGeom>
                      <a:avLst/>
                      <a:gdLst>
                        <a:gd name="T0" fmla="*/ 2 w 52"/>
                        <a:gd name="T1" fmla="*/ 0 h 65"/>
                        <a:gd name="T2" fmla="*/ 2 w 52"/>
                        <a:gd name="T3" fmla="*/ 0 h 65"/>
                        <a:gd name="T4" fmla="*/ 1 w 52"/>
                        <a:gd name="T5" fmla="*/ 3 h 65"/>
                        <a:gd name="T6" fmla="*/ 1 w 52"/>
                        <a:gd name="T7" fmla="*/ 3 h 65"/>
                        <a:gd name="T8" fmla="*/ 1 w 52"/>
                        <a:gd name="T9" fmla="*/ 3 h 65"/>
                        <a:gd name="T10" fmla="*/ 1 w 52"/>
                        <a:gd name="T11" fmla="*/ 3 h 65"/>
                        <a:gd name="T12" fmla="*/ 1 w 52"/>
                        <a:gd name="T13" fmla="*/ 3 h 65"/>
                        <a:gd name="T14" fmla="*/ 1 w 52"/>
                        <a:gd name="T15" fmla="*/ 7 h 65"/>
                        <a:gd name="T16" fmla="*/ 1 w 52"/>
                        <a:gd name="T17" fmla="*/ 7 h 65"/>
                        <a:gd name="T18" fmla="*/ 0 w 52"/>
                        <a:gd name="T19" fmla="*/ 10 h 65"/>
                        <a:gd name="T20" fmla="*/ 1 w 52"/>
                        <a:gd name="T21" fmla="*/ 10 h 65"/>
                        <a:gd name="T22" fmla="*/ 1 w 52"/>
                        <a:gd name="T23" fmla="*/ 14 h 65"/>
                        <a:gd name="T24" fmla="*/ 1 w 52"/>
                        <a:gd name="T25" fmla="*/ 14 h 65"/>
                        <a:gd name="T26" fmla="*/ 1 w 52"/>
                        <a:gd name="T27" fmla="*/ 14 h 65"/>
                        <a:gd name="T28" fmla="*/ 1 w 52"/>
                        <a:gd name="T29" fmla="*/ 14 h 65"/>
                        <a:gd name="T30" fmla="*/ 1 w 52"/>
                        <a:gd name="T31" fmla="*/ 18 h 65"/>
                        <a:gd name="T32" fmla="*/ 1 w 52"/>
                        <a:gd name="T33" fmla="*/ 18 h 65"/>
                        <a:gd name="T34" fmla="*/ 2 w 52"/>
                        <a:gd name="T35" fmla="*/ 18 h 65"/>
                        <a:gd name="T36" fmla="*/ 2 w 52"/>
                        <a:gd name="T37" fmla="*/ 18 h 65"/>
                        <a:gd name="T38" fmla="*/ 2 w 52"/>
                        <a:gd name="T39" fmla="*/ 18 h 65"/>
                        <a:gd name="T40" fmla="*/ 2 w 52"/>
                        <a:gd name="T41" fmla="*/ 14 h 65"/>
                        <a:gd name="T42" fmla="*/ 2 w 52"/>
                        <a:gd name="T43" fmla="*/ 14 h 65"/>
                        <a:gd name="T44" fmla="*/ 2 w 52"/>
                        <a:gd name="T45" fmla="*/ 14 h 65"/>
                        <a:gd name="T46" fmla="*/ 2 w 52"/>
                        <a:gd name="T47" fmla="*/ 14 h 65"/>
                        <a:gd name="T48" fmla="*/ 2 w 52"/>
                        <a:gd name="T49" fmla="*/ 10 h 65"/>
                        <a:gd name="T50" fmla="*/ 2 w 52"/>
                        <a:gd name="T51" fmla="*/ 10 h 65"/>
                        <a:gd name="T52" fmla="*/ 2 w 52"/>
                        <a:gd name="T53" fmla="*/ 7 h 65"/>
                        <a:gd name="T54" fmla="*/ 2 w 52"/>
                        <a:gd name="T55" fmla="*/ 7 h 65"/>
                        <a:gd name="T56" fmla="*/ 2 w 52"/>
                        <a:gd name="T57" fmla="*/ 3 h 65"/>
                        <a:gd name="T58" fmla="*/ 2 w 52"/>
                        <a:gd name="T59" fmla="*/ 3 h 65"/>
                        <a:gd name="T60" fmla="*/ 2 w 52"/>
                        <a:gd name="T61" fmla="*/ 3 h 65"/>
                        <a:gd name="T62" fmla="*/ 2 w 52"/>
                        <a:gd name="T63" fmla="*/ 3 h 65"/>
                        <a:gd name="T64" fmla="*/ 2 w 52"/>
                        <a:gd name="T65" fmla="*/ 3 h 65"/>
                        <a:gd name="T66" fmla="*/ 2 w 52"/>
                        <a:gd name="T67" fmla="*/ 0 h 65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2"/>
                        <a:gd name="T103" fmla="*/ 0 h 65"/>
                        <a:gd name="T104" fmla="*/ 52 w 52"/>
                        <a:gd name="T105" fmla="*/ 65 h 65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2" h="65">
                          <a:moveTo>
                            <a:pt x="39" y="0"/>
                          </a:moveTo>
                          <a:lnTo>
                            <a:pt x="39" y="0"/>
                          </a:lnTo>
                          <a:lnTo>
                            <a:pt x="26" y="13"/>
                          </a:lnTo>
                          <a:lnTo>
                            <a:pt x="13" y="13"/>
                          </a:lnTo>
                          <a:lnTo>
                            <a:pt x="13" y="26"/>
                          </a:lnTo>
                          <a:lnTo>
                            <a:pt x="0" y="39"/>
                          </a:lnTo>
                          <a:lnTo>
                            <a:pt x="13" y="39"/>
                          </a:lnTo>
                          <a:lnTo>
                            <a:pt x="13" y="52"/>
                          </a:lnTo>
                          <a:lnTo>
                            <a:pt x="26" y="65"/>
                          </a:lnTo>
                          <a:lnTo>
                            <a:pt x="39" y="65"/>
                          </a:lnTo>
                          <a:lnTo>
                            <a:pt x="52" y="52"/>
                          </a:lnTo>
                          <a:lnTo>
                            <a:pt x="52" y="39"/>
                          </a:lnTo>
                          <a:lnTo>
                            <a:pt x="52" y="26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39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45" name="Freeform 172">
                      <a:extLst>
                        <a:ext uri="{FF2B5EF4-FFF2-40B4-BE49-F238E27FC236}">
                          <a16:creationId xmlns:a16="http://schemas.microsoft.com/office/drawing/2014/main" id="{4DF2EED4-BAF9-007C-FA76-392A904F53F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88" y="2323"/>
                      <a:ext cx="35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3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1 w 53"/>
                        <a:gd name="T9" fmla="*/ 3 h 65"/>
                        <a:gd name="T10" fmla="*/ 1 w 53"/>
                        <a:gd name="T11" fmla="*/ 3 h 65"/>
                        <a:gd name="T12" fmla="*/ 0 w 53"/>
                        <a:gd name="T13" fmla="*/ 7 h 65"/>
                        <a:gd name="T14" fmla="*/ 0 w 53"/>
                        <a:gd name="T15" fmla="*/ 7 h 65"/>
                        <a:gd name="T16" fmla="*/ 0 w 53"/>
                        <a:gd name="T17" fmla="*/ 10 h 65"/>
                        <a:gd name="T18" fmla="*/ 0 w 53"/>
                        <a:gd name="T19" fmla="*/ 10 h 65"/>
                        <a:gd name="T20" fmla="*/ 0 w 53"/>
                        <a:gd name="T21" fmla="*/ 14 h 65"/>
                        <a:gd name="T22" fmla="*/ 1 w 53"/>
                        <a:gd name="T23" fmla="*/ 14 h 65"/>
                        <a:gd name="T24" fmla="*/ 1 w 53"/>
                        <a:gd name="T25" fmla="*/ 14 h 65"/>
                        <a:gd name="T26" fmla="*/ 1 w 53"/>
                        <a:gd name="T27" fmla="*/ 14 h 65"/>
                        <a:gd name="T28" fmla="*/ 1 w 53"/>
                        <a:gd name="T29" fmla="*/ 18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2 w 53"/>
                        <a:gd name="T35" fmla="*/ 18 h 65"/>
                        <a:gd name="T36" fmla="*/ 2 w 53"/>
                        <a:gd name="T37" fmla="*/ 18 h 65"/>
                        <a:gd name="T38" fmla="*/ 3 w 53"/>
                        <a:gd name="T39" fmla="*/ 14 h 65"/>
                        <a:gd name="T40" fmla="*/ 3 w 53"/>
                        <a:gd name="T41" fmla="*/ 14 h 65"/>
                        <a:gd name="T42" fmla="*/ 3 w 53"/>
                        <a:gd name="T43" fmla="*/ 14 h 65"/>
                        <a:gd name="T44" fmla="*/ 3 w 53"/>
                        <a:gd name="T45" fmla="*/ 14 h 65"/>
                        <a:gd name="T46" fmla="*/ 3 w 53"/>
                        <a:gd name="T47" fmla="*/ 10 h 65"/>
                        <a:gd name="T48" fmla="*/ 3 w 53"/>
                        <a:gd name="T49" fmla="*/ 10 h 65"/>
                        <a:gd name="T50" fmla="*/ 3 w 53"/>
                        <a:gd name="T51" fmla="*/ 7 h 65"/>
                        <a:gd name="T52" fmla="*/ 3 w 53"/>
                        <a:gd name="T53" fmla="*/ 7 h 65"/>
                        <a:gd name="T54" fmla="*/ 3 w 53"/>
                        <a:gd name="T55" fmla="*/ 3 h 65"/>
                        <a:gd name="T56" fmla="*/ 3 w 53"/>
                        <a:gd name="T57" fmla="*/ 3 h 65"/>
                        <a:gd name="T58" fmla="*/ 3 w 53"/>
                        <a:gd name="T59" fmla="*/ 3 h 65"/>
                        <a:gd name="T60" fmla="*/ 2 w 53"/>
                        <a:gd name="T61" fmla="*/ 3 h 65"/>
                        <a:gd name="T62" fmla="*/ 2 w 53"/>
                        <a:gd name="T63" fmla="*/ 3 h 65"/>
                        <a:gd name="T64" fmla="*/ 1 w 53"/>
                        <a:gd name="T65" fmla="*/ 0 h 65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3"/>
                        <a:gd name="T100" fmla="*/ 0 h 65"/>
                        <a:gd name="T101" fmla="*/ 53 w 53"/>
                        <a:gd name="T102" fmla="*/ 65 h 65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3" h="65">
                          <a:moveTo>
                            <a:pt x="27" y="0"/>
                          </a:moveTo>
                          <a:lnTo>
                            <a:pt x="27" y="13"/>
                          </a:lnTo>
                          <a:lnTo>
                            <a:pt x="13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27" y="65"/>
                          </a:lnTo>
                          <a:lnTo>
                            <a:pt x="40" y="65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27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46" name="Freeform 173">
                      <a:extLst>
                        <a:ext uri="{FF2B5EF4-FFF2-40B4-BE49-F238E27FC236}">
                          <a16:creationId xmlns:a16="http://schemas.microsoft.com/office/drawing/2014/main" id="{498FF1C1-A778-5935-01B1-5850BB2F0C1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88" y="2323"/>
                      <a:ext cx="35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0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1 w 53"/>
                        <a:gd name="T9" fmla="*/ 3 h 65"/>
                        <a:gd name="T10" fmla="*/ 1 w 53"/>
                        <a:gd name="T11" fmla="*/ 3 h 65"/>
                        <a:gd name="T12" fmla="*/ 1 w 53"/>
                        <a:gd name="T13" fmla="*/ 3 h 65"/>
                        <a:gd name="T14" fmla="*/ 0 w 53"/>
                        <a:gd name="T15" fmla="*/ 7 h 65"/>
                        <a:gd name="T16" fmla="*/ 0 w 53"/>
                        <a:gd name="T17" fmla="*/ 7 h 65"/>
                        <a:gd name="T18" fmla="*/ 0 w 53"/>
                        <a:gd name="T19" fmla="*/ 10 h 65"/>
                        <a:gd name="T20" fmla="*/ 0 w 53"/>
                        <a:gd name="T21" fmla="*/ 10 h 65"/>
                        <a:gd name="T22" fmla="*/ 0 w 53"/>
                        <a:gd name="T23" fmla="*/ 14 h 65"/>
                        <a:gd name="T24" fmla="*/ 1 w 53"/>
                        <a:gd name="T25" fmla="*/ 14 h 65"/>
                        <a:gd name="T26" fmla="*/ 1 w 53"/>
                        <a:gd name="T27" fmla="*/ 14 h 65"/>
                        <a:gd name="T28" fmla="*/ 1 w 53"/>
                        <a:gd name="T29" fmla="*/ 14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1 w 53"/>
                        <a:gd name="T35" fmla="*/ 18 h 65"/>
                        <a:gd name="T36" fmla="*/ 2 w 53"/>
                        <a:gd name="T37" fmla="*/ 18 h 65"/>
                        <a:gd name="T38" fmla="*/ 2 w 53"/>
                        <a:gd name="T39" fmla="*/ 18 h 65"/>
                        <a:gd name="T40" fmla="*/ 3 w 53"/>
                        <a:gd name="T41" fmla="*/ 14 h 65"/>
                        <a:gd name="T42" fmla="*/ 3 w 53"/>
                        <a:gd name="T43" fmla="*/ 14 h 65"/>
                        <a:gd name="T44" fmla="*/ 3 w 53"/>
                        <a:gd name="T45" fmla="*/ 14 h 65"/>
                        <a:gd name="T46" fmla="*/ 3 w 53"/>
                        <a:gd name="T47" fmla="*/ 14 h 65"/>
                        <a:gd name="T48" fmla="*/ 3 w 53"/>
                        <a:gd name="T49" fmla="*/ 10 h 65"/>
                        <a:gd name="T50" fmla="*/ 3 w 53"/>
                        <a:gd name="T51" fmla="*/ 10 h 65"/>
                        <a:gd name="T52" fmla="*/ 3 w 53"/>
                        <a:gd name="T53" fmla="*/ 7 h 65"/>
                        <a:gd name="T54" fmla="*/ 3 w 53"/>
                        <a:gd name="T55" fmla="*/ 7 h 65"/>
                        <a:gd name="T56" fmla="*/ 3 w 53"/>
                        <a:gd name="T57" fmla="*/ 3 h 65"/>
                        <a:gd name="T58" fmla="*/ 3 w 53"/>
                        <a:gd name="T59" fmla="*/ 3 h 65"/>
                        <a:gd name="T60" fmla="*/ 3 w 53"/>
                        <a:gd name="T61" fmla="*/ 3 h 65"/>
                        <a:gd name="T62" fmla="*/ 2 w 53"/>
                        <a:gd name="T63" fmla="*/ 3 h 65"/>
                        <a:gd name="T64" fmla="*/ 2 w 53"/>
                        <a:gd name="T65" fmla="*/ 3 h 65"/>
                        <a:gd name="T66" fmla="*/ 1 w 53"/>
                        <a:gd name="T67" fmla="*/ 0 h 65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3"/>
                        <a:gd name="T103" fmla="*/ 0 h 65"/>
                        <a:gd name="T104" fmla="*/ 53 w 53"/>
                        <a:gd name="T105" fmla="*/ 65 h 65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3" h="65">
                          <a:moveTo>
                            <a:pt x="27" y="0"/>
                          </a:moveTo>
                          <a:lnTo>
                            <a:pt x="27" y="0"/>
                          </a:lnTo>
                          <a:lnTo>
                            <a:pt x="27" y="13"/>
                          </a:lnTo>
                          <a:lnTo>
                            <a:pt x="13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27" y="65"/>
                          </a:lnTo>
                          <a:lnTo>
                            <a:pt x="40" y="65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27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47" name="Freeform 174">
                      <a:extLst>
                        <a:ext uri="{FF2B5EF4-FFF2-40B4-BE49-F238E27FC236}">
                          <a16:creationId xmlns:a16="http://schemas.microsoft.com/office/drawing/2014/main" id="{EB7C2015-D4E6-4BE0-8BD8-4BA86F9339E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9" y="2323"/>
                      <a:ext cx="33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3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0 w 53"/>
                        <a:gd name="T9" fmla="*/ 3 h 65"/>
                        <a:gd name="T10" fmla="*/ 0 w 53"/>
                        <a:gd name="T11" fmla="*/ 3 h 65"/>
                        <a:gd name="T12" fmla="*/ 0 w 53"/>
                        <a:gd name="T13" fmla="*/ 7 h 65"/>
                        <a:gd name="T14" fmla="*/ 0 w 53"/>
                        <a:gd name="T15" fmla="*/ 7 h 65"/>
                        <a:gd name="T16" fmla="*/ 0 w 53"/>
                        <a:gd name="T17" fmla="*/ 10 h 65"/>
                        <a:gd name="T18" fmla="*/ 0 w 53"/>
                        <a:gd name="T19" fmla="*/ 10 h 65"/>
                        <a:gd name="T20" fmla="*/ 0 w 53"/>
                        <a:gd name="T21" fmla="*/ 14 h 65"/>
                        <a:gd name="T22" fmla="*/ 0 w 53"/>
                        <a:gd name="T23" fmla="*/ 14 h 65"/>
                        <a:gd name="T24" fmla="*/ 0 w 53"/>
                        <a:gd name="T25" fmla="*/ 14 h 65"/>
                        <a:gd name="T26" fmla="*/ 1 w 53"/>
                        <a:gd name="T27" fmla="*/ 14 h 65"/>
                        <a:gd name="T28" fmla="*/ 1 w 53"/>
                        <a:gd name="T29" fmla="*/ 18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1 w 53"/>
                        <a:gd name="T35" fmla="*/ 18 h 65"/>
                        <a:gd name="T36" fmla="*/ 1 w 53"/>
                        <a:gd name="T37" fmla="*/ 18 h 65"/>
                        <a:gd name="T38" fmla="*/ 1 w 53"/>
                        <a:gd name="T39" fmla="*/ 14 h 65"/>
                        <a:gd name="T40" fmla="*/ 1 w 53"/>
                        <a:gd name="T41" fmla="*/ 14 h 65"/>
                        <a:gd name="T42" fmla="*/ 2 w 53"/>
                        <a:gd name="T43" fmla="*/ 14 h 65"/>
                        <a:gd name="T44" fmla="*/ 2 w 53"/>
                        <a:gd name="T45" fmla="*/ 14 h 65"/>
                        <a:gd name="T46" fmla="*/ 2 w 53"/>
                        <a:gd name="T47" fmla="*/ 10 h 65"/>
                        <a:gd name="T48" fmla="*/ 2 w 53"/>
                        <a:gd name="T49" fmla="*/ 10 h 65"/>
                        <a:gd name="T50" fmla="*/ 2 w 53"/>
                        <a:gd name="T51" fmla="*/ 7 h 65"/>
                        <a:gd name="T52" fmla="*/ 2 w 53"/>
                        <a:gd name="T53" fmla="*/ 7 h 65"/>
                        <a:gd name="T54" fmla="*/ 2 w 53"/>
                        <a:gd name="T55" fmla="*/ 3 h 65"/>
                        <a:gd name="T56" fmla="*/ 1 w 53"/>
                        <a:gd name="T57" fmla="*/ 3 h 65"/>
                        <a:gd name="T58" fmla="*/ 1 w 53"/>
                        <a:gd name="T59" fmla="*/ 3 h 65"/>
                        <a:gd name="T60" fmla="*/ 1 w 53"/>
                        <a:gd name="T61" fmla="*/ 3 h 65"/>
                        <a:gd name="T62" fmla="*/ 1 w 53"/>
                        <a:gd name="T63" fmla="*/ 3 h 65"/>
                        <a:gd name="T64" fmla="*/ 1 w 53"/>
                        <a:gd name="T65" fmla="*/ 0 h 65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3"/>
                        <a:gd name="T100" fmla="*/ 0 h 65"/>
                        <a:gd name="T101" fmla="*/ 53 w 53"/>
                        <a:gd name="T102" fmla="*/ 65 h 65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3" h="65">
                          <a:moveTo>
                            <a:pt x="26" y="0"/>
                          </a:move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13" y="65"/>
                          </a:lnTo>
                          <a:lnTo>
                            <a:pt x="26" y="65"/>
                          </a:lnTo>
                          <a:lnTo>
                            <a:pt x="40" y="65"/>
                          </a:lnTo>
                          <a:lnTo>
                            <a:pt x="40" y="52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26" y="13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48" name="Freeform 175">
                      <a:extLst>
                        <a:ext uri="{FF2B5EF4-FFF2-40B4-BE49-F238E27FC236}">
                          <a16:creationId xmlns:a16="http://schemas.microsoft.com/office/drawing/2014/main" id="{5C704F54-CF51-695B-2463-466E1CDF56F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9" y="2323"/>
                      <a:ext cx="33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0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1 w 53"/>
                        <a:gd name="T9" fmla="*/ 3 h 65"/>
                        <a:gd name="T10" fmla="*/ 0 w 53"/>
                        <a:gd name="T11" fmla="*/ 3 h 65"/>
                        <a:gd name="T12" fmla="*/ 0 w 53"/>
                        <a:gd name="T13" fmla="*/ 3 h 65"/>
                        <a:gd name="T14" fmla="*/ 0 w 53"/>
                        <a:gd name="T15" fmla="*/ 7 h 65"/>
                        <a:gd name="T16" fmla="*/ 0 w 53"/>
                        <a:gd name="T17" fmla="*/ 7 h 65"/>
                        <a:gd name="T18" fmla="*/ 0 w 53"/>
                        <a:gd name="T19" fmla="*/ 10 h 65"/>
                        <a:gd name="T20" fmla="*/ 0 w 53"/>
                        <a:gd name="T21" fmla="*/ 10 h 65"/>
                        <a:gd name="T22" fmla="*/ 0 w 53"/>
                        <a:gd name="T23" fmla="*/ 14 h 65"/>
                        <a:gd name="T24" fmla="*/ 0 w 53"/>
                        <a:gd name="T25" fmla="*/ 14 h 65"/>
                        <a:gd name="T26" fmla="*/ 0 w 53"/>
                        <a:gd name="T27" fmla="*/ 14 h 65"/>
                        <a:gd name="T28" fmla="*/ 1 w 53"/>
                        <a:gd name="T29" fmla="*/ 14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1 w 53"/>
                        <a:gd name="T35" fmla="*/ 18 h 65"/>
                        <a:gd name="T36" fmla="*/ 1 w 53"/>
                        <a:gd name="T37" fmla="*/ 18 h 65"/>
                        <a:gd name="T38" fmla="*/ 1 w 53"/>
                        <a:gd name="T39" fmla="*/ 18 h 65"/>
                        <a:gd name="T40" fmla="*/ 1 w 53"/>
                        <a:gd name="T41" fmla="*/ 14 h 65"/>
                        <a:gd name="T42" fmla="*/ 1 w 53"/>
                        <a:gd name="T43" fmla="*/ 14 h 65"/>
                        <a:gd name="T44" fmla="*/ 2 w 53"/>
                        <a:gd name="T45" fmla="*/ 14 h 65"/>
                        <a:gd name="T46" fmla="*/ 2 w 53"/>
                        <a:gd name="T47" fmla="*/ 14 h 65"/>
                        <a:gd name="T48" fmla="*/ 2 w 53"/>
                        <a:gd name="T49" fmla="*/ 10 h 65"/>
                        <a:gd name="T50" fmla="*/ 2 w 53"/>
                        <a:gd name="T51" fmla="*/ 10 h 65"/>
                        <a:gd name="T52" fmla="*/ 2 w 53"/>
                        <a:gd name="T53" fmla="*/ 7 h 65"/>
                        <a:gd name="T54" fmla="*/ 2 w 53"/>
                        <a:gd name="T55" fmla="*/ 7 h 65"/>
                        <a:gd name="T56" fmla="*/ 2 w 53"/>
                        <a:gd name="T57" fmla="*/ 3 h 65"/>
                        <a:gd name="T58" fmla="*/ 1 w 53"/>
                        <a:gd name="T59" fmla="*/ 3 h 65"/>
                        <a:gd name="T60" fmla="*/ 1 w 53"/>
                        <a:gd name="T61" fmla="*/ 3 h 65"/>
                        <a:gd name="T62" fmla="*/ 1 w 53"/>
                        <a:gd name="T63" fmla="*/ 3 h 65"/>
                        <a:gd name="T64" fmla="*/ 1 w 53"/>
                        <a:gd name="T65" fmla="*/ 3 h 65"/>
                        <a:gd name="T66" fmla="*/ 1 w 53"/>
                        <a:gd name="T67" fmla="*/ 0 h 65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3"/>
                        <a:gd name="T103" fmla="*/ 0 h 65"/>
                        <a:gd name="T104" fmla="*/ 53 w 53"/>
                        <a:gd name="T105" fmla="*/ 65 h 65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3" h="65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13" y="65"/>
                          </a:lnTo>
                          <a:lnTo>
                            <a:pt x="26" y="65"/>
                          </a:lnTo>
                          <a:lnTo>
                            <a:pt x="40" y="65"/>
                          </a:lnTo>
                          <a:lnTo>
                            <a:pt x="40" y="52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26" y="13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49" name="Freeform 176">
                      <a:extLst>
                        <a:ext uri="{FF2B5EF4-FFF2-40B4-BE49-F238E27FC236}">
                          <a16:creationId xmlns:a16="http://schemas.microsoft.com/office/drawing/2014/main" id="{B490EB6F-EF3D-13C3-4D02-BFEF5E3D1E0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" y="2323"/>
                      <a:ext cx="34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3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0 w 53"/>
                        <a:gd name="T9" fmla="*/ 3 h 65"/>
                        <a:gd name="T10" fmla="*/ 0 w 53"/>
                        <a:gd name="T11" fmla="*/ 3 h 65"/>
                        <a:gd name="T12" fmla="*/ 0 w 53"/>
                        <a:gd name="T13" fmla="*/ 7 h 65"/>
                        <a:gd name="T14" fmla="*/ 0 w 53"/>
                        <a:gd name="T15" fmla="*/ 7 h 65"/>
                        <a:gd name="T16" fmla="*/ 0 w 53"/>
                        <a:gd name="T17" fmla="*/ 10 h 65"/>
                        <a:gd name="T18" fmla="*/ 0 w 53"/>
                        <a:gd name="T19" fmla="*/ 10 h 65"/>
                        <a:gd name="T20" fmla="*/ 0 w 53"/>
                        <a:gd name="T21" fmla="*/ 14 h 65"/>
                        <a:gd name="T22" fmla="*/ 0 w 53"/>
                        <a:gd name="T23" fmla="*/ 14 h 65"/>
                        <a:gd name="T24" fmla="*/ 0 w 53"/>
                        <a:gd name="T25" fmla="*/ 14 h 65"/>
                        <a:gd name="T26" fmla="*/ 1 w 53"/>
                        <a:gd name="T27" fmla="*/ 14 h 65"/>
                        <a:gd name="T28" fmla="*/ 1 w 53"/>
                        <a:gd name="T29" fmla="*/ 18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1 w 53"/>
                        <a:gd name="T35" fmla="*/ 18 h 65"/>
                        <a:gd name="T36" fmla="*/ 2 w 53"/>
                        <a:gd name="T37" fmla="*/ 18 h 65"/>
                        <a:gd name="T38" fmla="*/ 2 w 53"/>
                        <a:gd name="T39" fmla="*/ 14 h 65"/>
                        <a:gd name="T40" fmla="*/ 2 w 53"/>
                        <a:gd name="T41" fmla="*/ 14 h 65"/>
                        <a:gd name="T42" fmla="*/ 3 w 53"/>
                        <a:gd name="T43" fmla="*/ 14 h 65"/>
                        <a:gd name="T44" fmla="*/ 3 w 53"/>
                        <a:gd name="T45" fmla="*/ 14 h 65"/>
                        <a:gd name="T46" fmla="*/ 3 w 53"/>
                        <a:gd name="T47" fmla="*/ 10 h 65"/>
                        <a:gd name="T48" fmla="*/ 3 w 53"/>
                        <a:gd name="T49" fmla="*/ 10 h 65"/>
                        <a:gd name="T50" fmla="*/ 3 w 53"/>
                        <a:gd name="T51" fmla="*/ 7 h 65"/>
                        <a:gd name="T52" fmla="*/ 3 w 53"/>
                        <a:gd name="T53" fmla="*/ 7 h 65"/>
                        <a:gd name="T54" fmla="*/ 3 w 53"/>
                        <a:gd name="T55" fmla="*/ 3 h 65"/>
                        <a:gd name="T56" fmla="*/ 2 w 53"/>
                        <a:gd name="T57" fmla="*/ 3 h 65"/>
                        <a:gd name="T58" fmla="*/ 2 w 53"/>
                        <a:gd name="T59" fmla="*/ 3 h 65"/>
                        <a:gd name="T60" fmla="*/ 2 w 53"/>
                        <a:gd name="T61" fmla="*/ 3 h 65"/>
                        <a:gd name="T62" fmla="*/ 1 w 53"/>
                        <a:gd name="T63" fmla="*/ 3 h 65"/>
                        <a:gd name="T64" fmla="*/ 1 w 53"/>
                        <a:gd name="T65" fmla="*/ 0 h 65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3"/>
                        <a:gd name="T100" fmla="*/ 0 h 65"/>
                        <a:gd name="T101" fmla="*/ 53 w 53"/>
                        <a:gd name="T102" fmla="*/ 65 h 65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3" h="65">
                          <a:moveTo>
                            <a:pt x="26" y="0"/>
                          </a:moveTo>
                          <a:lnTo>
                            <a:pt x="26" y="13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13" y="65"/>
                          </a:lnTo>
                          <a:lnTo>
                            <a:pt x="26" y="65"/>
                          </a:lnTo>
                          <a:lnTo>
                            <a:pt x="39" y="65"/>
                          </a:lnTo>
                          <a:lnTo>
                            <a:pt x="39" y="52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39" y="13"/>
                          </a:lnTo>
                          <a:lnTo>
                            <a:pt x="26" y="13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50" name="Freeform 177">
                      <a:extLst>
                        <a:ext uri="{FF2B5EF4-FFF2-40B4-BE49-F238E27FC236}">
                          <a16:creationId xmlns:a16="http://schemas.microsoft.com/office/drawing/2014/main" id="{CBF112CE-6DB5-C0A7-A3E8-8DBBE2A901B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" y="2323"/>
                      <a:ext cx="34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0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1 w 53"/>
                        <a:gd name="T9" fmla="*/ 3 h 65"/>
                        <a:gd name="T10" fmla="*/ 0 w 53"/>
                        <a:gd name="T11" fmla="*/ 3 h 65"/>
                        <a:gd name="T12" fmla="*/ 0 w 53"/>
                        <a:gd name="T13" fmla="*/ 3 h 65"/>
                        <a:gd name="T14" fmla="*/ 0 w 53"/>
                        <a:gd name="T15" fmla="*/ 7 h 65"/>
                        <a:gd name="T16" fmla="*/ 0 w 53"/>
                        <a:gd name="T17" fmla="*/ 7 h 65"/>
                        <a:gd name="T18" fmla="*/ 0 w 53"/>
                        <a:gd name="T19" fmla="*/ 10 h 65"/>
                        <a:gd name="T20" fmla="*/ 0 w 53"/>
                        <a:gd name="T21" fmla="*/ 10 h 65"/>
                        <a:gd name="T22" fmla="*/ 0 w 53"/>
                        <a:gd name="T23" fmla="*/ 14 h 65"/>
                        <a:gd name="T24" fmla="*/ 0 w 53"/>
                        <a:gd name="T25" fmla="*/ 14 h 65"/>
                        <a:gd name="T26" fmla="*/ 0 w 53"/>
                        <a:gd name="T27" fmla="*/ 14 h 65"/>
                        <a:gd name="T28" fmla="*/ 1 w 53"/>
                        <a:gd name="T29" fmla="*/ 14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1 w 53"/>
                        <a:gd name="T35" fmla="*/ 18 h 65"/>
                        <a:gd name="T36" fmla="*/ 1 w 53"/>
                        <a:gd name="T37" fmla="*/ 18 h 65"/>
                        <a:gd name="T38" fmla="*/ 2 w 53"/>
                        <a:gd name="T39" fmla="*/ 18 h 65"/>
                        <a:gd name="T40" fmla="*/ 2 w 53"/>
                        <a:gd name="T41" fmla="*/ 14 h 65"/>
                        <a:gd name="T42" fmla="*/ 2 w 53"/>
                        <a:gd name="T43" fmla="*/ 14 h 65"/>
                        <a:gd name="T44" fmla="*/ 3 w 53"/>
                        <a:gd name="T45" fmla="*/ 14 h 65"/>
                        <a:gd name="T46" fmla="*/ 3 w 53"/>
                        <a:gd name="T47" fmla="*/ 14 h 65"/>
                        <a:gd name="T48" fmla="*/ 3 w 53"/>
                        <a:gd name="T49" fmla="*/ 10 h 65"/>
                        <a:gd name="T50" fmla="*/ 3 w 53"/>
                        <a:gd name="T51" fmla="*/ 10 h 65"/>
                        <a:gd name="T52" fmla="*/ 3 w 53"/>
                        <a:gd name="T53" fmla="*/ 7 h 65"/>
                        <a:gd name="T54" fmla="*/ 3 w 53"/>
                        <a:gd name="T55" fmla="*/ 7 h 65"/>
                        <a:gd name="T56" fmla="*/ 3 w 53"/>
                        <a:gd name="T57" fmla="*/ 3 h 65"/>
                        <a:gd name="T58" fmla="*/ 2 w 53"/>
                        <a:gd name="T59" fmla="*/ 3 h 65"/>
                        <a:gd name="T60" fmla="*/ 2 w 53"/>
                        <a:gd name="T61" fmla="*/ 3 h 65"/>
                        <a:gd name="T62" fmla="*/ 2 w 53"/>
                        <a:gd name="T63" fmla="*/ 3 h 65"/>
                        <a:gd name="T64" fmla="*/ 1 w 53"/>
                        <a:gd name="T65" fmla="*/ 3 h 65"/>
                        <a:gd name="T66" fmla="*/ 1 w 53"/>
                        <a:gd name="T67" fmla="*/ 0 h 65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3"/>
                        <a:gd name="T103" fmla="*/ 0 h 65"/>
                        <a:gd name="T104" fmla="*/ 53 w 53"/>
                        <a:gd name="T105" fmla="*/ 65 h 65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3" h="65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26" y="13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13" y="65"/>
                          </a:lnTo>
                          <a:lnTo>
                            <a:pt x="26" y="65"/>
                          </a:lnTo>
                          <a:lnTo>
                            <a:pt x="39" y="65"/>
                          </a:lnTo>
                          <a:lnTo>
                            <a:pt x="39" y="52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39" y="13"/>
                          </a:lnTo>
                          <a:lnTo>
                            <a:pt x="26" y="13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51" name="Freeform 178">
                      <a:extLst>
                        <a:ext uri="{FF2B5EF4-FFF2-40B4-BE49-F238E27FC236}">
                          <a16:creationId xmlns:a16="http://schemas.microsoft.com/office/drawing/2014/main" id="{F457C94D-684D-BBD8-C42D-6D6A3C8B856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2" y="2323"/>
                      <a:ext cx="33" cy="54"/>
                    </a:xfrm>
                    <a:custGeom>
                      <a:avLst/>
                      <a:gdLst>
                        <a:gd name="T0" fmla="*/ 1 w 52"/>
                        <a:gd name="T1" fmla="*/ 0 h 65"/>
                        <a:gd name="T2" fmla="*/ 1 w 52"/>
                        <a:gd name="T3" fmla="*/ 3 h 65"/>
                        <a:gd name="T4" fmla="*/ 1 w 52"/>
                        <a:gd name="T5" fmla="*/ 3 h 65"/>
                        <a:gd name="T6" fmla="*/ 1 w 52"/>
                        <a:gd name="T7" fmla="*/ 3 h 65"/>
                        <a:gd name="T8" fmla="*/ 1 w 52"/>
                        <a:gd name="T9" fmla="*/ 3 h 65"/>
                        <a:gd name="T10" fmla="*/ 1 w 52"/>
                        <a:gd name="T11" fmla="*/ 3 h 65"/>
                        <a:gd name="T12" fmla="*/ 0 w 52"/>
                        <a:gd name="T13" fmla="*/ 7 h 65"/>
                        <a:gd name="T14" fmla="*/ 0 w 52"/>
                        <a:gd name="T15" fmla="*/ 7 h 65"/>
                        <a:gd name="T16" fmla="*/ 0 w 52"/>
                        <a:gd name="T17" fmla="*/ 10 h 65"/>
                        <a:gd name="T18" fmla="*/ 0 w 52"/>
                        <a:gd name="T19" fmla="*/ 10 h 65"/>
                        <a:gd name="T20" fmla="*/ 0 w 52"/>
                        <a:gd name="T21" fmla="*/ 14 h 65"/>
                        <a:gd name="T22" fmla="*/ 1 w 52"/>
                        <a:gd name="T23" fmla="*/ 14 h 65"/>
                        <a:gd name="T24" fmla="*/ 1 w 52"/>
                        <a:gd name="T25" fmla="*/ 14 h 65"/>
                        <a:gd name="T26" fmla="*/ 1 w 52"/>
                        <a:gd name="T27" fmla="*/ 14 h 65"/>
                        <a:gd name="T28" fmla="*/ 1 w 52"/>
                        <a:gd name="T29" fmla="*/ 18 h 65"/>
                        <a:gd name="T30" fmla="*/ 1 w 52"/>
                        <a:gd name="T31" fmla="*/ 18 h 65"/>
                        <a:gd name="T32" fmla="*/ 1 w 52"/>
                        <a:gd name="T33" fmla="*/ 18 h 65"/>
                        <a:gd name="T34" fmla="*/ 2 w 52"/>
                        <a:gd name="T35" fmla="*/ 18 h 65"/>
                        <a:gd name="T36" fmla="*/ 2 w 52"/>
                        <a:gd name="T37" fmla="*/ 18 h 65"/>
                        <a:gd name="T38" fmla="*/ 2 w 52"/>
                        <a:gd name="T39" fmla="*/ 14 h 65"/>
                        <a:gd name="T40" fmla="*/ 2 w 52"/>
                        <a:gd name="T41" fmla="*/ 14 h 65"/>
                        <a:gd name="T42" fmla="*/ 2 w 52"/>
                        <a:gd name="T43" fmla="*/ 14 h 65"/>
                        <a:gd name="T44" fmla="*/ 2 w 52"/>
                        <a:gd name="T45" fmla="*/ 14 h 65"/>
                        <a:gd name="T46" fmla="*/ 2 w 52"/>
                        <a:gd name="T47" fmla="*/ 10 h 65"/>
                        <a:gd name="T48" fmla="*/ 2 w 52"/>
                        <a:gd name="T49" fmla="*/ 10 h 65"/>
                        <a:gd name="T50" fmla="*/ 2 w 52"/>
                        <a:gd name="T51" fmla="*/ 7 h 65"/>
                        <a:gd name="T52" fmla="*/ 2 w 52"/>
                        <a:gd name="T53" fmla="*/ 7 h 65"/>
                        <a:gd name="T54" fmla="*/ 2 w 52"/>
                        <a:gd name="T55" fmla="*/ 3 h 65"/>
                        <a:gd name="T56" fmla="*/ 2 w 52"/>
                        <a:gd name="T57" fmla="*/ 3 h 65"/>
                        <a:gd name="T58" fmla="*/ 2 w 52"/>
                        <a:gd name="T59" fmla="*/ 3 h 65"/>
                        <a:gd name="T60" fmla="*/ 2 w 52"/>
                        <a:gd name="T61" fmla="*/ 3 h 65"/>
                        <a:gd name="T62" fmla="*/ 2 w 52"/>
                        <a:gd name="T63" fmla="*/ 3 h 65"/>
                        <a:gd name="T64" fmla="*/ 1 w 52"/>
                        <a:gd name="T65" fmla="*/ 0 h 65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2"/>
                        <a:gd name="T100" fmla="*/ 0 h 65"/>
                        <a:gd name="T101" fmla="*/ 52 w 52"/>
                        <a:gd name="T102" fmla="*/ 65 h 65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2" h="65">
                          <a:moveTo>
                            <a:pt x="26" y="0"/>
                          </a:moveTo>
                          <a:lnTo>
                            <a:pt x="26" y="13"/>
                          </a:lnTo>
                          <a:lnTo>
                            <a:pt x="13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26" y="65"/>
                          </a:lnTo>
                          <a:lnTo>
                            <a:pt x="39" y="65"/>
                          </a:lnTo>
                          <a:lnTo>
                            <a:pt x="52" y="52"/>
                          </a:lnTo>
                          <a:lnTo>
                            <a:pt x="52" y="39"/>
                          </a:lnTo>
                          <a:lnTo>
                            <a:pt x="52" y="26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52" name="Freeform 179">
                      <a:extLst>
                        <a:ext uri="{FF2B5EF4-FFF2-40B4-BE49-F238E27FC236}">
                          <a16:creationId xmlns:a16="http://schemas.microsoft.com/office/drawing/2014/main" id="{7FDA778F-325D-7D5D-749A-0EEC18EB094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2" y="2323"/>
                      <a:ext cx="33" cy="54"/>
                    </a:xfrm>
                    <a:custGeom>
                      <a:avLst/>
                      <a:gdLst>
                        <a:gd name="T0" fmla="*/ 1 w 52"/>
                        <a:gd name="T1" fmla="*/ 0 h 65"/>
                        <a:gd name="T2" fmla="*/ 1 w 52"/>
                        <a:gd name="T3" fmla="*/ 0 h 65"/>
                        <a:gd name="T4" fmla="*/ 1 w 52"/>
                        <a:gd name="T5" fmla="*/ 3 h 65"/>
                        <a:gd name="T6" fmla="*/ 1 w 52"/>
                        <a:gd name="T7" fmla="*/ 3 h 65"/>
                        <a:gd name="T8" fmla="*/ 1 w 52"/>
                        <a:gd name="T9" fmla="*/ 3 h 65"/>
                        <a:gd name="T10" fmla="*/ 1 w 52"/>
                        <a:gd name="T11" fmla="*/ 3 h 65"/>
                        <a:gd name="T12" fmla="*/ 1 w 52"/>
                        <a:gd name="T13" fmla="*/ 3 h 65"/>
                        <a:gd name="T14" fmla="*/ 0 w 52"/>
                        <a:gd name="T15" fmla="*/ 7 h 65"/>
                        <a:gd name="T16" fmla="*/ 0 w 52"/>
                        <a:gd name="T17" fmla="*/ 7 h 65"/>
                        <a:gd name="T18" fmla="*/ 0 w 52"/>
                        <a:gd name="T19" fmla="*/ 10 h 65"/>
                        <a:gd name="T20" fmla="*/ 0 w 52"/>
                        <a:gd name="T21" fmla="*/ 10 h 65"/>
                        <a:gd name="T22" fmla="*/ 0 w 52"/>
                        <a:gd name="T23" fmla="*/ 14 h 65"/>
                        <a:gd name="T24" fmla="*/ 1 w 52"/>
                        <a:gd name="T25" fmla="*/ 14 h 65"/>
                        <a:gd name="T26" fmla="*/ 1 w 52"/>
                        <a:gd name="T27" fmla="*/ 14 h 65"/>
                        <a:gd name="T28" fmla="*/ 1 w 52"/>
                        <a:gd name="T29" fmla="*/ 14 h 65"/>
                        <a:gd name="T30" fmla="*/ 1 w 52"/>
                        <a:gd name="T31" fmla="*/ 18 h 65"/>
                        <a:gd name="T32" fmla="*/ 1 w 52"/>
                        <a:gd name="T33" fmla="*/ 18 h 65"/>
                        <a:gd name="T34" fmla="*/ 1 w 52"/>
                        <a:gd name="T35" fmla="*/ 18 h 65"/>
                        <a:gd name="T36" fmla="*/ 2 w 52"/>
                        <a:gd name="T37" fmla="*/ 18 h 65"/>
                        <a:gd name="T38" fmla="*/ 2 w 52"/>
                        <a:gd name="T39" fmla="*/ 18 h 65"/>
                        <a:gd name="T40" fmla="*/ 2 w 52"/>
                        <a:gd name="T41" fmla="*/ 14 h 65"/>
                        <a:gd name="T42" fmla="*/ 2 w 52"/>
                        <a:gd name="T43" fmla="*/ 14 h 65"/>
                        <a:gd name="T44" fmla="*/ 2 w 52"/>
                        <a:gd name="T45" fmla="*/ 14 h 65"/>
                        <a:gd name="T46" fmla="*/ 2 w 52"/>
                        <a:gd name="T47" fmla="*/ 14 h 65"/>
                        <a:gd name="T48" fmla="*/ 2 w 52"/>
                        <a:gd name="T49" fmla="*/ 10 h 65"/>
                        <a:gd name="T50" fmla="*/ 2 w 52"/>
                        <a:gd name="T51" fmla="*/ 10 h 65"/>
                        <a:gd name="T52" fmla="*/ 2 w 52"/>
                        <a:gd name="T53" fmla="*/ 7 h 65"/>
                        <a:gd name="T54" fmla="*/ 2 w 52"/>
                        <a:gd name="T55" fmla="*/ 7 h 65"/>
                        <a:gd name="T56" fmla="*/ 2 w 52"/>
                        <a:gd name="T57" fmla="*/ 3 h 65"/>
                        <a:gd name="T58" fmla="*/ 2 w 52"/>
                        <a:gd name="T59" fmla="*/ 3 h 65"/>
                        <a:gd name="T60" fmla="*/ 2 w 52"/>
                        <a:gd name="T61" fmla="*/ 3 h 65"/>
                        <a:gd name="T62" fmla="*/ 2 w 52"/>
                        <a:gd name="T63" fmla="*/ 3 h 65"/>
                        <a:gd name="T64" fmla="*/ 2 w 52"/>
                        <a:gd name="T65" fmla="*/ 3 h 65"/>
                        <a:gd name="T66" fmla="*/ 1 w 52"/>
                        <a:gd name="T67" fmla="*/ 0 h 65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2"/>
                        <a:gd name="T103" fmla="*/ 0 h 65"/>
                        <a:gd name="T104" fmla="*/ 52 w 52"/>
                        <a:gd name="T105" fmla="*/ 65 h 65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2" h="65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26" y="13"/>
                          </a:lnTo>
                          <a:lnTo>
                            <a:pt x="13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26" y="65"/>
                          </a:lnTo>
                          <a:lnTo>
                            <a:pt x="39" y="65"/>
                          </a:lnTo>
                          <a:lnTo>
                            <a:pt x="52" y="52"/>
                          </a:lnTo>
                          <a:lnTo>
                            <a:pt x="52" y="39"/>
                          </a:lnTo>
                          <a:lnTo>
                            <a:pt x="52" y="26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53" name="Freeform 180">
                      <a:extLst>
                        <a:ext uri="{FF2B5EF4-FFF2-40B4-BE49-F238E27FC236}">
                          <a16:creationId xmlns:a16="http://schemas.microsoft.com/office/drawing/2014/main" id="{339D0953-C9F5-61B1-BA5D-3FBB2DAB2DF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73" y="2323"/>
                      <a:ext cx="34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3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1 w 53"/>
                        <a:gd name="T9" fmla="*/ 3 h 65"/>
                        <a:gd name="T10" fmla="*/ 1 w 53"/>
                        <a:gd name="T11" fmla="*/ 3 h 65"/>
                        <a:gd name="T12" fmla="*/ 0 w 53"/>
                        <a:gd name="T13" fmla="*/ 7 h 65"/>
                        <a:gd name="T14" fmla="*/ 0 w 53"/>
                        <a:gd name="T15" fmla="*/ 7 h 65"/>
                        <a:gd name="T16" fmla="*/ 0 w 53"/>
                        <a:gd name="T17" fmla="*/ 10 h 65"/>
                        <a:gd name="T18" fmla="*/ 0 w 53"/>
                        <a:gd name="T19" fmla="*/ 10 h 65"/>
                        <a:gd name="T20" fmla="*/ 0 w 53"/>
                        <a:gd name="T21" fmla="*/ 14 h 65"/>
                        <a:gd name="T22" fmla="*/ 1 w 53"/>
                        <a:gd name="T23" fmla="*/ 14 h 65"/>
                        <a:gd name="T24" fmla="*/ 1 w 53"/>
                        <a:gd name="T25" fmla="*/ 14 h 65"/>
                        <a:gd name="T26" fmla="*/ 1 w 53"/>
                        <a:gd name="T27" fmla="*/ 14 h 65"/>
                        <a:gd name="T28" fmla="*/ 1 w 53"/>
                        <a:gd name="T29" fmla="*/ 18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2 w 53"/>
                        <a:gd name="T35" fmla="*/ 18 h 65"/>
                        <a:gd name="T36" fmla="*/ 2 w 53"/>
                        <a:gd name="T37" fmla="*/ 18 h 65"/>
                        <a:gd name="T38" fmla="*/ 3 w 53"/>
                        <a:gd name="T39" fmla="*/ 14 h 65"/>
                        <a:gd name="T40" fmla="*/ 3 w 53"/>
                        <a:gd name="T41" fmla="*/ 14 h 65"/>
                        <a:gd name="T42" fmla="*/ 3 w 53"/>
                        <a:gd name="T43" fmla="*/ 14 h 65"/>
                        <a:gd name="T44" fmla="*/ 3 w 53"/>
                        <a:gd name="T45" fmla="*/ 14 h 65"/>
                        <a:gd name="T46" fmla="*/ 3 w 53"/>
                        <a:gd name="T47" fmla="*/ 10 h 65"/>
                        <a:gd name="T48" fmla="*/ 3 w 53"/>
                        <a:gd name="T49" fmla="*/ 10 h 65"/>
                        <a:gd name="T50" fmla="*/ 3 w 53"/>
                        <a:gd name="T51" fmla="*/ 7 h 65"/>
                        <a:gd name="T52" fmla="*/ 3 w 53"/>
                        <a:gd name="T53" fmla="*/ 7 h 65"/>
                        <a:gd name="T54" fmla="*/ 3 w 53"/>
                        <a:gd name="T55" fmla="*/ 3 h 65"/>
                        <a:gd name="T56" fmla="*/ 3 w 53"/>
                        <a:gd name="T57" fmla="*/ 3 h 65"/>
                        <a:gd name="T58" fmla="*/ 3 w 53"/>
                        <a:gd name="T59" fmla="*/ 3 h 65"/>
                        <a:gd name="T60" fmla="*/ 2 w 53"/>
                        <a:gd name="T61" fmla="*/ 3 h 65"/>
                        <a:gd name="T62" fmla="*/ 2 w 53"/>
                        <a:gd name="T63" fmla="*/ 3 h 65"/>
                        <a:gd name="T64" fmla="*/ 1 w 53"/>
                        <a:gd name="T65" fmla="*/ 0 h 65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3"/>
                        <a:gd name="T100" fmla="*/ 0 h 65"/>
                        <a:gd name="T101" fmla="*/ 53 w 53"/>
                        <a:gd name="T102" fmla="*/ 65 h 65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3" h="65">
                          <a:moveTo>
                            <a:pt x="27" y="0"/>
                          </a:moveTo>
                          <a:lnTo>
                            <a:pt x="27" y="13"/>
                          </a:lnTo>
                          <a:lnTo>
                            <a:pt x="13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13" y="65"/>
                          </a:lnTo>
                          <a:lnTo>
                            <a:pt x="27" y="65"/>
                          </a:lnTo>
                          <a:lnTo>
                            <a:pt x="40" y="65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27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54" name="Freeform 181">
                      <a:extLst>
                        <a:ext uri="{FF2B5EF4-FFF2-40B4-BE49-F238E27FC236}">
                          <a16:creationId xmlns:a16="http://schemas.microsoft.com/office/drawing/2014/main" id="{9CBBB0FA-BCC0-BA91-9352-4423430D371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73" y="2323"/>
                      <a:ext cx="34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0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1 w 53"/>
                        <a:gd name="T9" fmla="*/ 3 h 65"/>
                        <a:gd name="T10" fmla="*/ 1 w 53"/>
                        <a:gd name="T11" fmla="*/ 3 h 65"/>
                        <a:gd name="T12" fmla="*/ 1 w 53"/>
                        <a:gd name="T13" fmla="*/ 3 h 65"/>
                        <a:gd name="T14" fmla="*/ 0 w 53"/>
                        <a:gd name="T15" fmla="*/ 7 h 65"/>
                        <a:gd name="T16" fmla="*/ 0 w 53"/>
                        <a:gd name="T17" fmla="*/ 7 h 65"/>
                        <a:gd name="T18" fmla="*/ 0 w 53"/>
                        <a:gd name="T19" fmla="*/ 10 h 65"/>
                        <a:gd name="T20" fmla="*/ 0 w 53"/>
                        <a:gd name="T21" fmla="*/ 10 h 65"/>
                        <a:gd name="T22" fmla="*/ 0 w 53"/>
                        <a:gd name="T23" fmla="*/ 14 h 65"/>
                        <a:gd name="T24" fmla="*/ 1 w 53"/>
                        <a:gd name="T25" fmla="*/ 14 h 65"/>
                        <a:gd name="T26" fmla="*/ 1 w 53"/>
                        <a:gd name="T27" fmla="*/ 14 h 65"/>
                        <a:gd name="T28" fmla="*/ 1 w 53"/>
                        <a:gd name="T29" fmla="*/ 14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1 w 53"/>
                        <a:gd name="T35" fmla="*/ 18 h 65"/>
                        <a:gd name="T36" fmla="*/ 2 w 53"/>
                        <a:gd name="T37" fmla="*/ 18 h 65"/>
                        <a:gd name="T38" fmla="*/ 2 w 53"/>
                        <a:gd name="T39" fmla="*/ 18 h 65"/>
                        <a:gd name="T40" fmla="*/ 3 w 53"/>
                        <a:gd name="T41" fmla="*/ 14 h 65"/>
                        <a:gd name="T42" fmla="*/ 3 w 53"/>
                        <a:gd name="T43" fmla="*/ 14 h 65"/>
                        <a:gd name="T44" fmla="*/ 3 w 53"/>
                        <a:gd name="T45" fmla="*/ 14 h 65"/>
                        <a:gd name="T46" fmla="*/ 3 w 53"/>
                        <a:gd name="T47" fmla="*/ 14 h 65"/>
                        <a:gd name="T48" fmla="*/ 3 w 53"/>
                        <a:gd name="T49" fmla="*/ 10 h 65"/>
                        <a:gd name="T50" fmla="*/ 3 w 53"/>
                        <a:gd name="T51" fmla="*/ 10 h 65"/>
                        <a:gd name="T52" fmla="*/ 3 w 53"/>
                        <a:gd name="T53" fmla="*/ 7 h 65"/>
                        <a:gd name="T54" fmla="*/ 3 w 53"/>
                        <a:gd name="T55" fmla="*/ 7 h 65"/>
                        <a:gd name="T56" fmla="*/ 3 w 53"/>
                        <a:gd name="T57" fmla="*/ 3 h 65"/>
                        <a:gd name="T58" fmla="*/ 3 w 53"/>
                        <a:gd name="T59" fmla="*/ 3 h 65"/>
                        <a:gd name="T60" fmla="*/ 3 w 53"/>
                        <a:gd name="T61" fmla="*/ 3 h 65"/>
                        <a:gd name="T62" fmla="*/ 2 w 53"/>
                        <a:gd name="T63" fmla="*/ 3 h 65"/>
                        <a:gd name="T64" fmla="*/ 2 w 53"/>
                        <a:gd name="T65" fmla="*/ 3 h 65"/>
                        <a:gd name="T66" fmla="*/ 1 w 53"/>
                        <a:gd name="T67" fmla="*/ 0 h 65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3"/>
                        <a:gd name="T103" fmla="*/ 0 h 65"/>
                        <a:gd name="T104" fmla="*/ 53 w 53"/>
                        <a:gd name="T105" fmla="*/ 65 h 65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3" h="65">
                          <a:moveTo>
                            <a:pt x="27" y="0"/>
                          </a:moveTo>
                          <a:lnTo>
                            <a:pt x="27" y="0"/>
                          </a:lnTo>
                          <a:lnTo>
                            <a:pt x="27" y="13"/>
                          </a:lnTo>
                          <a:lnTo>
                            <a:pt x="13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13" y="65"/>
                          </a:lnTo>
                          <a:lnTo>
                            <a:pt x="27" y="65"/>
                          </a:lnTo>
                          <a:lnTo>
                            <a:pt x="40" y="65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27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55" name="Freeform 182">
                      <a:extLst>
                        <a:ext uri="{FF2B5EF4-FFF2-40B4-BE49-F238E27FC236}">
                          <a16:creationId xmlns:a16="http://schemas.microsoft.com/office/drawing/2014/main" id="{1E80FCC0-970F-3593-30C4-F2E5C946311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72" y="1863"/>
                      <a:ext cx="142" cy="214"/>
                    </a:xfrm>
                    <a:custGeom>
                      <a:avLst/>
                      <a:gdLst>
                        <a:gd name="T0" fmla="*/ 0 w 223"/>
                        <a:gd name="T1" fmla="*/ 84 h 250"/>
                        <a:gd name="T2" fmla="*/ 2 w 223"/>
                        <a:gd name="T3" fmla="*/ 0 h 250"/>
                        <a:gd name="T4" fmla="*/ 7 w 223"/>
                        <a:gd name="T5" fmla="*/ 0 h 250"/>
                        <a:gd name="T6" fmla="*/ 10 w 223"/>
                        <a:gd name="T7" fmla="*/ 84 h 250"/>
                        <a:gd name="T8" fmla="*/ 0 w 223"/>
                        <a:gd name="T9" fmla="*/ 84 h 2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23"/>
                        <a:gd name="T16" fmla="*/ 0 h 250"/>
                        <a:gd name="T17" fmla="*/ 223 w 223"/>
                        <a:gd name="T18" fmla="*/ 250 h 25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23" h="250">
                          <a:moveTo>
                            <a:pt x="0" y="250"/>
                          </a:moveTo>
                          <a:lnTo>
                            <a:pt x="52" y="0"/>
                          </a:lnTo>
                          <a:lnTo>
                            <a:pt x="158" y="0"/>
                          </a:lnTo>
                          <a:lnTo>
                            <a:pt x="223" y="250"/>
                          </a:lnTo>
                          <a:lnTo>
                            <a:pt x="0" y="25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56" name="Freeform 183">
                      <a:extLst>
                        <a:ext uri="{FF2B5EF4-FFF2-40B4-BE49-F238E27FC236}">
                          <a16:creationId xmlns:a16="http://schemas.microsoft.com/office/drawing/2014/main" id="{D6F8C692-7968-0B5B-CA4B-876EE5A6DCA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21" y="2077"/>
                      <a:ext cx="452" cy="123"/>
                    </a:xfrm>
                    <a:custGeom>
                      <a:avLst/>
                      <a:gdLst>
                        <a:gd name="T0" fmla="*/ 0 w 710"/>
                        <a:gd name="T1" fmla="*/ 46 h 145"/>
                        <a:gd name="T2" fmla="*/ 1 w 710"/>
                        <a:gd name="T3" fmla="*/ 0 h 145"/>
                        <a:gd name="T4" fmla="*/ 29 w 710"/>
                        <a:gd name="T5" fmla="*/ 0 h 145"/>
                        <a:gd name="T6" fmla="*/ 30 w 710"/>
                        <a:gd name="T7" fmla="*/ 46 h 145"/>
                        <a:gd name="T8" fmla="*/ 0 w 710"/>
                        <a:gd name="T9" fmla="*/ 46 h 14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10"/>
                        <a:gd name="T16" fmla="*/ 0 h 145"/>
                        <a:gd name="T17" fmla="*/ 710 w 710"/>
                        <a:gd name="T18" fmla="*/ 145 h 14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10" h="145">
                          <a:moveTo>
                            <a:pt x="0" y="145"/>
                          </a:moveTo>
                          <a:lnTo>
                            <a:pt x="13" y="0"/>
                          </a:lnTo>
                          <a:lnTo>
                            <a:pt x="697" y="0"/>
                          </a:lnTo>
                          <a:lnTo>
                            <a:pt x="710" y="145"/>
                          </a:lnTo>
                          <a:lnTo>
                            <a:pt x="0" y="145"/>
                          </a:lnTo>
                          <a:close/>
                        </a:path>
                      </a:pathLst>
                    </a:custGeom>
                    <a:solidFill>
                      <a:srgbClr val="FFFF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57" name="Freeform 184">
                      <a:extLst>
                        <a:ext uri="{FF2B5EF4-FFF2-40B4-BE49-F238E27FC236}">
                          <a16:creationId xmlns:a16="http://schemas.microsoft.com/office/drawing/2014/main" id="{DACDE378-055A-4655-3BA5-74B43B939C6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21" y="2077"/>
                      <a:ext cx="452" cy="123"/>
                    </a:xfrm>
                    <a:custGeom>
                      <a:avLst/>
                      <a:gdLst>
                        <a:gd name="T0" fmla="*/ 0 w 710"/>
                        <a:gd name="T1" fmla="*/ 46 h 145"/>
                        <a:gd name="T2" fmla="*/ 1 w 710"/>
                        <a:gd name="T3" fmla="*/ 0 h 145"/>
                        <a:gd name="T4" fmla="*/ 29 w 710"/>
                        <a:gd name="T5" fmla="*/ 0 h 145"/>
                        <a:gd name="T6" fmla="*/ 30 w 710"/>
                        <a:gd name="T7" fmla="*/ 46 h 145"/>
                        <a:gd name="T8" fmla="*/ 0 w 710"/>
                        <a:gd name="T9" fmla="*/ 46 h 14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10"/>
                        <a:gd name="T16" fmla="*/ 0 h 145"/>
                        <a:gd name="T17" fmla="*/ 710 w 710"/>
                        <a:gd name="T18" fmla="*/ 145 h 14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10" h="145">
                          <a:moveTo>
                            <a:pt x="0" y="145"/>
                          </a:moveTo>
                          <a:lnTo>
                            <a:pt x="13" y="0"/>
                          </a:lnTo>
                          <a:lnTo>
                            <a:pt x="697" y="0"/>
                          </a:lnTo>
                          <a:lnTo>
                            <a:pt x="710" y="145"/>
                          </a:lnTo>
                          <a:lnTo>
                            <a:pt x="0" y="145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58" name="Rectangle 185">
                      <a:extLst>
                        <a:ext uri="{FF2B5EF4-FFF2-40B4-BE49-F238E27FC236}">
                          <a16:creationId xmlns:a16="http://schemas.microsoft.com/office/drawing/2014/main" id="{0F33C155-5B53-E487-FB71-5D238E6291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" y="2099"/>
                      <a:ext cx="93" cy="78"/>
                    </a:xfrm>
                    <a:prstGeom prst="rect">
                      <a:avLst/>
                    </a:pr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59" name="Rectangle 186">
                      <a:extLst>
                        <a:ext uri="{FF2B5EF4-FFF2-40B4-BE49-F238E27FC236}">
                          <a16:creationId xmlns:a16="http://schemas.microsoft.com/office/drawing/2014/main" id="{DF0BD1CF-F8D3-E305-A93E-36FB3672E2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" y="2099"/>
                      <a:ext cx="93" cy="78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60" name="Rectangle 187">
                      <a:extLst>
                        <a:ext uri="{FF2B5EF4-FFF2-40B4-BE49-F238E27FC236}">
                          <a16:creationId xmlns:a16="http://schemas.microsoft.com/office/drawing/2014/main" id="{7F840446-189D-4E02-4A81-9888BFD23A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7" y="2099"/>
                      <a:ext cx="92" cy="78"/>
                    </a:xfrm>
                    <a:prstGeom prst="rect">
                      <a:avLst/>
                    </a:pr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61" name="Rectangle 188">
                      <a:extLst>
                        <a:ext uri="{FF2B5EF4-FFF2-40B4-BE49-F238E27FC236}">
                          <a16:creationId xmlns:a16="http://schemas.microsoft.com/office/drawing/2014/main" id="{78D38222-4E7E-4FAA-943F-4DF103A649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7" y="2099"/>
                      <a:ext cx="92" cy="78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62" name="Rectangle 189">
                      <a:extLst>
                        <a:ext uri="{FF2B5EF4-FFF2-40B4-BE49-F238E27FC236}">
                          <a16:creationId xmlns:a16="http://schemas.microsoft.com/office/drawing/2014/main" id="{CE7B2B88-EC09-999F-281D-5CDA8C19C9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56" y="2099"/>
                      <a:ext cx="91" cy="78"/>
                    </a:xfrm>
                    <a:prstGeom prst="rect">
                      <a:avLst/>
                    </a:pr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63" name="Rectangle 190">
                      <a:extLst>
                        <a:ext uri="{FF2B5EF4-FFF2-40B4-BE49-F238E27FC236}">
                          <a16:creationId xmlns:a16="http://schemas.microsoft.com/office/drawing/2014/main" id="{3F96977C-361B-1812-FB84-3455E8F274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56" y="2099"/>
                      <a:ext cx="91" cy="78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64" name="Rectangle 191">
                      <a:extLst>
                        <a:ext uri="{FF2B5EF4-FFF2-40B4-BE49-F238E27FC236}">
                          <a16:creationId xmlns:a16="http://schemas.microsoft.com/office/drawing/2014/main" id="{29FAE48B-0B21-4465-E985-E8F31773E5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56" y="2099"/>
                      <a:ext cx="93" cy="78"/>
                    </a:xfrm>
                    <a:prstGeom prst="rect">
                      <a:avLst/>
                    </a:pr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65" name="Rectangle 192">
                      <a:extLst>
                        <a:ext uri="{FF2B5EF4-FFF2-40B4-BE49-F238E27FC236}">
                          <a16:creationId xmlns:a16="http://schemas.microsoft.com/office/drawing/2014/main" id="{B8527FF1-598B-2C8A-3B7E-A69F76BDA0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56" y="2099"/>
                      <a:ext cx="93" cy="78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66" name="Line 193">
                      <a:extLst>
                        <a:ext uri="{FF2B5EF4-FFF2-40B4-BE49-F238E27FC236}">
                          <a16:creationId xmlns:a16="http://schemas.microsoft.com/office/drawing/2014/main" id="{09187E24-3A67-D9CD-92C7-7D5891ADC40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3" y="2446"/>
                      <a:ext cx="586" cy="1"/>
                    </a:xfrm>
                    <a:prstGeom prst="line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 sz="1200"/>
                    </a:p>
                  </p:txBody>
                </p:sp>
                <p:sp>
                  <p:nvSpPr>
                    <p:cNvPr id="767" name="Rectangle 194">
                      <a:extLst>
                        <a:ext uri="{FF2B5EF4-FFF2-40B4-BE49-F238E27FC236}">
                          <a16:creationId xmlns:a16="http://schemas.microsoft.com/office/drawing/2014/main" id="{EE069079-1447-6147-5961-B698B126AF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0" y="2200"/>
                      <a:ext cx="660" cy="56"/>
                    </a:xfrm>
                    <a:prstGeom prst="rect">
                      <a:avLst/>
                    </a:prstGeom>
                    <a:solidFill>
                      <a:srgbClr val="FFFF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68" name="Rectangle 195">
                      <a:extLst>
                        <a:ext uri="{FF2B5EF4-FFF2-40B4-BE49-F238E27FC236}">
                          <a16:creationId xmlns:a16="http://schemas.microsoft.com/office/drawing/2014/main" id="{9E16E3EE-033C-2186-700E-B2A54BAFB1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0" y="2200"/>
                      <a:ext cx="660" cy="56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69" name="Rectangle 196">
                      <a:extLst>
                        <a:ext uri="{FF2B5EF4-FFF2-40B4-BE49-F238E27FC236}">
                          <a16:creationId xmlns:a16="http://schemas.microsoft.com/office/drawing/2014/main" id="{1164CA8F-C045-7EB6-2651-6E8D476A0D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" y="2659"/>
                      <a:ext cx="752" cy="4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70" name="Freeform 197">
                      <a:extLst>
                        <a:ext uri="{FF2B5EF4-FFF2-40B4-BE49-F238E27FC236}">
                          <a16:creationId xmlns:a16="http://schemas.microsoft.com/office/drawing/2014/main" id="{483BDCAE-3A73-70F9-46DD-B22AA279C03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98" y="2144"/>
                      <a:ext cx="24" cy="22"/>
                    </a:xfrm>
                    <a:custGeom>
                      <a:avLst/>
                      <a:gdLst>
                        <a:gd name="T0" fmla="*/ 1 w 40"/>
                        <a:gd name="T1" fmla="*/ 7 h 27"/>
                        <a:gd name="T2" fmla="*/ 1 w 40"/>
                        <a:gd name="T3" fmla="*/ 7 h 27"/>
                        <a:gd name="T4" fmla="*/ 1 w 40"/>
                        <a:gd name="T5" fmla="*/ 7 h 27"/>
                        <a:gd name="T6" fmla="*/ 1 w 40"/>
                        <a:gd name="T7" fmla="*/ 7 h 27"/>
                        <a:gd name="T8" fmla="*/ 1 w 40"/>
                        <a:gd name="T9" fmla="*/ 7 h 27"/>
                        <a:gd name="T10" fmla="*/ 1 w 40"/>
                        <a:gd name="T11" fmla="*/ 7 h 27"/>
                        <a:gd name="T12" fmla="*/ 1 w 40"/>
                        <a:gd name="T13" fmla="*/ 3 h 27"/>
                        <a:gd name="T14" fmla="*/ 1 w 40"/>
                        <a:gd name="T15" fmla="*/ 3 h 27"/>
                        <a:gd name="T16" fmla="*/ 1 w 40"/>
                        <a:gd name="T17" fmla="*/ 3 h 27"/>
                        <a:gd name="T18" fmla="*/ 1 w 40"/>
                        <a:gd name="T19" fmla="*/ 3 h 27"/>
                        <a:gd name="T20" fmla="*/ 1 w 40"/>
                        <a:gd name="T21" fmla="*/ 0 h 27"/>
                        <a:gd name="T22" fmla="*/ 1 w 40"/>
                        <a:gd name="T23" fmla="*/ 0 h 27"/>
                        <a:gd name="T24" fmla="*/ 1 w 40"/>
                        <a:gd name="T25" fmla="*/ 0 h 27"/>
                        <a:gd name="T26" fmla="*/ 1 w 40"/>
                        <a:gd name="T27" fmla="*/ 0 h 27"/>
                        <a:gd name="T28" fmla="*/ 1 w 40"/>
                        <a:gd name="T29" fmla="*/ 0 h 27"/>
                        <a:gd name="T30" fmla="*/ 1 w 40"/>
                        <a:gd name="T31" fmla="*/ 0 h 27"/>
                        <a:gd name="T32" fmla="*/ 1 w 40"/>
                        <a:gd name="T33" fmla="*/ 0 h 27"/>
                        <a:gd name="T34" fmla="*/ 1 w 40"/>
                        <a:gd name="T35" fmla="*/ 0 h 27"/>
                        <a:gd name="T36" fmla="*/ 1 w 40"/>
                        <a:gd name="T37" fmla="*/ 0 h 27"/>
                        <a:gd name="T38" fmla="*/ 1 w 40"/>
                        <a:gd name="T39" fmla="*/ 0 h 27"/>
                        <a:gd name="T40" fmla="*/ 1 w 40"/>
                        <a:gd name="T41" fmla="*/ 0 h 27"/>
                        <a:gd name="T42" fmla="*/ 1 w 40"/>
                        <a:gd name="T43" fmla="*/ 0 h 27"/>
                        <a:gd name="T44" fmla="*/ 1 w 40"/>
                        <a:gd name="T45" fmla="*/ 0 h 27"/>
                        <a:gd name="T46" fmla="*/ 1 w 40"/>
                        <a:gd name="T47" fmla="*/ 3 h 27"/>
                        <a:gd name="T48" fmla="*/ 0 w 40"/>
                        <a:gd name="T49" fmla="*/ 3 h 27"/>
                        <a:gd name="T50" fmla="*/ 1 w 40"/>
                        <a:gd name="T51" fmla="*/ 3 h 27"/>
                        <a:gd name="T52" fmla="*/ 1 w 40"/>
                        <a:gd name="T53" fmla="*/ 3 h 27"/>
                        <a:gd name="T54" fmla="*/ 1 w 40"/>
                        <a:gd name="T55" fmla="*/ 7 h 27"/>
                        <a:gd name="T56" fmla="*/ 1 w 40"/>
                        <a:gd name="T57" fmla="*/ 7 h 27"/>
                        <a:gd name="T58" fmla="*/ 1 w 40"/>
                        <a:gd name="T59" fmla="*/ 7 h 27"/>
                        <a:gd name="T60" fmla="*/ 1 w 40"/>
                        <a:gd name="T61" fmla="*/ 7 h 27"/>
                        <a:gd name="T62" fmla="*/ 1 w 40"/>
                        <a:gd name="T63" fmla="*/ 7 h 27"/>
                        <a:gd name="T64" fmla="*/ 1 w 40"/>
                        <a:gd name="T65" fmla="*/ 7 h 27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40"/>
                        <a:gd name="T100" fmla="*/ 0 h 27"/>
                        <a:gd name="T101" fmla="*/ 40 w 40"/>
                        <a:gd name="T102" fmla="*/ 27 h 27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40" h="27">
                          <a:moveTo>
                            <a:pt x="27" y="27"/>
                          </a:moveTo>
                          <a:lnTo>
                            <a:pt x="27" y="27"/>
                          </a:lnTo>
                          <a:lnTo>
                            <a:pt x="40" y="27"/>
                          </a:lnTo>
                          <a:lnTo>
                            <a:pt x="40" y="13"/>
                          </a:lnTo>
                          <a:lnTo>
                            <a:pt x="40" y="0"/>
                          </a:lnTo>
                          <a:lnTo>
                            <a:pt x="27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13" y="13"/>
                          </a:lnTo>
                          <a:lnTo>
                            <a:pt x="13" y="27"/>
                          </a:lnTo>
                          <a:lnTo>
                            <a:pt x="27" y="27"/>
                          </a:lnTo>
                          <a:close/>
                        </a:path>
                      </a:pathLst>
                    </a:custGeom>
                    <a:solidFill>
                      <a:srgbClr val="7F7F7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71" name="Freeform 198">
                      <a:extLst>
                        <a:ext uri="{FF2B5EF4-FFF2-40B4-BE49-F238E27FC236}">
                          <a16:creationId xmlns:a16="http://schemas.microsoft.com/office/drawing/2014/main" id="{E63E05AE-813B-165C-78EA-1256803D81B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98" y="2144"/>
                      <a:ext cx="24" cy="22"/>
                    </a:xfrm>
                    <a:custGeom>
                      <a:avLst/>
                      <a:gdLst>
                        <a:gd name="T0" fmla="*/ 1 w 40"/>
                        <a:gd name="T1" fmla="*/ 7 h 27"/>
                        <a:gd name="T2" fmla="*/ 1 w 40"/>
                        <a:gd name="T3" fmla="*/ 7 h 27"/>
                        <a:gd name="T4" fmla="*/ 1 w 40"/>
                        <a:gd name="T5" fmla="*/ 7 h 27"/>
                        <a:gd name="T6" fmla="*/ 1 w 40"/>
                        <a:gd name="T7" fmla="*/ 7 h 27"/>
                        <a:gd name="T8" fmla="*/ 1 w 40"/>
                        <a:gd name="T9" fmla="*/ 7 h 27"/>
                        <a:gd name="T10" fmla="*/ 1 w 40"/>
                        <a:gd name="T11" fmla="*/ 7 h 27"/>
                        <a:gd name="T12" fmla="*/ 1 w 40"/>
                        <a:gd name="T13" fmla="*/ 7 h 27"/>
                        <a:gd name="T14" fmla="*/ 1 w 40"/>
                        <a:gd name="T15" fmla="*/ 3 h 27"/>
                        <a:gd name="T16" fmla="*/ 1 w 40"/>
                        <a:gd name="T17" fmla="*/ 3 h 27"/>
                        <a:gd name="T18" fmla="*/ 1 w 40"/>
                        <a:gd name="T19" fmla="*/ 3 h 27"/>
                        <a:gd name="T20" fmla="*/ 1 w 40"/>
                        <a:gd name="T21" fmla="*/ 3 h 27"/>
                        <a:gd name="T22" fmla="*/ 1 w 40"/>
                        <a:gd name="T23" fmla="*/ 0 h 27"/>
                        <a:gd name="T24" fmla="*/ 1 w 40"/>
                        <a:gd name="T25" fmla="*/ 0 h 27"/>
                        <a:gd name="T26" fmla="*/ 1 w 40"/>
                        <a:gd name="T27" fmla="*/ 0 h 27"/>
                        <a:gd name="T28" fmla="*/ 1 w 40"/>
                        <a:gd name="T29" fmla="*/ 0 h 27"/>
                        <a:gd name="T30" fmla="*/ 1 w 40"/>
                        <a:gd name="T31" fmla="*/ 0 h 27"/>
                        <a:gd name="T32" fmla="*/ 1 w 40"/>
                        <a:gd name="T33" fmla="*/ 0 h 27"/>
                        <a:gd name="T34" fmla="*/ 1 w 40"/>
                        <a:gd name="T35" fmla="*/ 0 h 27"/>
                        <a:gd name="T36" fmla="*/ 1 w 40"/>
                        <a:gd name="T37" fmla="*/ 0 h 27"/>
                        <a:gd name="T38" fmla="*/ 1 w 40"/>
                        <a:gd name="T39" fmla="*/ 0 h 27"/>
                        <a:gd name="T40" fmla="*/ 1 w 40"/>
                        <a:gd name="T41" fmla="*/ 0 h 27"/>
                        <a:gd name="T42" fmla="*/ 1 w 40"/>
                        <a:gd name="T43" fmla="*/ 0 h 27"/>
                        <a:gd name="T44" fmla="*/ 1 w 40"/>
                        <a:gd name="T45" fmla="*/ 0 h 27"/>
                        <a:gd name="T46" fmla="*/ 1 w 40"/>
                        <a:gd name="T47" fmla="*/ 0 h 27"/>
                        <a:gd name="T48" fmla="*/ 1 w 40"/>
                        <a:gd name="T49" fmla="*/ 3 h 27"/>
                        <a:gd name="T50" fmla="*/ 0 w 40"/>
                        <a:gd name="T51" fmla="*/ 3 h 27"/>
                        <a:gd name="T52" fmla="*/ 1 w 40"/>
                        <a:gd name="T53" fmla="*/ 3 h 27"/>
                        <a:gd name="T54" fmla="*/ 1 w 40"/>
                        <a:gd name="T55" fmla="*/ 3 h 27"/>
                        <a:gd name="T56" fmla="*/ 1 w 40"/>
                        <a:gd name="T57" fmla="*/ 7 h 27"/>
                        <a:gd name="T58" fmla="*/ 1 w 40"/>
                        <a:gd name="T59" fmla="*/ 7 h 27"/>
                        <a:gd name="T60" fmla="*/ 1 w 40"/>
                        <a:gd name="T61" fmla="*/ 7 h 27"/>
                        <a:gd name="T62" fmla="*/ 1 w 40"/>
                        <a:gd name="T63" fmla="*/ 7 h 27"/>
                        <a:gd name="T64" fmla="*/ 1 w 40"/>
                        <a:gd name="T65" fmla="*/ 7 h 27"/>
                        <a:gd name="T66" fmla="*/ 1 w 40"/>
                        <a:gd name="T67" fmla="*/ 7 h 27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40"/>
                        <a:gd name="T103" fmla="*/ 0 h 27"/>
                        <a:gd name="T104" fmla="*/ 40 w 40"/>
                        <a:gd name="T105" fmla="*/ 27 h 27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40" h="27">
                          <a:moveTo>
                            <a:pt x="27" y="27"/>
                          </a:moveTo>
                          <a:lnTo>
                            <a:pt x="27" y="27"/>
                          </a:lnTo>
                          <a:lnTo>
                            <a:pt x="40" y="27"/>
                          </a:lnTo>
                          <a:lnTo>
                            <a:pt x="40" y="13"/>
                          </a:lnTo>
                          <a:lnTo>
                            <a:pt x="40" y="0"/>
                          </a:lnTo>
                          <a:lnTo>
                            <a:pt x="27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13" y="13"/>
                          </a:lnTo>
                          <a:lnTo>
                            <a:pt x="13" y="27"/>
                          </a:lnTo>
                          <a:lnTo>
                            <a:pt x="27" y="27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72" name="Rectangle 199">
                      <a:extLst>
                        <a:ext uri="{FF2B5EF4-FFF2-40B4-BE49-F238E27FC236}">
                          <a16:creationId xmlns:a16="http://schemas.microsoft.com/office/drawing/2014/main" id="{3167EBC8-CAD0-3629-8F3F-67520761BE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89" y="2154"/>
                      <a:ext cx="42" cy="102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73" name="Rectangle 200">
                      <a:extLst>
                        <a:ext uri="{FF2B5EF4-FFF2-40B4-BE49-F238E27FC236}">
                          <a16:creationId xmlns:a16="http://schemas.microsoft.com/office/drawing/2014/main" id="{21D4D8A5-70B5-0EDA-6D7B-9D6EA02D62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89" y="2154"/>
                      <a:ext cx="42" cy="102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74" name="Rectangle 201">
                      <a:extLst>
                        <a:ext uri="{FF2B5EF4-FFF2-40B4-BE49-F238E27FC236}">
                          <a16:creationId xmlns:a16="http://schemas.microsoft.com/office/drawing/2014/main" id="{803CE8D7-B0C5-2E45-DA8F-DE1D1F564D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8" y="3162"/>
                      <a:ext cx="861" cy="90"/>
                    </a:xfrm>
                    <a:prstGeom prst="rect">
                      <a:avLst/>
                    </a:pr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75" name="Rectangle 202">
                      <a:extLst>
                        <a:ext uri="{FF2B5EF4-FFF2-40B4-BE49-F238E27FC236}">
                          <a16:creationId xmlns:a16="http://schemas.microsoft.com/office/drawing/2014/main" id="{02ADF56A-E33D-110D-1625-FC73B65C89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8" y="3162"/>
                      <a:ext cx="861" cy="90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76" name="Freeform 203">
                      <a:extLst>
                        <a:ext uri="{FF2B5EF4-FFF2-40B4-BE49-F238E27FC236}">
                          <a16:creationId xmlns:a16="http://schemas.microsoft.com/office/drawing/2014/main" id="{EC826AAD-C3CF-B772-BD71-19767C8383E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13" y="2680"/>
                      <a:ext cx="886" cy="482"/>
                    </a:xfrm>
                    <a:custGeom>
                      <a:avLst/>
                      <a:gdLst>
                        <a:gd name="T0" fmla="*/ 53 w 1394"/>
                        <a:gd name="T1" fmla="*/ 177 h 565"/>
                        <a:gd name="T2" fmla="*/ 53 w 1394"/>
                        <a:gd name="T3" fmla="*/ 160 h 565"/>
                        <a:gd name="T4" fmla="*/ 53 w 1394"/>
                        <a:gd name="T5" fmla="*/ 142 h 565"/>
                        <a:gd name="T6" fmla="*/ 54 w 1394"/>
                        <a:gd name="T7" fmla="*/ 125 h 565"/>
                        <a:gd name="T8" fmla="*/ 55 w 1394"/>
                        <a:gd name="T9" fmla="*/ 108 h 565"/>
                        <a:gd name="T10" fmla="*/ 55 w 1394"/>
                        <a:gd name="T11" fmla="*/ 91 h 565"/>
                        <a:gd name="T12" fmla="*/ 55 w 1394"/>
                        <a:gd name="T13" fmla="*/ 73 h 565"/>
                        <a:gd name="T14" fmla="*/ 56 w 1394"/>
                        <a:gd name="T15" fmla="*/ 57 h 565"/>
                        <a:gd name="T16" fmla="*/ 57 w 1394"/>
                        <a:gd name="T17" fmla="*/ 38 h 565"/>
                        <a:gd name="T18" fmla="*/ 57 w 1394"/>
                        <a:gd name="T19" fmla="*/ 26 h 565"/>
                        <a:gd name="T20" fmla="*/ 58 w 1394"/>
                        <a:gd name="T21" fmla="*/ 9 h 565"/>
                        <a:gd name="T22" fmla="*/ 57 w 1394"/>
                        <a:gd name="T23" fmla="*/ 4 h 565"/>
                        <a:gd name="T24" fmla="*/ 54 w 1394"/>
                        <a:gd name="T25" fmla="*/ 0 h 565"/>
                        <a:gd name="T26" fmla="*/ 51 w 1394"/>
                        <a:gd name="T27" fmla="*/ 0 h 565"/>
                        <a:gd name="T28" fmla="*/ 48 w 1394"/>
                        <a:gd name="T29" fmla="*/ 4 h 565"/>
                        <a:gd name="T30" fmla="*/ 45 w 1394"/>
                        <a:gd name="T31" fmla="*/ 4 h 565"/>
                        <a:gd name="T32" fmla="*/ 42 w 1394"/>
                        <a:gd name="T33" fmla="*/ 4 h 565"/>
                        <a:gd name="T34" fmla="*/ 39 w 1394"/>
                        <a:gd name="T35" fmla="*/ 4 h 565"/>
                        <a:gd name="T36" fmla="*/ 36 w 1394"/>
                        <a:gd name="T37" fmla="*/ 4 h 565"/>
                        <a:gd name="T38" fmla="*/ 34 w 1394"/>
                        <a:gd name="T39" fmla="*/ 9 h 565"/>
                        <a:gd name="T40" fmla="*/ 32 w 1394"/>
                        <a:gd name="T41" fmla="*/ 9 h 565"/>
                        <a:gd name="T42" fmla="*/ 29 w 1394"/>
                        <a:gd name="T43" fmla="*/ 13 h 565"/>
                        <a:gd name="T44" fmla="*/ 27 w 1394"/>
                        <a:gd name="T45" fmla="*/ 9 h 565"/>
                        <a:gd name="T46" fmla="*/ 25 w 1394"/>
                        <a:gd name="T47" fmla="*/ 9 h 565"/>
                        <a:gd name="T48" fmla="*/ 23 w 1394"/>
                        <a:gd name="T49" fmla="*/ 4 h 565"/>
                        <a:gd name="T50" fmla="*/ 20 w 1394"/>
                        <a:gd name="T51" fmla="*/ 4 h 565"/>
                        <a:gd name="T52" fmla="*/ 17 w 1394"/>
                        <a:gd name="T53" fmla="*/ 4 h 565"/>
                        <a:gd name="T54" fmla="*/ 14 w 1394"/>
                        <a:gd name="T55" fmla="*/ 4 h 565"/>
                        <a:gd name="T56" fmla="*/ 11 w 1394"/>
                        <a:gd name="T57" fmla="*/ 0 h 565"/>
                        <a:gd name="T58" fmla="*/ 8 w 1394"/>
                        <a:gd name="T59" fmla="*/ 0 h 565"/>
                        <a:gd name="T60" fmla="*/ 5 w 1394"/>
                        <a:gd name="T61" fmla="*/ 0 h 565"/>
                        <a:gd name="T62" fmla="*/ 2 w 1394"/>
                        <a:gd name="T63" fmla="*/ 4 h 565"/>
                        <a:gd name="T64" fmla="*/ 0 w 1394"/>
                        <a:gd name="T65" fmla="*/ 9 h 565"/>
                        <a:gd name="T66" fmla="*/ 1 w 1394"/>
                        <a:gd name="T67" fmla="*/ 26 h 565"/>
                        <a:gd name="T68" fmla="*/ 3 w 1394"/>
                        <a:gd name="T69" fmla="*/ 38 h 565"/>
                        <a:gd name="T70" fmla="*/ 3 w 1394"/>
                        <a:gd name="T71" fmla="*/ 57 h 565"/>
                        <a:gd name="T72" fmla="*/ 3 w 1394"/>
                        <a:gd name="T73" fmla="*/ 73 h 565"/>
                        <a:gd name="T74" fmla="*/ 4 w 1394"/>
                        <a:gd name="T75" fmla="*/ 91 h 565"/>
                        <a:gd name="T76" fmla="*/ 4 w 1394"/>
                        <a:gd name="T77" fmla="*/ 108 h 565"/>
                        <a:gd name="T78" fmla="*/ 4 w 1394"/>
                        <a:gd name="T79" fmla="*/ 125 h 565"/>
                        <a:gd name="T80" fmla="*/ 5 w 1394"/>
                        <a:gd name="T81" fmla="*/ 142 h 565"/>
                        <a:gd name="T82" fmla="*/ 5 w 1394"/>
                        <a:gd name="T83" fmla="*/ 160 h 565"/>
                        <a:gd name="T84" fmla="*/ 6 w 1394"/>
                        <a:gd name="T85" fmla="*/ 177 h 565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w 1394"/>
                        <a:gd name="T130" fmla="*/ 0 h 565"/>
                        <a:gd name="T131" fmla="*/ 1394 w 1394"/>
                        <a:gd name="T132" fmla="*/ 565 h 565"/>
                      </a:gdLst>
                      <a:ahLst/>
                      <a:cxnLst>
                        <a:cxn ang="T86">
                          <a:pos x="T0" y="T1"/>
                        </a:cxn>
                        <a:cxn ang="T87">
                          <a:pos x="T2" y="T3"/>
                        </a:cxn>
                        <a:cxn ang="T88">
                          <a:pos x="T4" y="T5"/>
                        </a:cxn>
                        <a:cxn ang="T89">
                          <a:pos x="T6" y="T7"/>
                        </a:cxn>
                        <a:cxn ang="T90">
                          <a:pos x="T8" y="T9"/>
                        </a:cxn>
                        <a:cxn ang="T91">
                          <a:pos x="T10" y="T11"/>
                        </a:cxn>
                        <a:cxn ang="T92">
                          <a:pos x="T12" y="T13"/>
                        </a:cxn>
                        <a:cxn ang="T93">
                          <a:pos x="T14" y="T15"/>
                        </a:cxn>
                        <a:cxn ang="T94">
                          <a:pos x="T16" y="T17"/>
                        </a:cxn>
                        <a:cxn ang="T95">
                          <a:pos x="T18" y="T19"/>
                        </a:cxn>
                        <a:cxn ang="T96">
                          <a:pos x="T20" y="T21"/>
                        </a:cxn>
                        <a:cxn ang="T97">
                          <a:pos x="T22" y="T23"/>
                        </a:cxn>
                        <a:cxn ang="T98">
                          <a:pos x="T24" y="T25"/>
                        </a:cxn>
                        <a:cxn ang="T99">
                          <a:pos x="T26" y="T27"/>
                        </a:cxn>
                        <a:cxn ang="T100">
                          <a:pos x="T28" y="T29"/>
                        </a:cxn>
                        <a:cxn ang="T101">
                          <a:pos x="T30" y="T31"/>
                        </a:cxn>
                        <a:cxn ang="T102">
                          <a:pos x="T32" y="T33"/>
                        </a:cxn>
                        <a:cxn ang="T103">
                          <a:pos x="T34" y="T35"/>
                        </a:cxn>
                        <a:cxn ang="T104">
                          <a:pos x="T36" y="T37"/>
                        </a:cxn>
                        <a:cxn ang="T105">
                          <a:pos x="T38" y="T39"/>
                        </a:cxn>
                        <a:cxn ang="T106">
                          <a:pos x="T40" y="T41"/>
                        </a:cxn>
                        <a:cxn ang="T107">
                          <a:pos x="T42" y="T43"/>
                        </a:cxn>
                        <a:cxn ang="T108">
                          <a:pos x="T44" y="T45"/>
                        </a:cxn>
                        <a:cxn ang="T109">
                          <a:pos x="T46" y="T47"/>
                        </a:cxn>
                        <a:cxn ang="T110">
                          <a:pos x="T48" y="T49"/>
                        </a:cxn>
                        <a:cxn ang="T111">
                          <a:pos x="T50" y="T51"/>
                        </a:cxn>
                        <a:cxn ang="T112">
                          <a:pos x="T52" y="T53"/>
                        </a:cxn>
                        <a:cxn ang="T113">
                          <a:pos x="T54" y="T55"/>
                        </a:cxn>
                        <a:cxn ang="T114">
                          <a:pos x="T56" y="T57"/>
                        </a:cxn>
                        <a:cxn ang="T115">
                          <a:pos x="T58" y="T59"/>
                        </a:cxn>
                        <a:cxn ang="T116">
                          <a:pos x="T60" y="T61"/>
                        </a:cxn>
                        <a:cxn ang="T117">
                          <a:pos x="T62" y="T63"/>
                        </a:cxn>
                        <a:cxn ang="T118">
                          <a:pos x="T64" y="T65"/>
                        </a:cxn>
                        <a:cxn ang="T119">
                          <a:pos x="T66" y="T67"/>
                        </a:cxn>
                        <a:cxn ang="T120">
                          <a:pos x="T68" y="T69"/>
                        </a:cxn>
                        <a:cxn ang="T121">
                          <a:pos x="T70" y="T71"/>
                        </a:cxn>
                        <a:cxn ang="T122">
                          <a:pos x="T72" y="T73"/>
                        </a:cxn>
                        <a:cxn ang="T123">
                          <a:pos x="T74" y="T75"/>
                        </a:cxn>
                        <a:cxn ang="T124">
                          <a:pos x="T76" y="T77"/>
                        </a:cxn>
                        <a:cxn ang="T125">
                          <a:pos x="T78" y="T79"/>
                        </a:cxn>
                        <a:cxn ang="T126">
                          <a:pos x="T80" y="T81"/>
                        </a:cxn>
                        <a:cxn ang="T127">
                          <a:pos x="T82" y="T83"/>
                        </a:cxn>
                        <a:cxn ang="T128">
                          <a:pos x="T84" y="T85"/>
                        </a:cxn>
                      </a:cxnLst>
                      <a:rect l="T129" t="T130" r="T131" b="T132"/>
                      <a:pathLst>
                        <a:path w="1394" h="565">
                          <a:moveTo>
                            <a:pt x="697" y="565"/>
                          </a:moveTo>
                          <a:lnTo>
                            <a:pt x="1263" y="565"/>
                          </a:lnTo>
                          <a:lnTo>
                            <a:pt x="1276" y="539"/>
                          </a:lnTo>
                          <a:lnTo>
                            <a:pt x="1276" y="526"/>
                          </a:lnTo>
                          <a:lnTo>
                            <a:pt x="1276" y="513"/>
                          </a:lnTo>
                          <a:lnTo>
                            <a:pt x="1276" y="486"/>
                          </a:lnTo>
                          <a:lnTo>
                            <a:pt x="1276" y="473"/>
                          </a:lnTo>
                          <a:lnTo>
                            <a:pt x="1276" y="460"/>
                          </a:lnTo>
                          <a:lnTo>
                            <a:pt x="1276" y="434"/>
                          </a:lnTo>
                          <a:lnTo>
                            <a:pt x="1289" y="421"/>
                          </a:lnTo>
                          <a:lnTo>
                            <a:pt x="1289" y="407"/>
                          </a:lnTo>
                          <a:lnTo>
                            <a:pt x="1289" y="381"/>
                          </a:lnTo>
                          <a:lnTo>
                            <a:pt x="1289" y="368"/>
                          </a:lnTo>
                          <a:lnTo>
                            <a:pt x="1289" y="355"/>
                          </a:lnTo>
                          <a:lnTo>
                            <a:pt x="1302" y="329"/>
                          </a:lnTo>
                          <a:lnTo>
                            <a:pt x="1302" y="315"/>
                          </a:lnTo>
                          <a:lnTo>
                            <a:pt x="1302" y="302"/>
                          </a:lnTo>
                          <a:lnTo>
                            <a:pt x="1302" y="276"/>
                          </a:lnTo>
                          <a:lnTo>
                            <a:pt x="1315" y="263"/>
                          </a:lnTo>
                          <a:lnTo>
                            <a:pt x="1315" y="250"/>
                          </a:lnTo>
                          <a:lnTo>
                            <a:pt x="1315" y="223"/>
                          </a:lnTo>
                          <a:lnTo>
                            <a:pt x="1329" y="210"/>
                          </a:lnTo>
                          <a:lnTo>
                            <a:pt x="1329" y="197"/>
                          </a:lnTo>
                          <a:lnTo>
                            <a:pt x="1329" y="171"/>
                          </a:lnTo>
                          <a:lnTo>
                            <a:pt x="1342" y="158"/>
                          </a:lnTo>
                          <a:lnTo>
                            <a:pt x="1342" y="144"/>
                          </a:lnTo>
                          <a:lnTo>
                            <a:pt x="1355" y="118"/>
                          </a:lnTo>
                          <a:lnTo>
                            <a:pt x="1355" y="105"/>
                          </a:lnTo>
                          <a:lnTo>
                            <a:pt x="1368" y="92"/>
                          </a:lnTo>
                          <a:lnTo>
                            <a:pt x="1368" y="79"/>
                          </a:lnTo>
                          <a:lnTo>
                            <a:pt x="1381" y="52"/>
                          </a:lnTo>
                          <a:lnTo>
                            <a:pt x="1381" y="39"/>
                          </a:lnTo>
                          <a:lnTo>
                            <a:pt x="1394" y="26"/>
                          </a:lnTo>
                          <a:lnTo>
                            <a:pt x="1394" y="13"/>
                          </a:lnTo>
                          <a:lnTo>
                            <a:pt x="1381" y="13"/>
                          </a:lnTo>
                          <a:lnTo>
                            <a:pt x="1355" y="13"/>
                          </a:lnTo>
                          <a:lnTo>
                            <a:pt x="1329" y="13"/>
                          </a:lnTo>
                          <a:lnTo>
                            <a:pt x="1302" y="13"/>
                          </a:lnTo>
                          <a:lnTo>
                            <a:pt x="1289" y="0"/>
                          </a:lnTo>
                          <a:lnTo>
                            <a:pt x="1263" y="0"/>
                          </a:lnTo>
                          <a:lnTo>
                            <a:pt x="1237" y="0"/>
                          </a:lnTo>
                          <a:lnTo>
                            <a:pt x="1210" y="0"/>
                          </a:lnTo>
                          <a:lnTo>
                            <a:pt x="1184" y="0"/>
                          </a:lnTo>
                          <a:lnTo>
                            <a:pt x="1171" y="0"/>
                          </a:lnTo>
                          <a:lnTo>
                            <a:pt x="1144" y="13"/>
                          </a:lnTo>
                          <a:lnTo>
                            <a:pt x="1118" y="13"/>
                          </a:lnTo>
                          <a:lnTo>
                            <a:pt x="1092" y="13"/>
                          </a:lnTo>
                          <a:lnTo>
                            <a:pt x="1066" y="13"/>
                          </a:lnTo>
                          <a:lnTo>
                            <a:pt x="1039" y="13"/>
                          </a:lnTo>
                          <a:lnTo>
                            <a:pt x="1026" y="13"/>
                          </a:lnTo>
                          <a:lnTo>
                            <a:pt x="1000" y="13"/>
                          </a:lnTo>
                          <a:lnTo>
                            <a:pt x="973" y="13"/>
                          </a:lnTo>
                          <a:lnTo>
                            <a:pt x="947" y="13"/>
                          </a:lnTo>
                          <a:lnTo>
                            <a:pt x="934" y="13"/>
                          </a:lnTo>
                          <a:lnTo>
                            <a:pt x="908" y="13"/>
                          </a:lnTo>
                          <a:lnTo>
                            <a:pt x="881" y="13"/>
                          </a:lnTo>
                          <a:lnTo>
                            <a:pt x="868" y="13"/>
                          </a:lnTo>
                          <a:lnTo>
                            <a:pt x="842" y="13"/>
                          </a:lnTo>
                          <a:lnTo>
                            <a:pt x="829" y="26"/>
                          </a:lnTo>
                          <a:lnTo>
                            <a:pt x="803" y="26"/>
                          </a:lnTo>
                          <a:lnTo>
                            <a:pt x="789" y="26"/>
                          </a:lnTo>
                          <a:lnTo>
                            <a:pt x="763" y="26"/>
                          </a:lnTo>
                          <a:lnTo>
                            <a:pt x="750" y="26"/>
                          </a:lnTo>
                          <a:lnTo>
                            <a:pt x="737" y="26"/>
                          </a:lnTo>
                          <a:lnTo>
                            <a:pt x="710" y="26"/>
                          </a:lnTo>
                          <a:lnTo>
                            <a:pt x="697" y="39"/>
                          </a:lnTo>
                          <a:lnTo>
                            <a:pt x="684" y="26"/>
                          </a:lnTo>
                          <a:lnTo>
                            <a:pt x="671" y="26"/>
                          </a:lnTo>
                          <a:lnTo>
                            <a:pt x="645" y="26"/>
                          </a:lnTo>
                          <a:lnTo>
                            <a:pt x="632" y="26"/>
                          </a:lnTo>
                          <a:lnTo>
                            <a:pt x="618" y="26"/>
                          </a:lnTo>
                          <a:lnTo>
                            <a:pt x="592" y="26"/>
                          </a:lnTo>
                          <a:lnTo>
                            <a:pt x="579" y="26"/>
                          </a:lnTo>
                          <a:lnTo>
                            <a:pt x="553" y="13"/>
                          </a:lnTo>
                          <a:lnTo>
                            <a:pt x="539" y="13"/>
                          </a:lnTo>
                          <a:lnTo>
                            <a:pt x="513" y="13"/>
                          </a:lnTo>
                          <a:lnTo>
                            <a:pt x="487" y="13"/>
                          </a:lnTo>
                          <a:lnTo>
                            <a:pt x="474" y="13"/>
                          </a:lnTo>
                          <a:lnTo>
                            <a:pt x="447" y="13"/>
                          </a:lnTo>
                          <a:lnTo>
                            <a:pt x="421" y="13"/>
                          </a:lnTo>
                          <a:lnTo>
                            <a:pt x="395" y="13"/>
                          </a:lnTo>
                          <a:lnTo>
                            <a:pt x="382" y="13"/>
                          </a:lnTo>
                          <a:lnTo>
                            <a:pt x="355" y="13"/>
                          </a:lnTo>
                          <a:lnTo>
                            <a:pt x="329" y="13"/>
                          </a:lnTo>
                          <a:lnTo>
                            <a:pt x="303" y="0"/>
                          </a:lnTo>
                          <a:lnTo>
                            <a:pt x="276" y="0"/>
                          </a:lnTo>
                          <a:lnTo>
                            <a:pt x="263" y="0"/>
                          </a:lnTo>
                          <a:lnTo>
                            <a:pt x="237" y="0"/>
                          </a:lnTo>
                          <a:lnTo>
                            <a:pt x="211" y="0"/>
                          </a:lnTo>
                          <a:lnTo>
                            <a:pt x="184" y="0"/>
                          </a:lnTo>
                          <a:lnTo>
                            <a:pt x="158" y="0"/>
                          </a:lnTo>
                          <a:lnTo>
                            <a:pt x="132" y="0"/>
                          </a:lnTo>
                          <a:lnTo>
                            <a:pt x="119" y="0"/>
                          </a:lnTo>
                          <a:lnTo>
                            <a:pt x="92" y="0"/>
                          </a:lnTo>
                          <a:lnTo>
                            <a:pt x="66" y="0"/>
                          </a:lnTo>
                          <a:lnTo>
                            <a:pt x="40" y="13"/>
                          </a:lnTo>
                          <a:lnTo>
                            <a:pt x="27" y="13"/>
                          </a:lnTo>
                          <a:lnTo>
                            <a:pt x="0" y="13"/>
                          </a:lnTo>
                          <a:lnTo>
                            <a:pt x="0" y="26"/>
                          </a:lnTo>
                          <a:lnTo>
                            <a:pt x="13" y="39"/>
                          </a:lnTo>
                          <a:lnTo>
                            <a:pt x="27" y="52"/>
                          </a:lnTo>
                          <a:lnTo>
                            <a:pt x="27" y="79"/>
                          </a:lnTo>
                          <a:lnTo>
                            <a:pt x="40" y="92"/>
                          </a:lnTo>
                          <a:lnTo>
                            <a:pt x="40" y="105"/>
                          </a:lnTo>
                          <a:lnTo>
                            <a:pt x="53" y="118"/>
                          </a:lnTo>
                          <a:lnTo>
                            <a:pt x="53" y="144"/>
                          </a:lnTo>
                          <a:lnTo>
                            <a:pt x="66" y="158"/>
                          </a:lnTo>
                          <a:lnTo>
                            <a:pt x="66" y="171"/>
                          </a:lnTo>
                          <a:lnTo>
                            <a:pt x="66" y="197"/>
                          </a:lnTo>
                          <a:lnTo>
                            <a:pt x="79" y="210"/>
                          </a:lnTo>
                          <a:lnTo>
                            <a:pt x="79" y="223"/>
                          </a:lnTo>
                          <a:lnTo>
                            <a:pt x="79" y="250"/>
                          </a:lnTo>
                          <a:lnTo>
                            <a:pt x="92" y="263"/>
                          </a:lnTo>
                          <a:lnTo>
                            <a:pt x="92" y="276"/>
                          </a:lnTo>
                          <a:lnTo>
                            <a:pt x="92" y="302"/>
                          </a:lnTo>
                          <a:lnTo>
                            <a:pt x="92" y="315"/>
                          </a:lnTo>
                          <a:lnTo>
                            <a:pt x="106" y="329"/>
                          </a:lnTo>
                          <a:lnTo>
                            <a:pt x="106" y="355"/>
                          </a:lnTo>
                          <a:lnTo>
                            <a:pt x="106" y="368"/>
                          </a:lnTo>
                          <a:lnTo>
                            <a:pt x="106" y="381"/>
                          </a:lnTo>
                          <a:lnTo>
                            <a:pt x="119" y="407"/>
                          </a:lnTo>
                          <a:lnTo>
                            <a:pt x="119" y="421"/>
                          </a:lnTo>
                          <a:lnTo>
                            <a:pt x="119" y="434"/>
                          </a:lnTo>
                          <a:lnTo>
                            <a:pt x="119" y="460"/>
                          </a:lnTo>
                          <a:lnTo>
                            <a:pt x="119" y="473"/>
                          </a:lnTo>
                          <a:lnTo>
                            <a:pt x="119" y="486"/>
                          </a:lnTo>
                          <a:lnTo>
                            <a:pt x="132" y="513"/>
                          </a:lnTo>
                          <a:lnTo>
                            <a:pt x="132" y="526"/>
                          </a:lnTo>
                          <a:lnTo>
                            <a:pt x="132" y="539"/>
                          </a:lnTo>
                          <a:lnTo>
                            <a:pt x="132" y="565"/>
                          </a:lnTo>
                          <a:lnTo>
                            <a:pt x="697" y="565"/>
                          </a:lnTo>
                          <a:close/>
                        </a:path>
                      </a:pathLst>
                    </a:custGeom>
                    <a:solidFill>
                      <a:srgbClr val="33CC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77" name="Freeform 204">
                      <a:extLst>
                        <a:ext uri="{FF2B5EF4-FFF2-40B4-BE49-F238E27FC236}">
                          <a16:creationId xmlns:a16="http://schemas.microsoft.com/office/drawing/2014/main" id="{4D670BAB-2C3C-C433-4D82-6C3B5F98F2C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13" y="2680"/>
                      <a:ext cx="886" cy="482"/>
                    </a:xfrm>
                    <a:custGeom>
                      <a:avLst/>
                      <a:gdLst>
                        <a:gd name="T0" fmla="*/ 53 w 1394"/>
                        <a:gd name="T1" fmla="*/ 177 h 565"/>
                        <a:gd name="T2" fmla="*/ 53 w 1394"/>
                        <a:gd name="T3" fmla="*/ 160 h 565"/>
                        <a:gd name="T4" fmla="*/ 53 w 1394"/>
                        <a:gd name="T5" fmla="*/ 142 h 565"/>
                        <a:gd name="T6" fmla="*/ 54 w 1394"/>
                        <a:gd name="T7" fmla="*/ 125 h 565"/>
                        <a:gd name="T8" fmla="*/ 55 w 1394"/>
                        <a:gd name="T9" fmla="*/ 108 h 565"/>
                        <a:gd name="T10" fmla="*/ 55 w 1394"/>
                        <a:gd name="T11" fmla="*/ 91 h 565"/>
                        <a:gd name="T12" fmla="*/ 55 w 1394"/>
                        <a:gd name="T13" fmla="*/ 73 h 565"/>
                        <a:gd name="T14" fmla="*/ 56 w 1394"/>
                        <a:gd name="T15" fmla="*/ 57 h 565"/>
                        <a:gd name="T16" fmla="*/ 57 w 1394"/>
                        <a:gd name="T17" fmla="*/ 38 h 565"/>
                        <a:gd name="T18" fmla="*/ 57 w 1394"/>
                        <a:gd name="T19" fmla="*/ 26 h 565"/>
                        <a:gd name="T20" fmla="*/ 58 w 1394"/>
                        <a:gd name="T21" fmla="*/ 9 h 565"/>
                        <a:gd name="T22" fmla="*/ 57 w 1394"/>
                        <a:gd name="T23" fmla="*/ 4 h 565"/>
                        <a:gd name="T24" fmla="*/ 54 w 1394"/>
                        <a:gd name="T25" fmla="*/ 0 h 565"/>
                        <a:gd name="T26" fmla="*/ 51 w 1394"/>
                        <a:gd name="T27" fmla="*/ 0 h 565"/>
                        <a:gd name="T28" fmla="*/ 48 w 1394"/>
                        <a:gd name="T29" fmla="*/ 4 h 565"/>
                        <a:gd name="T30" fmla="*/ 45 w 1394"/>
                        <a:gd name="T31" fmla="*/ 4 h 565"/>
                        <a:gd name="T32" fmla="*/ 42 w 1394"/>
                        <a:gd name="T33" fmla="*/ 4 h 565"/>
                        <a:gd name="T34" fmla="*/ 39 w 1394"/>
                        <a:gd name="T35" fmla="*/ 4 h 565"/>
                        <a:gd name="T36" fmla="*/ 36 w 1394"/>
                        <a:gd name="T37" fmla="*/ 4 h 565"/>
                        <a:gd name="T38" fmla="*/ 34 w 1394"/>
                        <a:gd name="T39" fmla="*/ 9 h 565"/>
                        <a:gd name="T40" fmla="*/ 32 w 1394"/>
                        <a:gd name="T41" fmla="*/ 9 h 565"/>
                        <a:gd name="T42" fmla="*/ 29 w 1394"/>
                        <a:gd name="T43" fmla="*/ 13 h 565"/>
                        <a:gd name="T44" fmla="*/ 27 w 1394"/>
                        <a:gd name="T45" fmla="*/ 9 h 565"/>
                        <a:gd name="T46" fmla="*/ 25 w 1394"/>
                        <a:gd name="T47" fmla="*/ 9 h 565"/>
                        <a:gd name="T48" fmla="*/ 23 w 1394"/>
                        <a:gd name="T49" fmla="*/ 4 h 565"/>
                        <a:gd name="T50" fmla="*/ 20 w 1394"/>
                        <a:gd name="T51" fmla="*/ 4 h 565"/>
                        <a:gd name="T52" fmla="*/ 17 w 1394"/>
                        <a:gd name="T53" fmla="*/ 4 h 565"/>
                        <a:gd name="T54" fmla="*/ 14 w 1394"/>
                        <a:gd name="T55" fmla="*/ 4 h 565"/>
                        <a:gd name="T56" fmla="*/ 11 w 1394"/>
                        <a:gd name="T57" fmla="*/ 0 h 565"/>
                        <a:gd name="T58" fmla="*/ 8 w 1394"/>
                        <a:gd name="T59" fmla="*/ 0 h 565"/>
                        <a:gd name="T60" fmla="*/ 5 w 1394"/>
                        <a:gd name="T61" fmla="*/ 0 h 565"/>
                        <a:gd name="T62" fmla="*/ 2 w 1394"/>
                        <a:gd name="T63" fmla="*/ 4 h 565"/>
                        <a:gd name="T64" fmla="*/ 0 w 1394"/>
                        <a:gd name="T65" fmla="*/ 9 h 565"/>
                        <a:gd name="T66" fmla="*/ 1 w 1394"/>
                        <a:gd name="T67" fmla="*/ 26 h 565"/>
                        <a:gd name="T68" fmla="*/ 3 w 1394"/>
                        <a:gd name="T69" fmla="*/ 38 h 565"/>
                        <a:gd name="T70" fmla="*/ 3 w 1394"/>
                        <a:gd name="T71" fmla="*/ 57 h 565"/>
                        <a:gd name="T72" fmla="*/ 3 w 1394"/>
                        <a:gd name="T73" fmla="*/ 73 h 565"/>
                        <a:gd name="T74" fmla="*/ 4 w 1394"/>
                        <a:gd name="T75" fmla="*/ 91 h 565"/>
                        <a:gd name="T76" fmla="*/ 4 w 1394"/>
                        <a:gd name="T77" fmla="*/ 108 h 565"/>
                        <a:gd name="T78" fmla="*/ 4 w 1394"/>
                        <a:gd name="T79" fmla="*/ 125 h 565"/>
                        <a:gd name="T80" fmla="*/ 5 w 1394"/>
                        <a:gd name="T81" fmla="*/ 142 h 565"/>
                        <a:gd name="T82" fmla="*/ 5 w 1394"/>
                        <a:gd name="T83" fmla="*/ 160 h 565"/>
                        <a:gd name="T84" fmla="*/ 6 w 1394"/>
                        <a:gd name="T85" fmla="*/ 177 h 565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w 1394"/>
                        <a:gd name="T130" fmla="*/ 0 h 565"/>
                        <a:gd name="T131" fmla="*/ 1394 w 1394"/>
                        <a:gd name="T132" fmla="*/ 565 h 565"/>
                      </a:gdLst>
                      <a:ahLst/>
                      <a:cxnLst>
                        <a:cxn ang="T86">
                          <a:pos x="T0" y="T1"/>
                        </a:cxn>
                        <a:cxn ang="T87">
                          <a:pos x="T2" y="T3"/>
                        </a:cxn>
                        <a:cxn ang="T88">
                          <a:pos x="T4" y="T5"/>
                        </a:cxn>
                        <a:cxn ang="T89">
                          <a:pos x="T6" y="T7"/>
                        </a:cxn>
                        <a:cxn ang="T90">
                          <a:pos x="T8" y="T9"/>
                        </a:cxn>
                        <a:cxn ang="T91">
                          <a:pos x="T10" y="T11"/>
                        </a:cxn>
                        <a:cxn ang="T92">
                          <a:pos x="T12" y="T13"/>
                        </a:cxn>
                        <a:cxn ang="T93">
                          <a:pos x="T14" y="T15"/>
                        </a:cxn>
                        <a:cxn ang="T94">
                          <a:pos x="T16" y="T17"/>
                        </a:cxn>
                        <a:cxn ang="T95">
                          <a:pos x="T18" y="T19"/>
                        </a:cxn>
                        <a:cxn ang="T96">
                          <a:pos x="T20" y="T21"/>
                        </a:cxn>
                        <a:cxn ang="T97">
                          <a:pos x="T22" y="T23"/>
                        </a:cxn>
                        <a:cxn ang="T98">
                          <a:pos x="T24" y="T25"/>
                        </a:cxn>
                        <a:cxn ang="T99">
                          <a:pos x="T26" y="T27"/>
                        </a:cxn>
                        <a:cxn ang="T100">
                          <a:pos x="T28" y="T29"/>
                        </a:cxn>
                        <a:cxn ang="T101">
                          <a:pos x="T30" y="T31"/>
                        </a:cxn>
                        <a:cxn ang="T102">
                          <a:pos x="T32" y="T33"/>
                        </a:cxn>
                        <a:cxn ang="T103">
                          <a:pos x="T34" y="T35"/>
                        </a:cxn>
                        <a:cxn ang="T104">
                          <a:pos x="T36" y="T37"/>
                        </a:cxn>
                        <a:cxn ang="T105">
                          <a:pos x="T38" y="T39"/>
                        </a:cxn>
                        <a:cxn ang="T106">
                          <a:pos x="T40" y="T41"/>
                        </a:cxn>
                        <a:cxn ang="T107">
                          <a:pos x="T42" y="T43"/>
                        </a:cxn>
                        <a:cxn ang="T108">
                          <a:pos x="T44" y="T45"/>
                        </a:cxn>
                        <a:cxn ang="T109">
                          <a:pos x="T46" y="T47"/>
                        </a:cxn>
                        <a:cxn ang="T110">
                          <a:pos x="T48" y="T49"/>
                        </a:cxn>
                        <a:cxn ang="T111">
                          <a:pos x="T50" y="T51"/>
                        </a:cxn>
                        <a:cxn ang="T112">
                          <a:pos x="T52" y="T53"/>
                        </a:cxn>
                        <a:cxn ang="T113">
                          <a:pos x="T54" y="T55"/>
                        </a:cxn>
                        <a:cxn ang="T114">
                          <a:pos x="T56" y="T57"/>
                        </a:cxn>
                        <a:cxn ang="T115">
                          <a:pos x="T58" y="T59"/>
                        </a:cxn>
                        <a:cxn ang="T116">
                          <a:pos x="T60" y="T61"/>
                        </a:cxn>
                        <a:cxn ang="T117">
                          <a:pos x="T62" y="T63"/>
                        </a:cxn>
                        <a:cxn ang="T118">
                          <a:pos x="T64" y="T65"/>
                        </a:cxn>
                        <a:cxn ang="T119">
                          <a:pos x="T66" y="T67"/>
                        </a:cxn>
                        <a:cxn ang="T120">
                          <a:pos x="T68" y="T69"/>
                        </a:cxn>
                        <a:cxn ang="T121">
                          <a:pos x="T70" y="T71"/>
                        </a:cxn>
                        <a:cxn ang="T122">
                          <a:pos x="T72" y="T73"/>
                        </a:cxn>
                        <a:cxn ang="T123">
                          <a:pos x="T74" y="T75"/>
                        </a:cxn>
                        <a:cxn ang="T124">
                          <a:pos x="T76" y="T77"/>
                        </a:cxn>
                        <a:cxn ang="T125">
                          <a:pos x="T78" y="T79"/>
                        </a:cxn>
                        <a:cxn ang="T126">
                          <a:pos x="T80" y="T81"/>
                        </a:cxn>
                        <a:cxn ang="T127">
                          <a:pos x="T82" y="T83"/>
                        </a:cxn>
                        <a:cxn ang="T128">
                          <a:pos x="T84" y="T85"/>
                        </a:cxn>
                      </a:cxnLst>
                      <a:rect l="T129" t="T130" r="T131" b="T132"/>
                      <a:pathLst>
                        <a:path w="1394" h="565">
                          <a:moveTo>
                            <a:pt x="697" y="565"/>
                          </a:moveTo>
                          <a:lnTo>
                            <a:pt x="1263" y="565"/>
                          </a:lnTo>
                          <a:lnTo>
                            <a:pt x="1276" y="539"/>
                          </a:lnTo>
                          <a:lnTo>
                            <a:pt x="1276" y="526"/>
                          </a:lnTo>
                          <a:lnTo>
                            <a:pt x="1276" y="513"/>
                          </a:lnTo>
                          <a:lnTo>
                            <a:pt x="1276" y="486"/>
                          </a:lnTo>
                          <a:lnTo>
                            <a:pt x="1276" y="473"/>
                          </a:lnTo>
                          <a:lnTo>
                            <a:pt x="1276" y="460"/>
                          </a:lnTo>
                          <a:lnTo>
                            <a:pt x="1276" y="434"/>
                          </a:lnTo>
                          <a:lnTo>
                            <a:pt x="1289" y="421"/>
                          </a:lnTo>
                          <a:lnTo>
                            <a:pt x="1289" y="407"/>
                          </a:lnTo>
                          <a:lnTo>
                            <a:pt x="1289" y="381"/>
                          </a:lnTo>
                          <a:lnTo>
                            <a:pt x="1289" y="368"/>
                          </a:lnTo>
                          <a:lnTo>
                            <a:pt x="1289" y="355"/>
                          </a:lnTo>
                          <a:lnTo>
                            <a:pt x="1302" y="329"/>
                          </a:lnTo>
                          <a:lnTo>
                            <a:pt x="1302" y="315"/>
                          </a:lnTo>
                          <a:lnTo>
                            <a:pt x="1302" y="302"/>
                          </a:lnTo>
                          <a:lnTo>
                            <a:pt x="1302" y="276"/>
                          </a:lnTo>
                          <a:lnTo>
                            <a:pt x="1315" y="263"/>
                          </a:lnTo>
                          <a:lnTo>
                            <a:pt x="1315" y="250"/>
                          </a:lnTo>
                          <a:lnTo>
                            <a:pt x="1315" y="223"/>
                          </a:lnTo>
                          <a:lnTo>
                            <a:pt x="1329" y="210"/>
                          </a:lnTo>
                          <a:lnTo>
                            <a:pt x="1329" y="197"/>
                          </a:lnTo>
                          <a:lnTo>
                            <a:pt x="1329" y="171"/>
                          </a:lnTo>
                          <a:lnTo>
                            <a:pt x="1342" y="158"/>
                          </a:lnTo>
                          <a:lnTo>
                            <a:pt x="1342" y="144"/>
                          </a:lnTo>
                          <a:lnTo>
                            <a:pt x="1355" y="118"/>
                          </a:lnTo>
                          <a:lnTo>
                            <a:pt x="1355" y="105"/>
                          </a:lnTo>
                          <a:lnTo>
                            <a:pt x="1368" y="92"/>
                          </a:lnTo>
                          <a:lnTo>
                            <a:pt x="1368" y="79"/>
                          </a:lnTo>
                          <a:lnTo>
                            <a:pt x="1381" y="52"/>
                          </a:lnTo>
                          <a:lnTo>
                            <a:pt x="1381" y="39"/>
                          </a:lnTo>
                          <a:lnTo>
                            <a:pt x="1394" y="26"/>
                          </a:lnTo>
                          <a:lnTo>
                            <a:pt x="1394" y="13"/>
                          </a:lnTo>
                          <a:lnTo>
                            <a:pt x="1381" y="13"/>
                          </a:lnTo>
                          <a:lnTo>
                            <a:pt x="1355" y="13"/>
                          </a:lnTo>
                          <a:lnTo>
                            <a:pt x="1329" y="13"/>
                          </a:lnTo>
                          <a:lnTo>
                            <a:pt x="1302" y="13"/>
                          </a:lnTo>
                          <a:lnTo>
                            <a:pt x="1289" y="0"/>
                          </a:lnTo>
                          <a:lnTo>
                            <a:pt x="1263" y="0"/>
                          </a:lnTo>
                          <a:lnTo>
                            <a:pt x="1237" y="0"/>
                          </a:lnTo>
                          <a:lnTo>
                            <a:pt x="1210" y="0"/>
                          </a:lnTo>
                          <a:lnTo>
                            <a:pt x="1184" y="0"/>
                          </a:lnTo>
                          <a:lnTo>
                            <a:pt x="1171" y="0"/>
                          </a:lnTo>
                          <a:lnTo>
                            <a:pt x="1144" y="13"/>
                          </a:lnTo>
                          <a:lnTo>
                            <a:pt x="1118" y="13"/>
                          </a:lnTo>
                          <a:lnTo>
                            <a:pt x="1092" y="13"/>
                          </a:lnTo>
                          <a:lnTo>
                            <a:pt x="1066" y="13"/>
                          </a:lnTo>
                          <a:lnTo>
                            <a:pt x="1039" y="13"/>
                          </a:lnTo>
                          <a:lnTo>
                            <a:pt x="1026" y="13"/>
                          </a:lnTo>
                          <a:lnTo>
                            <a:pt x="1000" y="13"/>
                          </a:lnTo>
                          <a:lnTo>
                            <a:pt x="973" y="13"/>
                          </a:lnTo>
                          <a:lnTo>
                            <a:pt x="947" y="13"/>
                          </a:lnTo>
                          <a:lnTo>
                            <a:pt x="934" y="13"/>
                          </a:lnTo>
                          <a:lnTo>
                            <a:pt x="908" y="13"/>
                          </a:lnTo>
                          <a:lnTo>
                            <a:pt x="881" y="13"/>
                          </a:lnTo>
                          <a:lnTo>
                            <a:pt x="868" y="13"/>
                          </a:lnTo>
                          <a:lnTo>
                            <a:pt x="842" y="13"/>
                          </a:lnTo>
                          <a:lnTo>
                            <a:pt x="829" y="26"/>
                          </a:lnTo>
                          <a:lnTo>
                            <a:pt x="803" y="26"/>
                          </a:lnTo>
                          <a:lnTo>
                            <a:pt x="789" y="26"/>
                          </a:lnTo>
                          <a:lnTo>
                            <a:pt x="763" y="26"/>
                          </a:lnTo>
                          <a:lnTo>
                            <a:pt x="750" y="26"/>
                          </a:lnTo>
                          <a:lnTo>
                            <a:pt x="737" y="26"/>
                          </a:lnTo>
                          <a:lnTo>
                            <a:pt x="710" y="26"/>
                          </a:lnTo>
                          <a:lnTo>
                            <a:pt x="697" y="39"/>
                          </a:lnTo>
                          <a:lnTo>
                            <a:pt x="684" y="26"/>
                          </a:lnTo>
                          <a:lnTo>
                            <a:pt x="671" y="26"/>
                          </a:lnTo>
                          <a:lnTo>
                            <a:pt x="645" y="26"/>
                          </a:lnTo>
                          <a:lnTo>
                            <a:pt x="632" y="26"/>
                          </a:lnTo>
                          <a:lnTo>
                            <a:pt x="618" y="26"/>
                          </a:lnTo>
                          <a:lnTo>
                            <a:pt x="592" y="26"/>
                          </a:lnTo>
                          <a:lnTo>
                            <a:pt x="579" y="26"/>
                          </a:lnTo>
                          <a:lnTo>
                            <a:pt x="553" y="13"/>
                          </a:lnTo>
                          <a:lnTo>
                            <a:pt x="539" y="13"/>
                          </a:lnTo>
                          <a:lnTo>
                            <a:pt x="513" y="13"/>
                          </a:lnTo>
                          <a:lnTo>
                            <a:pt x="487" y="13"/>
                          </a:lnTo>
                          <a:lnTo>
                            <a:pt x="474" y="13"/>
                          </a:lnTo>
                          <a:lnTo>
                            <a:pt x="447" y="13"/>
                          </a:lnTo>
                          <a:lnTo>
                            <a:pt x="421" y="13"/>
                          </a:lnTo>
                          <a:lnTo>
                            <a:pt x="395" y="13"/>
                          </a:lnTo>
                          <a:lnTo>
                            <a:pt x="382" y="13"/>
                          </a:lnTo>
                          <a:lnTo>
                            <a:pt x="355" y="13"/>
                          </a:lnTo>
                          <a:lnTo>
                            <a:pt x="329" y="13"/>
                          </a:lnTo>
                          <a:lnTo>
                            <a:pt x="303" y="0"/>
                          </a:lnTo>
                          <a:lnTo>
                            <a:pt x="276" y="0"/>
                          </a:lnTo>
                          <a:lnTo>
                            <a:pt x="263" y="0"/>
                          </a:lnTo>
                          <a:lnTo>
                            <a:pt x="237" y="0"/>
                          </a:lnTo>
                          <a:lnTo>
                            <a:pt x="211" y="0"/>
                          </a:lnTo>
                          <a:lnTo>
                            <a:pt x="184" y="0"/>
                          </a:lnTo>
                          <a:lnTo>
                            <a:pt x="158" y="0"/>
                          </a:lnTo>
                          <a:lnTo>
                            <a:pt x="132" y="0"/>
                          </a:lnTo>
                          <a:lnTo>
                            <a:pt x="119" y="0"/>
                          </a:lnTo>
                          <a:lnTo>
                            <a:pt x="92" y="0"/>
                          </a:lnTo>
                          <a:lnTo>
                            <a:pt x="66" y="0"/>
                          </a:lnTo>
                          <a:lnTo>
                            <a:pt x="40" y="13"/>
                          </a:lnTo>
                          <a:lnTo>
                            <a:pt x="27" y="13"/>
                          </a:lnTo>
                          <a:lnTo>
                            <a:pt x="0" y="13"/>
                          </a:lnTo>
                          <a:lnTo>
                            <a:pt x="0" y="26"/>
                          </a:lnTo>
                          <a:lnTo>
                            <a:pt x="13" y="39"/>
                          </a:lnTo>
                          <a:lnTo>
                            <a:pt x="27" y="52"/>
                          </a:lnTo>
                          <a:lnTo>
                            <a:pt x="27" y="79"/>
                          </a:lnTo>
                          <a:lnTo>
                            <a:pt x="40" y="92"/>
                          </a:lnTo>
                          <a:lnTo>
                            <a:pt x="40" y="105"/>
                          </a:lnTo>
                          <a:lnTo>
                            <a:pt x="53" y="118"/>
                          </a:lnTo>
                          <a:lnTo>
                            <a:pt x="53" y="144"/>
                          </a:lnTo>
                          <a:lnTo>
                            <a:pt x="66" y="158"/>
                          </a:lnTo>
                          <a:lnTo>
                            <a:pt x="66" y="171"/>
                          </a:lnTo>
                          <a:lnTo>
                            <a:pt x="66" y="197"/>
                          </a:lnTo>
                          <a:lnTo>
                            <a:pt x="79" y="210"/>
                          </a:lnTo>
                          <a:lnTo>
                            <a:pt x="79" y="223"/>
                          </a:lnTo>
                          <a:lnTo>
                            <a:pt x="79" y="250"/>
                          </a:lnTo>
                          <a:lnTo>
                            <a:pt x="92" y="263"/>
                          </a:lnTo>
                          <a:lnTo>
                            <a:pt x="92" y="276"/>
                          </a:lnTo>
                          <a:lnTo>
                            <a:pt x="92" y="302"/>
                          </a:lnTo>
                          <a:lnTo>
                            <a:pt x="92" y="315"/>
                          </a:lnTo>
                          <a:lnTo>
                            <a:pt x="106" y="329"/>
                          </a:lnTo>
                          <a:lnTo>
                            <a:pt x="106" y="355"/>
                          </a:lnTo>
                          <a:lnTo>
                            <a:pt x="106" y="368"/>
                          </a:lnTo>
                          <a:lnTo>
                            <a:pt x="106" y="381"/>
                          </a:lnTo>
                          <a:lnTo>
                            <a:pt x="119" y="407"/>
                          </a:lnTo>
                          <a:lnTo>
                            <a:pt x="119" y="421"/>
                          </a:lnTo>
                          <a:lnTo>
                            <a:pt x="119" y="434"/>
                          </a:lnTo>
                          <a:lnTo>
                            <a:pt x="119" y="460"/>
                          </a:lnTo>
                          <a:lnTo>
                            <a:pt x="119" y="473"/>
                          </a:lnTo>
                          <a:lnTo>
                            <a:pt x="119" y="486"/>
                          </a:lnTo>
                          <a:lnTo>
                            <a:pt x="132" y="513"/>
                          </a:lnTo>
                          <a:lnTo>
                            <a:pt x="132" y="526"/>
                          </a:lnTo>
                          <a:lnTo>
                            <a:pt x="132" y="539"/>
                          </a:lnTo>
                          <a:lnTo>
                            <a:pt x="132" y="565"/>
                          </a:lnTo>
                          <a:lnTo>
                            <a:pt x="697" y="565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778" name="Line 205">
                      <a:extLst>
                        <a:ext uri="{FF2B5EF4-FFF2-40B4-BE49-F238E27FC236}">
                          <a16:creationId xmlns:a16="http://schemas.microsoft.com/office/drawing/2014/main" id="{2290F599-E092-E8FC-3D1C-D106710AC6D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56" y="2703"/>
                      <a:ext cx="0" cy="459"/>
                    </a:xfrm>
                    <a:prstGeom prst="line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 sz="1200"/>
                    </a:p>
                  </p:txBody>
                </p:sp>
                <p:grpSp>
                  <p:nvGrpSpPr>
                    <p:cNvPr id="779" name="Group 206">
                      <a:extLst>
                        <a:ext uri="{FF2B5EF4-FFF2-40B4-BE49-F238E27FC236}">
                          <a16:creationId xmlns:a16="http://schemas.microsoft.com/office/drawing/2014/main" id="{FFD51FA6-A1F4-5887-0320-49C36AD2F61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17" y="2401"/>
                      <a:ext cx="192" cy="270"/>
                      <a:chOff x="3578" y="2491"/>
                      <a:chExt cx="303" cy="316"/>
                    </a:xfrm>
                  </p:grpSpPr>
                  <p:sp>
                    <p:nvSpPr>
                      <p:cNvPr id="782" name="Freeform 207">
                        <a:extLst>
                          <a:ext uri="{FF2B5EF4-FFF2-40B4-BE49-F238E27FC236}">
                            <a16:creationId xmlns:a16="http://schemas.microsoft.com/office/drawing/2014/main" id="{B5F509B3-E96F-29E6-7677-A1E860937D2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97" y="2701"/>
                        <a:ext cx="52" cy="53"/>
                      </a:xfrm>
                      <a:custGeom>
                        <a:avLst/>
                        <a:gdLst>
                          <a:gd name="T0" fmla="*/ 26 w 52"/>
                          <a:gd name="T1" fmla="*/ 0 h 53"/>
                          <a:gd name="T2" fmla="*/ 26 w 52"/>
                          <a:gd name="T3" fmla="*/ 0 h 53"/>
                          <a:gd name="T4" fmla="*/ 13 w 52"/>
                          <a:gd name="T5" fmla="*/ 0 h 53"/>
                          <a:gd name="T6" fmla="*/ 13 w 52"/>
                          <a:gd name="T7" fmla="*/ 0 h 53"/>
                          <a:gd name="T8" fmla="*/ 13 w 52"/>
                          <a:gd name="T9" fmla="*/ 13 h 53"/>
                          <a:gd name="T10" fmla="*/ 0 w 52"/>
                          <a:gd name="T11" fmla="*/ 13 h 53"/>
                          <a:gd name="T12" fmla="*/ 0 w 52"/>
                          <a:gd name="T13" fmla="*/ 13 h 53"/>
                          <a:gd name="T14" fmla="*/ 0 w 52"/>
                          <a:gd name="T15" fmla="*/ 27 h 53"/>
                          <a:gd name="T16" fmla="*/ 0 w 52"/>
                          <a:gd name="T17" fmla="*/ 27 h 53"/>
                          <a:gd name="T18" fmla="*/ 0 w 52"/>
                          <a:gd name="T19" fmla="*/ 40 h 53"/>
                          <a:gd name="T20" fmla="*/ 0 w 52"/>
                          <a:gd name="T21" fmla="*/ 40 h 53"/>
                          <a:gd name="T22" fmla="*/ 0 w 52"/>
                          <a:gd name="T23" fmla="*/ 40 h 53"/>
                          <a:gd name="T24" fmla="*/ 13 w 52"/>
                          <a:gd name="T25" fmla="*/ 53 h 53"/>
                          <a:gd name="T26" fmla="*/ 13 w 52"/>
                          <a:gd name="T27" fmla="*/ 53 h 53"/>
                          <a:gd name="T28" fmla="*/ 13 w 52"/>
                          <a:gd name="T29" fmla="*/ 53 h 53"/>
                          <a:gd name="T30" fmla="*/ 26 w 52"/>
                          <a:gd name="T31" fmla="*/ 53 h 53"/>
                          <a:gd name="T32" fmla="*/ 26 w 52"/>
                          <a:gd name="T33" fmla="*/ 53 h 53"/>
                          <a:gd name="T34" fmla="*/ 39 w 52"/>
                          <a:gd name="T35" fmla="*/ 53 h 53"/>
                          <a:gd name="T36" fmla="*/ 39 w 52"/>
                          <a:gd name="T37" fmla="*/ 53 h 53"/>
                          <a:gd name="T38" fmla="*/ 39 w 52"/>
                          <a:gd name="T39" fmla="*/ 53 h 53"/>
                          <a:gd name="T40" fmla="*/ 52 w 52"/>
                          <a:gd name="T41" fmla="*/ 53 h 53"/>
                          <a:gd name="T42" fmla="*/ 52 w 52"/>
                          <a:gd name="T43" fmla="*/ 40 h 53"/>
                          <a:gd name="T44" fmla="*/ 52 w 52"/>
                          <a:gd name="T45" fmla="*/ 40 h 53"/>
                          <a:gd name="T46" fmla="*/ 52 w 52"/>
                          <a:gd name="T47" fmla="*/ 40 h 53"/>
                          <a:gd name="T48" fmla="*/ 52 w 52"/>
                          <a:gd name="T49" fmla="*/ 27 h 53"/>
                          <a:gd name="T50" fmla="*/ 52 w 52"/>
                          <a:gd name="T51" fmla="*/ 27 h 53"/>
                          <a:gd name="T52" fmla="*/ 52 w 52"/>
                          <a:gd name="T53" fmla="*/ 13 h 53"/>
                          <a:gd name="T54" fmla="*/ 52 w 52"/>
                          <a:gd name="T55" fmla="*/ 13 h 53"/>
                          <a:gd name="T56" fmla="*/ 52 w 52"/>
                          <a:gd name="T57" fmla="*/ 13 h 53"/>
                          <a:gd name="T58" fmla="*/ 39 w 52"/>
                          <a:gd name="T59" fmla="*/ 0 h 53"/>
                          <a:gd name="T60" fmla="*/ 39 w 52"/>
                          <a:gd name="T61" fmla="*/ 0 h 53"/>
                          <a:gd name="T62" fmla="*/ 39 w 52"/>
                          <a:gd name="T63" fmla="*/ 0 h 53"/>
                          <a:gd name="T64" fmla="*/ 26 w 52"/>
                          <a:gd name="T65" fmla="*/ 0 h 53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w 52"/>
                          <a:gd name="T100" fmla="*/ 0 h 53"/>
                          <a:gd name="T101" fmla="*/ 52 w 52"/>
                          <a:gd name="T102" fmla="*/ 53 h 53"/>
                        </a:gdLst>
                        <a:ahLst/>
                        <a:cxnLst>
                          <a:cxn ang="T66">
                            <a:pos x="T0" y="T1"/>
                          </a:cxn>
                          <a:cxn ang="T67">
                            <a:pos x="T2" y="T3"/>
                          </a:cxn>
                          <a:cxn ang="T68">
                            <a:pos x="T4" y="T5"/>
                          </a:cxn>
                          <a:cxn ang="T69">
                            <a:pos x="T6" y="T7"/>
                          </a:cxn>
                          <a:cxn ang="T70">
                            <a:pos x="T8" y="T9"/>
                          </a:cxn>
                          <a:cxn ang="T71">
                            <a:pos x="T10" y="T11"/>
                          </a:cxn>
                          <a:cxn ang="T72">
                            <a:pos x="T12" y="T13"/>
                          </a:cxn>
                          <a:cxn ang="T73">
                            <a:pos x="T14" y="T15"/>
                          </a:cxn>
                          <a:cxn ang="T74">
                            <a:pos x="T16" y="T17"/>
                          </a:cxn>
                          <a:cxn ang="T75">
                            <a:pos x="T18" y="T19"/>
                          </a:cxn>
                          <a:cxn ang="T76">
                            <a:pos x="T20" y="T21"/>
                          </a:cxn>
                          <a:cxn ang="T77">
                            <a:pos x="T22" y="T23"/>
                          </a:cxn>
                          <a:cxn ang="T78">
                            <a:pos x="T24" y="T25"/>
                          </a:cxn>
                          <a:cxn ang="T79">
                            <a:pos x="T26" y="T27"/>
                          </a:cxn>
                          <a:cxn ang="T80">
                            <a:pos x="T28" y="T29"/>
                          </a:cxn>
                          <a:cxn ang="T81">
                            <a:pos x="T30" y="T31"/>
                          </a:cxn>
                          <a:cxn ang="T82">
                            <a:pos x="T32" y="T33"/>
                          </a:cxn>
                          <a:cxn ang="T83">
                            <a:pos x="T34" y="T35"/>
                          </a:cxn>
                          <a:cxn ang="T84">
                            <a:pos x="T36" y="T37"/>
                          </a:cxn>
                          <a:cxn ang="T85">
                            <a:pos x="T38" y="T39"/>
                          </a:cxn>
                          <a:cxn ang="T86">
                            <a:pos x="T40" y="T41"/>
                          </a:cxn>
                          <a:cxn ang="T87">
                            <a:pos x="T42" y="T43"/>
                          </a:cxn>
                          <a:cxn ang="T88">
                            <a:pos x="T44" y="T45"/>
                          </a:cxn>
                          <a:cxn ang="T89">
                            <a:pos x="T46" y="T47"/>
                          </a:cxn>
                          <a:cxn ang="T90">
                            <a:pos x="T48" y="T49"/>
                          </a:cxn>
                          <a:cxn ang="T91">
                            <a:pos x="T50" y="T51"/>
                          </a:cxn>
                          <a:cxn ang="T92">
                            <a:pos x="T52" y="T53"/>
                          </a:cxn>
                          <a:cxn ang="T93">
                            <a:pos x="T54" y="T55"/>
                          </a:cxn>
                          <a:cxn ang="T94">
                            <a:pos x="T56" y="T57"/>
                          </a:cxn>
                          <a:cxn ang="T95">
                            <a:pos x="T58" y="T59"/>
                          </a:cxn>
                          <a:cxn ang="T96">
                            <a:pos x="T60" y="T61"/>
                          </a:cxn>
                          <a:cxn ang="T97">
                            <a:pos x="T62" y="T63"/>
                          </a:cxn>
                          <a:cxn ang="T98">
                            <a:pos x="T64" y="T65"/>
                          </a:cxn>
                        </a:cxnLst>
                        <a:rect l="T99" t="T100" r="T101" b="T102"/>
                        <a:pathLst>
                          <a:path w="52" h="53">
                            <a:moveTo>
                              <a:pt x="26" y="0"/>
                            </a:moveTo>
                            <a:lnTo>
                              <a:pt x="26" y="0"/>
                            </a:lnTo>
                            <a:lnTo>
                              <a:pt x="13" y="0"/>
                            </a:lnTo>
                            <a:lnTo>
                              <a:pt x="13" y="13"/>
                            </a:lnTo>
                            <a:lnTo>
                              <a:pt x="0" y="13"/>
                            </a:lnTo>
                            <a:lnTo>
                              <a:pt x="0" y="27"/>
                            </a:lnTo>
                            <a:lnTo>
                              <a:pt x="0" y="40"/>
                            </a:lnTo>
                            <a:lnTo>
                              <a:pt x="13" y="53"/>
                            </a:lnTo>
                            <a:lnTo>
                              <a:pt x="26" y="53"/>
                            </a:lnTo>
                            <a:lnTo>
                              <a:pt x="39" y="53"/>
                            </a:lnTo>
                            <a:lnTo>
                              <a:pt x="52" y="53"/>
                            </a:lnTo>
                            <a:lnTo>
                              <a:pt x="52" y="40"/>
                            </a:lnTo>
                            <a:lnTo>
                              <a:pt x="52" y="27"/>
                            </a:lnTo>
                            <a:lnTo>
                              <a:pt x="52" y="13"/>
                            </a:lnTo>
                            <a:lnTo>
                              <a:pt x="39" y="0"/>
                            </a:lnTo>
                            <a:lnTo>
                              <a:pt x="26" y="0"/>
                            </a:lnTo>
                            <a:close/>
                          </a:path>
                        </a:pathLst>
                      </a:cu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83" name="Freeform 208">
                        <a:extLst>
                          <a:ext uri="{FF2B5EF4-FFF2-40B4-BE49-F238E27FC236}">
                            <a16:creationId xmlns:a16="http://schemas.microsoft.com/office/drawing/2014/main" id="{AD1CBD83-2DD5-080C-99CF-CEBB5FD07E8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97" y="2701"/>
                        <a:ext cx="52" cy="53"/>
                      </a:xfrm>
                      <a:custGeom>
                        <a:avLst/>
                        <a:gdLst>
                          <a:gd name="T0" fmla="*/ 26 w 52"/>
                          <a:gd name="T1" fmla="*/ 0 h 53"/>
                          <a:gd name="T2" fmla="*/ 26 w 52"/>
                          <a:gd name="T3" fmla="*/ 0 h 53"/>
                          <a:gd name="T4" fmla="*/ 26 w 52"/>
                          <a:gd name="T5" fmla="*/ 0 h 53"/>
                          <a:gd name="T6" fmla="*/ 13 w 52"/>
                          <a:gd name="T7" fmla="*/ 0 h 53"/>
                          <a:gd name="T8" fmla="*/ 13 w 52"/>
                          <a:gd name="T9" fmla="*/ 0 h 53"/>
                          <a:gd name="T10" fmla="*/ 13 w 52"/>
                          <a:gd name="T11" fmla="*/ 13 h 53"/>
                          <a:gd name="T12" fmla="*/ 0 w 52"/>
                          <a:gd name="T13" fmla="*/ 13 h 53"/>
                          <a:gd name="T14" fmla="*/ 0 w 52"/>
                          <a:gd name="T15" fmla="*/ 13 h 53"/>
                          <a:gd name="T16" fmla="*/ 0 w 52"/>
                          <a:gd name="T17" fmla="*/ 27 h 53"/>
                          <a:gd name="T18" fmla="*/ 0 w 52"/>
                          <a:gd name="T19" fmla="*/ 27 h 53"/>
                          <a:gd name="T20" fmla="*/ 0 w 52"/>
                          <a:gd name="T21" fmla="*/ 40 h 53"/>
                          <a:gd name="T22" fmla="*/ 0 w 52"/>
                          <a:gd name="T23" fmla="*/ 40 h 53"/>
                          <a:gd name="T24" fmla="*/ 0 w 52"/>
                          <a:gd name="T25" fmla="*/ 40 h 53"/>
                          <a:gd name="T26" fmla="*/ 13 w 52"/>
                          <a:gd name="T27" fmla="*/ 53 h 53"/>
                          <a:gd name="T28" fmla="*/ 13 w 52"/>
                          <a:gd name="T29" fmla="*/ 53 h 53"/>
                          <a:gd name="T30" fmla="*/ 13 w 52"/>
                          <a:gd name="T31" fmla="*/ 53 h 53"/>
                          <a:gd name="T32" fmla="*/ 26 w 52"/>
                          <a:gd name="T33" fmla="*/ 53 h 53"/>
                          <a:gd name="T34" fmla="*/ 26 w 52"/>
                          <a:gd name="T35" fmla="*/ 53 h 53"/>
                          <a:gd name="T36" fmla="*/ 39 w 52"/>
                          <a:gd name="T37" fmla="*/ 53 h 53"/>
                          <a:gd name="T38" fmla="*/ 39 w 52"/>
                          <a:gd name="T39" fmla="*/ 53 h 53"/>
                          <a:gd name="T40" fmla="*/ 39 w 52"/>
                          <a:gd name="T41" fmla="*/ 53 h 53"/>
                          <a:gd name="T42" fmla="*/ 52 w 52"/>
                          <a:gd name="T43" fmla="*/ 53 h 53"/>
                          <a:gd name="T44" fmla="*/ 52 w 52"/>
                          <a:gd name="T45" fmla="*/ 40 h 53"/>
                          <a:gd name="T46" fmla="*/ 52 w 52"/>
                          <a:gd name="T47" fmla="*/ 40 h 53"/>
                          <a:gd name="T48" fmla="*/ 52 w 52"/>
                          <a:gd name="T49" fmla="*/ 40 h 53"/>
                          <a:gd name="T50" fmla="*/ 52 w 52"/>
                          <a:gd name="T51" fmla="*/ 27 h 53"/>
                          <a:gd name="T52" fmla="*/ 52 w 52"/>
                          <a:gd name="T53" fmla="*/ 27 h 53"/>
                          <a:gd name="T54" fmla="*/ 52 w 52"/>
                          <a:gd name="T55" fmla="*/ 13 h 53"/>
                          <a:gd name="T56" fmla="*/ 52 w 52"/>
                          <a:gd name="T57" fmla="*/ 13 h 53"/>
                          <a:gd name="T58" fmla="*/ 52 w 52"/>
                          <a:gd name="T59" fmla="*/ 13 h 53"/>
                          <a:gd name="T60" fmla="*/ 39 w 52"/>
                          <a:gd name="T61" fmla="*/ 0 h 53"/>
                          <a:gd name="T62" fmla="*/ 39 w 52"/>
                          <a:gd name="T63" fmla="*/ 0 h 53"/>
                          <a:gd name="T64" fmla="*/ 39 w 52"/>
                          <a:gd name="T65" fmla="*/ 0 h 53"/>
                          <a:gd name="T66" fmla="*/ 26 w 52"/>
                          <a:gd name="T67" fmla="*/ 0 h 53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w 52"/>
                          <a:gd name="T103" fmla="*/ 0 h 53"/>
                          <a:gd name="T104" fmla="*/ 52 w 52"/>
                          <a:gd name="T105" fmla="*/ 53 h 53"/>
                        </a:gdLst>
                        <a:ahLst/>
                        <a:cxnLst>
                          <a:cxn ang="T68">
                            <a:pos x="T0" y="T1"/>
                          </a:cxn>
                          <a:cxn ang="T69">
                            <a:pos x="T2" y="T3"/>
                          </a:cxn>
                          <a:cxn ang="T70">
                            <a:pos x="T4" y="T5"/>
                          </a:cxn>
                          <a:cxn ang="T71">
                            <a:pos x="T6" y="T7"/>
                          </a:cxn>
                          <a:cxn ang="T72">
                            <a:pos x="T8" y="T9"/>
                          </a:cxn>
                          <a:cxn ang="T73">
                            <a:pos x="T10" y="T11"/>
                          </a:cxn>
                          <a:cxn ang="T74">
                            <a:pos x="T12" y="T13"/>
                          </a:cxn>
                          <a:cxn ang="T75">
                            <a:pos x="T14" y="T15"/>
                          </a:cxn>
                          <a:cxn ang="T76">
                            <a:pos x="T16" y="T17"/>
                          </a:cxn>
                          <a:cxn ang="T77">
                            <a:pos x="T18" y="T19"/>
                          </a:cxn>
                          <a:cxn ang="T78">
                            <a:pos x="T20" y="T21"/>
                          </a:cxn>
                          <a:cxn ang="T79">
                            <a:pos x="T22" y="T23"/>
                          </a:cxn>
                          <a:cxn ang="T80">
                            <a:pos x="T24" y="T25"/>
                          </a:cxn>
                          <a:cxn ang="T81">
                            <a:pos x="T26" y="T27"/>
                          </a:cxn>
                          <a:cxn ang="T82">
                            <a:pos x="T28" y="T29"/>
                          </a:cxn>
                          <a:cxn ang="T83">
                            <a:pos x="T30" y="T31"/>
                          </a:cxn>
                          <a:cxn ang="T84">
                            <a:pos x="T32" y="T33"/>
                          </a:cxn>
                          <a:cxn ang="T85">
                            <a:pos x="T34" y="T35"/>
                          </a:cxn>
                          <a:cxn ang="T86">
                            <a:pos x="T36" y="T37"/>
                          </a:cxn>
                          <a:cxn ang="T87">
                            <a:pos x="T38" y="T39"/>
                          </a:cxn>
                          <a:cxn ang="T88">
                            <a:pos x="T40" y="T41"/>
                          </a:cxn>
                          <a:cxn ang="T89">
                            <a:pos x="T42" y="T43"/>
                          </a:cxn>
                          <a:cxn ang="T90">
                            <a:pos x="T44" y="T45"/>
                          </a:cxn>
                          <a:cxn ang="T91">
                            <a:pos x="T46" y="T47"/>
                          </a:cxn>
                          <a:cxn ang="T92">
                            <a:pos x="T48" y="T49"/>
                          </a:cxn>
                          <a:cxn ang="T93">
                            <a:pos x="T50" y="T51"/>
                          </a:cxn>
                          <a:cxn ang="T94">
                            <a:pos x="T52" y="T53"/>
                          </a:cxn>
                          <a:cxn ang="T95">
                            <a:pos x="T54" y="T55"/>
                          </a:cxn>
                          <a:cxn ang="T96">
                            <a:pos x="T56" y="T57"/>
                          </a:cxn>
                          <a:cxn ang="T97">
                            <a:pos x="T58" y="T59"/>
                          </a:cxn>
                          <a:cxn ang="T98">
                            <a:pos x="T60" y="T61"/>
                          </a:cxn>
                          <a:cxn ang="T99">
                            <a:pos x="T62" y="T63"/>
                          </a:cxn>
                          <a:cxn ang="T100">
                            <a:pos x="T64" y="T65"/>
                          </a:cxn>
                          <a:cxn ang="T101">
                            <a:pos x="T66" y="T67"/>
                          </a:cxn>
                        </a:cxnLst>
                        <a:rect l="T102" t="T103" r="T104" b="T105"/>
                        <a:pathLst>
                          <a:path w="52" h="53">
                            <a:moveTo>
                              <a:pt x="26" y="0"/>
                            </a:moveTo>
                            <a:lnTo>
                              <a:pt x="26" y="0"/>
                            </a:lnTo>
                            <a:lnTo>
                              <a:pt x="13" y="0"/>
                            </a:lnTo>
                            <a:lnTo>
                              <a:pt x="13" y="13"/>
                            </a:lnTo>
                            <a:lnTo>
                              <a:pt x="0" y="13"/>
                            </a:lnTo>
                            <a:lnTo>
                              <a:pt x="0" y="27"/>
                            </a:lnTo>
                            <a:lnTo>
                              <a:pt x="0" y="40"/>
                            </a:lnTo>
                            <a:lnTo>
                              <a:pt x="13" y="53"/>
                            </a:lnTo>
                            <a:lnTo>
                              <a:pt x="26" y="53"/>
                            </a:lnTo>
                            <a:lnTo>
                              <a:pt x="39" y="53"/>
                            </a:lnTo>
                            <a:lnTo>
                              <a:pt x="52" y="53"/>
                            </a:lnTo>
                            <a:lnTo>
                              <a:pt x="52" y="40"/>
                            </a:lnTo>
                            <a:lnTo>
                              <a:pt x="52" y="27"/>
                            </a:lnTo>
                            <a:lnTo>
                              <a:pt x="52" y="13"/>
                            </a:lnTo>
                            <a:lnTo>
                              <a:pt x="39" y="0"/>
                            </a:lnTo>
                            <a:lnTo>
                              <a:pt x="26" y="0"/>
                            </a:lnTo>
                          </a:path>
                        </a:pathLst>
                      </a:cu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84" name="Rectangle 209">
                        <a:extLst>
                          <a:ext uri="{FF2B5EF4-FFF2-40B4-BE49-F238E27FC236}">
                            <a16:creationId xmlns:a16="http://schemas.microsoft.com/office/drawing/2014/main" id="{071484D2-3591-3A7B-9E8D-020565E70FE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78" y="2491"/>
                        <a:ext cx="303" cy="31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85" name="Rectangle 210">
                        <a:extLst>
                          <a:ext uri="{FF2B5EF4-FFF2-40B4-BE49-F238E27FC236}">
                            <a16:creationId xmlns:a16="http://schemas.microsoft.com/office/drawing/2014/main" id="{884443C4-EDDF-3234-EA6F-E34BB4C1BA0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78" y="2491"/>
                        <a:ext cx="303" cy="31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86" name="Rectangle 211">
                        <a:extLst>
                          <a:ext uri="{FF2B5EF4-FFF2-40B4-BE49-F238E27FC236}">
                            <a16:creationId xmlns:a16="http://schemas.microsoft.com/office/drawing/2014/main" id="{E3C82027-A2D4-3792-20BD-F6AB664D5E4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05" y="2504"/>
                        <a:ext cx="118" cy="27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87" name="Rectangle 212">
                        <a:extLst>
                          <a:ext uri="{FF2B5EF4-FFF2-40B4-BE49-F238E27FC236}">
                            <a16:creationId xmlns:a16="http://schemas.microsoft.com/office/drawing/2014/main" id="{A4E5138E-0B9D-42D1-AB92-E164F5DC27E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05" y="2504"/>
                        <a:ext cx="118" cy="27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88" name="Rectangle 213">
                        <a:extLst>
                          <a:ext uri="{FF2B5EF4-FFF2-40B4-BE49-F238E27FC236}">
                            <a16:creationId xmlns:a16="http://schemas.microsoft.com/office/drawing/2014/main" id="{A44F16EA-E9DC-C926-0EF5-732352BD97E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23" y="2504"/>
                        <a:ext cx="132" cy="27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89" name="Rectangle 214">
                        <a:extLst>
                          <a:ext uri="{FF2B5EF4-FFF2-40B4-BE49-F238E27FC236}">
                            <a16:creationId xmlns:a16="http://schemas.microsoft.com/office/drawing/2014/main" id="{E1726C83-EF8F-775D-657C-6D4E3C3AB78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23" y="2504"/>
                        <a:ext cx="132" cy="27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90" name="Rectangle 215">
                        <a:extLst>
                          <a:ext uri="{FF2B5EF4-FFF2-40B4-BE49-F238E27FC236}">
                            <a16:creationId xmlns:a16="http://schemas.microsoft.com/office/drawing/2014/main" id="{7881C2AC-B017-5195-D760-D52428922B1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97" y="2504"/>
                        <a:ext cx="13" cy="28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91" name="Rectangle 216">
                        <a:extLst>
                          <a:ext uri="{FF2B5EF4-FFF2-40B4-BE49-F238E27FC236}">
                            <a16:creationId xmlns:a16="http://schemas.microsoft.com/office/drawing/2014/main" id="{69C5A182-7132-0BA3-8244-D9FF64ADE69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97" y="2504"/>
                        <a:ext cx="13" cy="28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92" name="Rectangle 217">
                        <a:extLst>
                          <a:ext uri="{FF2B5EF4-FFF2-40B4-BE49-F238E27FC236}">
                            <a16:creationId xmlns:a16="http://schemas.microsoft.com/office/drawing/2014/main" id="{71CDD6BE-C737-4310-DBB7-08FC8AF6BD9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97" y="2491"/>
                        <a:ext cx="26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93" name="Rectangle 218">
                        <a:extLst>
                          <a:ext uri="{FF2B5EF4-FFF2-40B4-BE49-F238E27FC236}">
                            <a16:creationId xmlns:a16="http://schemas.microsoft.com/office/drawing/2014/main" id="{C1E7778F-F53F-119F-261B-D7D44E9E85D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97" y="2491"/>
                        <a:ext cx="26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94" name="Rectangle 219">
                        <a:extLst>
                          <a:ext uri="{FF2B5EF4-FFF2-40B4-BE49-F238E27FC236}">
                            <a16:creationId xmlns:a16="http://schemas.microsoft.com/office/drawing/2014/main" id="{F6AEBCE0-E83C-D5EE-0EBC-6E30925FE43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97" y="2793"/>
                        <a:ext cx="26" cy="1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95" name="Rectangle 220">
                        <a:extLst>
                          <a:ext uri="{FF2B5EF4-FFF2-40B4-BE49-F238E27FC236}">
                            <a16:creationId xmlns:a16="http://schemas.microsoft.com/office/drawing/2014/main" id="{ED38CCBF-FAF6-D991-EBD3-ABC43432F08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97" y="2793"/>
                        <a:ext cx="26" cy="1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96" name="Rectangle 221">
                        <a:extLst>
                          <a:ext uri="{FF2B5EF4-FFF2-40B4-BE49-F238E27FC236}">
                            <a16:creationId xmlns:a16="http://schemas.microsoft.com/office/drawing/2014/main" id="{D8B5343E-76FA-B732-4781-03DDC1806C7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84" y="2635"/>
                        <a:ext cx="26" cy="14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97" name="Rectangle 222">
                        <a:extLst>
                          <a:ext uri="{FF2B5EF4-FFF2-40B4-BE49-F238E27FC236}">
                            <a16:creationId xmlns:a16="http://schemas.microsoft.com/office/drawing/2014/main" id="{61B5A945-F969-EE6F-BFA2-5181658D1C5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84" y="2635"/>
                        <a:ext cx="26" cy="14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98" name="Rectangle 223">
                        <a:extLst>
                          <a:ext uri="{FF2B5EF4-FFF2-40B4-BE49-F238E27FC236}">
                            <a16:creationId xmlns:a16="http://schemas.microsoft.com/office/drawing/2014/main" id="{494D365B-146E-00A2-BFA8-3C200556288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49" y="2504"/>
                        <a:ext cx="1" cy="28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799" name="Rectangle 224">
                        <a:extLst>
                          <a:ext uri="{FF2B5EF4-FFF2-40B4-BE49-F238E27FC236}">
                            <a16:creationId xmlns:a16="http://schemas.microsoft.com/office/drawing/2014/main" id="{C74F5804-8F5D-7017-6B3D-2AFBB5BA23D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49" y="2504"/>
                        <a:ext cx="1" cy="28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00" name="Rectangle 225">
                        <a:extLst>
                          <a:ext uri="{FF2B5EF4-FFF2-40B4-BE49-F238E27FC236}">
                            <a16:creationId xmlns:a16="http://schemas.microsoft.com/office/drawing/2014/main" id="{8D4E5902-29DE-562A-31B0-7FAFBF7B2C4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36" y="2491"/>
                        <a:ext cx="27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01" name="Rectangle 226">
                        <a:extLst>
                          <a:ext uri="{FF2B5EF4-FFF2-40B4-BE49-F238E27FC236}">
                            <a16:creationId xmlns:a16="http://schemas.microsoft.com/office/drawing/2014/main" id="{E7847B89-FDE2-97B2-E5AD-56D73EF5007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36" y="2491"/>
                        <a:ext cx="27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02" name="Rectangle 227">
                        <a:extLst>
                          <a:ext uri="{FF2B5EF4-FFF2-40B4-BE49-F238E27FC236}">
                            <a16:creationId xmlns:a16="http://schemas.microsoft.com/office/drawing/2014/main" id="{374FD24C-7C67-04EE-2A51-CE78779714A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36" y="2793"/>
                        <a:ext cx="27" cy="1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03" name="Rectangle 228">
                        <a:extLst>
                          <a:ext uri="{FF2B5EF4-FFF2-40B4-BE49-F238E27FC236}">
                            <a16:creationId xmlns:a16="http://schemas.microsoft.com/office/drawing/2014/main" id="{E4F75C96-D795-210E-CC36-CF0A948E301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36" y="2793"/>
                        <a:ext cx="27" cy="1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04" name="Rectangle 229">
                        <a:extLst>
                          <a:ext uri="{FF2B5EF4-FFF2-40B4-BE49-F238E27FC236}">
                            <a16:creationId xmlns:a16="http://schemas.microsoft.com/office/drawing/2014/main" id="{BF3E5A3C-7C3D-72DE-72FD-E85784C718F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49" y="2635"/>
                        <a:ext cx="27" cy="14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05" name="Rectangle 230">
                        <a:extLst>
                          <a:ext uri="{FF2B5EF4-FFF2-40B4-BE49-F238E27FC236}">
                            <a16:creationId xmlns:a16="http://schemas.microsoft.com/office/drawing/2014/main" id="{DDB024B3-F7E4-45ED-C759-2FA39F21921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49" y="2635"/>
                        <a:ext cx="27" cy="14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06" name="Rectangle 231">
                        <a:extLst>
                          <a:ext uri="{FF2B5EF4-FFF2-40B4-BE49-F238E27FC236}">
                            <a16:creationId xmlns:a16="http://schemas.microsoft.com/office/drawing/2014/main" id="{C6EE34D0-2815-0E0A-A516-966DA886443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17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07" name="Rectangle 232">
                        <a:extLst>
                          <a:ext uri="{FF2B5EF4-FFF2-40B4-BE49-F238E27FC236}">
                            <a16:creationId xmlns:a16="http://schemas.microsoft.com/office/drawing/2014/main" id="{9CA02A6C-225C-23A7-6030-158ADC0CC62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17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08" name="Rectangle 233">
                        <a:extLst>
                          <a:ext uri="{FF2B5EF4-FFF2-40B4-BE49-F238E27FC236}">
                            <a16:creationId xmlns:a16="http://schemas.microsoft.com/office/drawing/2014/main" id="{8D51B613-F085-002D-4AB5-B976863CD5E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17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09" name="Rectangle 234">
                        <a:extLst>
                          <a:ext uri="{FF2B5EF4-FFF2-40B4-BE49-F238E27FC236}">
                            <a16:creationId xmlns:a16="http://schemas.microsoft.com/office/drawing/2014/main" id="{F92EA7AB-EB3F-032B-AEEA-10BF2FA4E7B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17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10" name="Rectangle 235">
                        <a:extLst>
                          <a:ext uri="{FF2B5EF4-FFF2-40B4-BE49-F238E27FC236}">
                            <a16:creationId xmlns:a16="http://schemas.microsoft.com/office/drawing/2014/main" id="{0E021EFC-8A58-A515-9627-5EA91143762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96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11" name="Rectangle 236">
                        <a:extLst>
                          <a:ext uri="{FF2B5EF4-FFF2-40B4-BE49-F238E27FC236}">
                            <a16:creationId xmlns:a16="http://schemas.microsoft.com/office/drawing/2014/main" id="{7FA62BA8-2CCA-5A0E-9420-B2ACD827554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96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12" name="Rectangle 237">
                        <a:extLst>
                          <a:ext uri="{FF2B5EF4-FFF2-40B4-BE49-F238E27FC236}">
                            <a16:creationId xmlns:a16="http://schemas.microsoft.com/office/drawing/2014/main" id="{CC96BAB9-53F8-333B-4D8A-A64FC89B8BC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83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13" name="Rectangle 238">
                        <a:extLst>
                          <a:ext uri="{FF2B5EF4-FFF2-40B4-BE49-F238E27FC236}">
                            <a16:creationId xmlns:a16="http://schemas.microsoft.com/office/drawing/2014/main" id="{4AB05B2F-2D22-01A9-2C5D-C579CA7FB5E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83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14" name="Rectangle 239">
                        <a:extLst>
                          <a:ext uri="{FF2B5EF4-FFF2-40B4-BE49-F238E27FC236}">
                            <a16:creationId xmlns:a16="http://schemas.microsoft.com/office/drawing/2014/main" id="{2FF18A1F-4DA2-BA31-1F55-F6172B1F293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675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15" name="Rectangle 240">
                        <a:extLst>
                          <a:ext uri="{FF2B5EF4-FFF2-40B4-BE49-F238E27FC236}">
                            <a16:creationId xmlns:a16="http://schemas.microsoft.com/office/drawing/2014/main" id="{DDF4FD12-EAC0-0412-4716-897131EEDF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675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16" name="Rectangle 241">
                        <a:extLst>
                          <a:ext uri="{FF2B5EF4-FFF2-40B4-BE49-F238E27FC236}">
                            <a16:creationId xmlns:a16="http://schemas.microsoft.com/office/drawing/2014/main" id="{BF91BDFF-2CC3-CF81-077F-3A72AAA7964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675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17" name="Rectangle 242">
                        <a:extLst>
                          <a:ext uri="{FF2B5EF4-FFF2-40B4-BE49-F238E27FC236}">
                            <a16:creationId xmlns:a16="http://schemas.microsoft.com/office/drawing/2014/main" id="{F132D4D8-699B-4763-8C00-B486910D209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675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18" name="Rectangle 243">
                        <a:extLst>
                          <a:ext uri="{FF2B5EF4-FFF2-40B4-BE49-F238E27FC236}">
                            <a16:creationId xmlns:a16="http://schemas.microsoft.com/office/drawing/2014/main" id="{3F783637-19C7-24D8-0035-210DE1B73B4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754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19" name="Rectangle 244">
                        <a:extLst>
                          <a:ext uri="{FF2B5EF4-FFF2-40B4-BE49-F238E27FC236}">
                            <a16:creationId xmlns:a16="http://schemas.microsoft.com/office/drawing/2014/main" id="{D618EDCD-1A96-1C4D-632F-F69363C879A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754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20" name="Rectangle 245">
                        <a:extLst>
                          <a:ext uri="{FF2B5EF4-FFF2-40B4-BE49-F238E27FC236}">
                            <a16:creationId xmlns:a16="http://schemas.microsoft.com/office/drawing/2014/main" id="{DAE48AB0-2E56-B90D-FA07-1A8BE8EF1A0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741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21" name="Rectangle 246">
                        <a:extLst>
                          <a:ext uri="{FF2B5EF4-FFF2-40B4-BE49-F238E27FC236}">
                            <a16:creationId xmlns:a16="http://schemas.microsoft.com/office/drawing/2014/main" id="{E6D20CE3-3CEF-BBB3-1206-B3E87782E51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741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22" name="Rectangle 247">
                        <a:extLst>
                          <a:ext uri="{FF2B5EF4-FFF2-40B4-BE49-F238E27FC236}">
                            <a16:creationId xmlns:a16="http://schemas.microsoft.com/office/drawing/2014/main" id="{CA70E8FA-743B-A609-171A-FDD37A5E0AD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517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23" name="Rectangle 248">
                        <a:extLst>
                          <a:ext uri="{FF2B5EF4-FFF2-40B4-BE49-F238E27FC236}">
                            <a16:creationId xmlns:a16="http://schemas.microsoft.com/office/drawing/2014/main" id="{C7FB1D40-4CC5-A992-F285-3FAD9BC8BED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517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24" name="Rectangle 249">
                        <a:extLst>
                          <a:ext uri="{FF2B5EF4-FFF2-40B4-BE49-F238E27FC236}">
                            <a16:creationId xmlns:a16="http://schemas.microsoft.com/office/drawing/2014/main" id="{5CCF3DB2-5CB8-4F13-3C1E-F190BDDF6AA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517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25" name="Rectangle 250">
                        <a:extLst>
                          <a:ext uri="{FF2B5EF4-FFF2-40B4-BE49-F238E27FC236}">
                            <a16:creationId xmlns:a16="http://schemas.microsoft.com/office/drawing/2014/main" id="{F8629954-9A68-CF75-298F-FF792AD3BE3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517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26" name="Rectangle 251">
                        <a:extLst>
                          <a:ext uri="{FF2B5EF4-FFF2-40B4-BE49-F238E27FC236}">
                            <a16:creationId xmlns:a16="http://schemas.microsoft.com/office/drawing/2014/main" id="{445947CE-1112-A8AB-1CD1-DB69F3A45AB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596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27" name="Rectangle 252">
                        <a:extLst>
                          <a:ext uri="{FF2B5EF4-FFF2-40B4-BE49-F238E27FC236}">
                            <a16:creationId xmlns:a16="http://schemas.microsoft.com/office/drawing/2014/main" id="{B9056DDD-9250-7F23-FA71-BDA0F4F5410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596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28" name="Rectangle 253">
                        <a:extLst>
                          <a:ext uri="{FF2B5EF4-FFF2-40B4-BE49-F238E27FC236}">
                            <a16:creationId xmlns:a16="http://schemas.microsoft.com/office/drawing/2014/main" id="{D0D64612-FB2C-F0CC-FC52-F4CD51C10CD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583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29" name="Rectangle 254">
                        <a:extLst>
                          <a:ext uri="{FF2B5EF4-FFF2-40B4-BE49-F238E27FC236}">
                            <a16:creationId xmlns:a16="http://schemas.microsoft.com/office/drawing/2014/main" id="{14DB24D4-1054-BDFF-ED80-E44929294E8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583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30" name="Rectangle 255">
                        <a:extLst>
                          <a:ext uri="{FF2B5EF4-FFF2-40B4-BE49-F238E27FC236}">
                            <a16:creationId xmlns:a16="http://schemas.microsoft.com/office/drawing/2014/main" id="{26A4F67E-867C-F3C4-0088-959D0EFB3FA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675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31" name="Rectangle 256">
                        <a:extLst>
                          <a:ext uri="{FF2B5EF4-FFF2-40B4-BE49-F238E27FC236}">
                            <a16:creationId xmlns:a16="http://schemas.microsoft.com/office/drawing/2014/main" id="{6DA8C87D-8DD2-68F5-7FC7-D415E0CD0EB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675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32" name="Rectangle 257">
                        <a:extLst>
                          <a:ext uri="{FF2B5EF4-FFF2-40B4-BE49-F238E27FC236}">
                            <a16:creationId xmlns:a16="http://schemas.microsoft.com/office/drawing/2014/main" id="{6A659053-37E1-19D8-B5CF-71AFDCBB0E1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675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33" name="Rectangle 258">
                        <a:extLst>
                          <a:ext uri="{FF2B5EF4-FFF2-40B4-BE49-F238E27FC236}">
                            <a16:creationId xmlns:a16="http://schemas.microsoft.com/office/drawing/2014/main" id="{FEA93425-2818-8459-1BBD-C1DD0049EB2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675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34" name="Rectangle 259">
                        <a:extLst>
                          <a:ext uri="{FF2B5EF4-FFF2-40B4-BE49-F238E27FC236}">
                            <a16:creationId xmlns:a16="http://schemas.microsoft.com/office/drawing/2014/main" id="{C5016186-8B43-8BDF-A6D5-C1A9A4FD760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754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35" name="Rectangle 260">
                        <a:extLst>
                          <a:ext uri="{FF2B5EF4-FFF2-40B4-BE49-F238E27FC236}">
                            <a16:creationId xmlns:a16="http://schemas.microsoft.com/office/drawing/2014/main" id="{EA17225F-8A88-AE3B-E430-83DC5D0B088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754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36" name="Rectangle 261">
                        <a:extLst>
                          <a:ext uri="{FF2B5EF4-FFF2-40B4-BE49-F238E27FC236}">
                            <a16:creationId xmlns:a16="http://schemas.microsoft.com/office/drawing/2014/main" id="{FF59CC27-8E29-180E-3F0A-E1C9B4A88B4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741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837" name="Rectangle 262">
                        <a:extLst>
                          <a:ext uri="{FF2B5EF4-FFF2-40B4-BE49-F238E27FC236}">
                            <a16:creationId xmlns:a16="http://schemas.microsoft.com/office/drawing/2014/main" id="{64294013-AC9A-B50F-69CC-D162D7BF5E3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741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</p:grpSp>
                <p:sp>
                  <p:nvSpPr>
                    <p:cNvPr id="780" name="Line 263">
                      <a:extLst>
                        <a:ext uri="{FF2B5EF4-FFF2-40B4-BE49-F238E27FC236}">
                          <a16:creationId xmlns:a16="http://schemas.microsoft.com/office/drawing/2014/main" id="{F3A168C2-2C71-0C79-D722-A08B090070E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37" y="2256"/>
                      <a:ext cx="71" cy="144"/>
                    </a:xfrm>
                    <a:prstGeom prst="line">
                      <a:avLst/>
                    </a:prstGeom>
                    <a:noFill/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 sz="1200"/>
                    </a:p>
                  </p:txBody>
                </p:sp>
                <p:sp>
                  <p:nvSpPr>
                    <p:cNvPr id="781" name="Line 264">
                      <a:extLst>
                        <a:ext uri="{FF2B5EF4-FFF2-40B4-BE49-F238E27FC236}">
                          <a16:creationId xmlns:a16="http://schemas.microsoft.com/office/drawing/2014/main" id="{8A8026C6-21F8-EC08-6E1B-3F911017BEF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14" y="2264"/>
                      <a:ext cx="64" cy="128"/>
                    </a:xfrm>
                    <a:prstGeom prst="line">
                      <a:avLst/>
                    </a:prstGeom>
                    <a:noFill/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 sz="1200"/>
                    </a:p>
                  </p:txBody>
                </p:sp>
              </p:grpSp>
            </p:grpSp>
          </p:grpSp>
        </p:grpSp>
        <p:grpSp>
          <p:nvGrpSpPr>
            <p:cNvPr id="512" name="Group 265">
              <a:extLst>
                <a:ext uri="{FF2B5EF4-FFF2-40B4-BE49-F238E27FC236}">
                  <a16:creationId xmlns:a16="http://schemas.microsoft.com/office/drawing/2014/main" id="{BCECD858-7955-5B6F-54F1-3610FCD7CDD5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545138" y="5089525"/>
              <a:ext cx="1012825" cy="815975"/>
              <a:chOff x="193" y="932"/>
              <a:chExt cx="1067" cy="818"/>
            </a:xfrm>
          </p:grpSpPr>
          <p:sp>
            <p:nvSpPr>
              <p:cNvPr id="532" name="Rectangle 266">
                <a:extLst>
                  <a:ext uri="{FF2B5EF4-FFF2-40B4-BE49-F238E27FC236}">
                    <a16:creationId xmlns:a16="http://schemas.microsoft.com/office/drawing/2014/main" id="{1D45BF53-9856-C46F-2FF5-9FBF8F89BD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" y="1611"/>
                <a:ext cx="500" cy="139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33" name="Freeform 267">
                <a:extLst>
                  <a:ext uri="{FF2B5EF4-FFF2-40B4-BE49-F238E27FC236}">
                    <a16:creationId xmlns:a16="http://schemas.microsoft.com/office/drawing/2014/main" id="{A21E06CD-FF9F-4E3B-CEFF-F689AFB04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" y="1394"/>
                <a:ext cx="25" cy="49"/>
              </a:xfrm>
              <a:custGeom>
                <a:avLst/>
                <a:gdLst>
                  <a:gd name="T0" fmla="*/ 13 w 25"/>
                  <a:gd name="T1" fmla="*/ 0 h 49"/>
                  <a:gd name="T2" fmla="*/ 13 w 25"/>
                  <a:gd name="T3" fmla="*/ 6 h 49"/>
                  <a:gd name="T4" fmla="*/ 7 w 25"/>
                  <a:gd name="T5" fmla="*/ 11 h 49"/>
                  <a:gd name="T6" fmla="*/ 0 w 25"/>
                  <a:gd name="T7" fmla="*/ 18 h 49"/>
                  <a:gd name="T8" fmla="*/ 0 w 25"/>
                  <a:gd name="T9" fmla="*/ 24 h 49"/>
                  <a:gd name="T10" fmla="*/ 0 w 25"/>
                  <a:gd name="T11" fmla="*/ 37 h 49"/>
                  <a:gd name="T12" fmla="*/ 0 w 25"/>
                  <a:gd name="T13" fmla="*/ 42 h 49"/>
                  <a:gd name="T14" fmla="*/ 7 w 25"/>
                  <a:gd name="T15" fmla="*/ 49 h 49"/>
                  <a:gd name="T16" fmla="*/ 13 w 25"/>
                  <a:gd name="T17" fmla="*/ 49 h 49"/>
                  <a:gd name="T18" fmla="*/ 18 w 25"/>
                  <a:gd name="T19" fmla="*/ 49 h 49"/>
                  <a:gd name="T20" fmla="*/ 18 w 25"/>
                  <a:gd name="T21" fmla="*/ 42 h 49"/>
                  <a:gd name="T22" fmla="*/ 25 w 25"/>
                  <a:gd name="T23" fmla="*/ 37 h 49"/>
                  <a:gd name="T24" fmla="*/ 25 w 25"/>
                  <a:gd name="T25" fmla="*/ 31 h 49"/>
                  <a:gd name="T26" fmla="*/ 25 w 25"/>
                  <a:gd name="T27" fmla="*/ 18 h 49"/>
                  <a:gd name="T28" fmla="*/ 25 w 25"/>
                  <a:gd name="T29" fmla="*/ 11 h 49"/>
                  <a:gd name="T30" fmla="*/ 18 w 25"/>
                  <a:gd name="T31" fmla="*/ 6 h 49"/>
                  <a:gd name="T32" fmla="*/ 13 w 25"/>
                  <a:gd name="T33" fmla="*/ 0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5"/>
                  <a:gd name="T52" fmla="*/ 0 h 49"/>
                  <a:gd name="T53" fmla="*/ 25 w 25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5" h="49">
                    <a:moveTo>
                      <a:pt x="13" y="0"/>
                    </a:moveTo>
                    <a:lnTo>
                      <a:pt x="13" y="6"/>
                    </a:lnTo>
                    <a:lnTo>
                      <a:pt x="7" y="11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7" y="49"/>
                    </a:lnTo>
                    <a:lnTo>
                      <a:pt x="13" y="49"/>
                    </a:lnTo>
                    <a:lnTo>
                      <a:pt x="18" y="49"/>
                    </a:lnTo>
                    <a:lnTo>
                      <a:pt x="18" y="42"/>
                    </a:lnTo>
                    <a:lnTo>
                      <a:pt x="25" y="37"/>
                    </a:lnTo>
                    <a:lnTo>
                      <a:pt x="25" y="31"/>
                    </a:lnTo>
                    <a:lnTo>
                      <a:pt x="25" y="18"/>
                    </a:lnTo>
                    <a:lnTo>
                      <a:pt x="25" y="11"/>
                    </a:lnTo>
                    <a:lnTo>
                      <a:pt x="18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34" name="Freeform 268">
                <a:extLst>
                  <a:ext uri="{FF2B5EF4-FFF2-40B4-BE49-F238E27FC236}">
                    <a16:creationId xmlns:a16="http://schemas.microsoft.com/office/drawing/2014/main" id="{D2248495-93D9-AC5D-54A4-010FFAE986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" y="1394"/>
                <a:ext cx="31" cy="49"/>
              </a:xfrm>
              <a:custGeom>
                <a:avLst/>
                <a:gdLst>
                  <a:gd name="T0" fmla="*/ 18 w 31"/>
                  <a:gd name="T1" fmla="*/ 0 h 49"/>
                  <a:gd name="T2" fmla="*/ 18 w 31"/>
                  <a:gd name="T3" fmla="*/ 6 h 49"/>
                  <a:gd name="T4" fmla="*/ 24 w 31"/>
                  <a:gd name="T5" fmla="*/ 11 h 49"/>
                  <a:gd name="T6" fmla="*/ 31 w 31"/>
                  <a:gd name="T7" fmla="*/ 18 h 49"/>
                  <a:gd name="T8" fmla="*/ 31 w 31"/>
                  <a:gd name="T9" fmla="*/ 24 h 49"/>
                  <a:gd name="T10" fmla="*/ 31 w 31"/>
                  <a:gd name="T11" fmla="*/ 37 h 49"/>
                  <a:gd name="T12" fmla="*/ 31 w 31"/>
                  <a:gd name="T13" fmla="*/ 42 h 49"/>
                  <a:gd name="T14" fmla="*/ 24 w 31"/>
                  <a:gd name="T15" fmla="*/ 49 h 49"/>
                  <a:gd name="T16" fmla="*/ 18 w 31"/>
                  <a:gd name="T17" fmla="*/ 49 h 49"/>
                  <a:gd name="T18" fmla="*/ 11 w 31"/>
                  <a:gd name="T19" fmla="*/ 49 h 49"/>
                  <a:gd name="T20" fmla="*/ 11 w 31"/>
                  <a:gd name="T21" fmla="*/ 42 h 49"/>
                  <a:gd name="T22" fmla="*/ 6 w 31"/>
                  <a:gd name="T23" fmla="*/ 37 h 49"/>
                  <a:gd name="T24" fmla="*/ 0 w 31"/>
                  <a:gd name="T25" fmla="*/ 31 h 49"/>
                  <a:gd name="T26" fmla="*/ 0 w 31"/>
                  <a:gd name="T27" fmla="*/ 18 h 49"/>
                  <a:gd name="T28" fmla="*/ 6 w 31"/>
                  <a:gd name="T29" fmla="*/ 11 h 49"/>
                  <a:gd name="T30" fmla="*/ 11 w 31"/>
                  <a:gd name="T31" fmla="*/ 6 h 49"/>
                  <a:gd name="T32" fmla="*/ 18 w 31"/>
                  <a:gd name="T33" fmla="*/ 0 h 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1"/>
                  <a:gd name="T52" fmla="*/ 0 h 49"/>
                  <a:gd name="T53" fmla="*/ 31 w 31"/>
                  <a:gd name="T54" fmla="*/ 49 h 4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1" h="49">
                    <a:moveTo>
                      <a:pt x="18" y="0"/>
                    </a:moveTo>
                    <a:lnTo>
                      <a:pt x="18" y="6"/>
                    </a:lnTo>
                    <a:lnTo>
                      <a:pt x="24" y="11"/>
                    </a:lnTo>
                    <a:lnTo>
                      <a:pt x="31" y="18"/>
                    </a:lnTo>
                    <a:lnTo>
                      <a:pt x="31" y="24"/>
                    </a:lnTo>
                    <a:lnTo>
                      <a:pt x="31" y="37"/>
                    </a:lnTo>
                    <a:lnTo>
                      <a:pt x="31" y="42"/>
                    </a:lnTo>
                    <a:lnTo>
                      <a:pt x="24" y="49"/>
                    </a:lnTo>
                    <a:lnTo>
                      <a:pt x="18" y="49"/>
                    </a:lnTo>
                    <a:lnTo>
                      <a:pt x="11" y="49"/>
                    </a:lnTo>
                    <a:lnTo>
                      <a:pt x="11" y="42"/>
                    </a:lnTo>
                    <a:lnTo>
                      <a:pt x="6" y="37"/>
                    </a:lnTo>
                    <a:lnTo>
                      <a:pt x="0" y="31"/>
                    </a:lnTo>
                    <a:lnTo>
                      <a:pt x="0" y="18"/>
                    </a:lnTo>
                    <a:lnTo>
                      <a:pt x="6" y="11"/>
                    </a:lnTo>
                    <a:lnTo>
                      <a:pt x="11" y="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35" name="Line 269">
                <a:extLst>
                  <a:ext uri="{FF2B5EF4-FFF2-40B4-BE49-F238E27FC236}">
                    <a16:creationId xmlns:a16="http://schemas.microsoft.com/office/drawing/2014/main" id="{E79FE831-0BF1-00F7-49D8-C0314C1BE5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5" y="1075"/>
                <a:ext cx="206" cy="7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536" name="Rectangle 270">
                <a:extLst>
                  <a:ext uri="{FF2B5EF4-FFF2-40B4-BE49-F238E27FC236}">
                    <a16:creationId xmlns:a16="http://schemas.microsoft.com/office/drawing/2014/main" id="{26CE5B90-0EDF-5D06-1575-63B8EFA7D8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8" y="1088"/>
                <a:ext cx="13" cy="12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37" name="Rectangle 271">
                <a:extLst>
                  <a:ext uri="{FF2B5EF4-FFF2-40B4-BE49-F238E27FC236}">
                    <a16:creationId xmlns:a16="http://schemas.microsoft.com/office/drawing/2014/main" id="{C81C40B9-3FB1-25CF-AFF6-698244C132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8" y="1088"/>
                <a:ext cx="13" cy="12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38" name="Line 272">
                <a:extLst>
                  <a:ext uri="{FF2B5EF4-FFF2-40B4-BE49-F238E27FC236}">
                    <a16:creationId xmlns:a16="http://schemas.microsoft.com/office/drawing/2014/main" id="{237F8CBC-D1CA-5A22-A5C2-38B6CA3A72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1" y="956"/>
                <a:ext cx="1" cy="132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539" name="Line 273">
                <a:extLst>
                  <a:ext uri="{FF2B5EF4-FFF2-40B4-BE49-F238E27FC236}">
                    <a16:creationId xmlns:a16="http://schemas.microsoft.com/office/drawing/2014/main" id="{FC9B8C89-9515-50B6-F940-1222A8485F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8" y="963"/>
                <a:ext cx="1" cy="1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540" name="Freeform 274">
                <a:extLst>
                  <a:ext uri="{FF2B5EF4-FFF2-40B4-BE49-F238E27FC236}">
                    <a16:creationId xmlns:a16="http://schemas.microsoft.com/office/drawing/2014/main" id="{26C8C988-9F68-8F9A-CA98-EE30DB76A0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" y="1100"/>
                <a:ext cx="12" cy="25"/>
              </a:xfrm>
              <a:custGeom>
                <a:avLst/>
                <a:gdLst>
                  <a:gd name="T0" fmla="*/ 0 w 12"/>
                  <a:gd name="T1" fmla="*/ 0 h 25"/>
                  <a:gd name="T2" fmla="*/ 0 w 12"/>
                  <a:gd name="T3" fmla="*/ 6 h 25"/>
                  <a:gd name="T4" fmla="*/ 0 w 12"/>
                  <a:gd name="T5" fmla="*/ 13 h 25"/>
                  <a:gd name="T6" fmla="*/ 7 w 12"/>
                  <a:gd name="T7" fmla="*/ 20 h 25"/>
                  <a:gd name="T8" fmla="*/ 12 w 12"/>
                  <a:gd name="T9" fmla="*/ 20 h 25"/>
                  <a:gd name="T10" fmla="*/ 12 w 12"/>
                  <a:gd name="T11" fmla="*/ 13 h 25"/>
                  <a:gd name="T12" fmla="*/ 12 w 12"/>
                  <a:gd name="T13" fmla="*/ 6 h 25"/>
                  <a:gd name="T14" fmla="*/ 12 w 12"/>
                  <a:gd name="T15" fmla="*/ 20 h 25"/>
                  <a:gd name="T16" fmla="*/ 7 w 12"/>
                  <a:gd name="T17" fmla="*/ 25 h 25"/>
                  <a:gd name="T18" fmla="*/ 0 w 12"/>
                  <a:gd name="T19" fmla="*/ 13 h 25"/>
                  <a:gd name="T20" fmla="*/ 0 w 12"/>
                  <a:gd name="T21" fmla="*/ 6 h 25"/>
                  <a:gd name="T22" fmla="*/ 0 w 12"/>
                  <a:gd name="T23" fmla="*/ 0 h 2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"/>
                  <a:gd name="T37" fmla="*/ 0 h 25"/>
                  <a:gd name="T38" fmla="*/ 12 w 12"/>
                  <a:gd name="T39" fmla="*/ 25 h 2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" h="25">
                    <a:moveTo>
                      <a:pt x="0" y="0"/>
                    </a:moveTo>
                    <a:lnTo>
                      <a:pt x="0" y="6"/>
                    </a:lnTo>
                    <a:lnTo>
                      <a:pt x="0" y="13"/>
                    </a:lnTo>
                    <a:lnTo>
                      <a:pt x="7" y="20"/>
                    </a:lnTo>
                    <a:lnTo>
                      <a:pt x="12" y="20"/>
                    </a:lnTo>
                    <a:lnTo>
                      <a:pt x="12" y="13"/>
                    </a:lnTo>
                    <a:lnTo>
                      <a:pt x="12" y="6"/>
                    </a:lnTo>
                    <a:lnTo>
                      <a:pt x="12" y="20"/>
                    </a:lnTo>
                    <a:lnTo>
                      <a:pt x="7" y="25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41" name="Freeform 275">
                <a:extLst>
                  <a:ext uri="{FF2B5EF4-FFF2-40B4-BE49-F238E27FC236}">
                    <a16:creationId xmlns:a16="http://schemas.microsoft.com/office/drawing/2014/main" id="{81EB00A6-0532-83AC-C6DB-931C95C3C4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" y="1100"/>
                <a:ext cx="12" cy="25"/>
              </a:xfrm>
              <a:custGeom>
                <a:avLst/>
                <a:gdLst>
                  <a:gd name="T0" fmla="*/ 0 w 7"/>
                  <a:gd name="T1" fmla="*/ 0 h 15"/>
                  <a:gd name="T2" fmla="*/ 0 w 7"/>
                  <a:gd name="T3" fmla="*/ 0 h 15"/>
                  <a:gd name="T4" fmla="*/ 0 w 7"/>
                  <a:gd name="T5" fmla="*/ 153 h 15"/>
                  <a:gd name="T6" fmla="*/ 0 w 7"/>
                  <a:gd name="T7" fmla="*/ 287 h 15"/>
                  <a:gd name="T8" fmla="*/ 182 w 7"/>
                  <a:gd name="T9" fmla="*/ 425 h 15"/>
                  <a:gd name="T10" fmla="*/ 312 w 7"/>
                  <a:gd name="T11" fmla="*/ 425 h 15"/>
                  <a:gd name="T12" fmla="*/ 312 w 7"/>
                  <a:gd name="T13" fmla="*/ 287 h 15"/>
                  <a:gd name="T14" fmla="*/ 312 w 7"/>
                  <a:gd name="T15" fmla="*/ 153 h 15"/>
                  <a:gd name="T16" fmla="*/ 312 w 7"/>
                  <a:gd name="T17" fmla="*/ 425 h 15"/>
                  <a:gd name="T18" fmla="*/ 182 w 7"/>
                  <a:gd name="T19" fmla="*/ 542 h 15"/>
                  <a:gd name="T20" fmla="*/ 0 w 7"/>
                  <a:gd name="T21" fmla="*/ 287 h 15"/>
                  <a:gd name="T22" fmla="*/ 0 w 7"/>
                  <a:gd name="T23" fmla="*/ 153 h 15"/>
                  <a:gd name="T24" fmla="*/ 0 w 7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"/>
                  <a:gd name="T40" fmla="*/ 0 h 15"/>
                  <a:gd name="T41" fmla="*/ 7 w 7"/>
                  <a:gd name="T42" fmla="*/ 15 h 1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4" y="12"/>
                    </a:lnTo>
                    <a:lnTo>
                      <a:pt x="7" y="12"/>
                    </a:lnTo>
                    <a:lnTo>
                      <a:pt x="7" y="8"/>
                    </a:lnTo>
                    <a:lnTo>
                      <a:pt x="7" y="4"/>
                    </a:lnTo>
                    <a:lnTo>
                      <a:pt x="7" y="12"/>
                    </a:lnTo>
                    <a:lnTo>
                      <a:pt x="4" y="15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42" name="Freeform 276">
                <a:extLst>
                  <a:ext uri="{FF2B5EF4-FFF2-40B4-BE49-F238E27FC236}">
                    <a16:creationId xmlns:a16="http://schemas.microsoft.com/office/drawing/2014/main" id="{540E45E7-E7D5-1473-991A-5DD5C748FE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" y="1082"/>
                <a:ext cx="13" cy="6"/>
              </a:xfrm>
              <a:custGeom>
                <a:avLst/>
                <a:gdLst>
                  <a:gd name="T0" fmla="*/ 0 w 13"/>
                  <a:gd name="T1" fmla="*/ 6 h 6"/>
                  <a:gd name="T2" fmla="*/ 6 w 13"/>
                  <a:gd name="T3" fmla="*/ 0 h 6"/>
                  <a:gd name="T4" fmla="*/ 13 w 13"/>
                  <a:gd name="T5" fmla="*/ 0 h 6"/>
                  <a:gd name="T6" fmla="*/ 13 w 13"/>
                  <a:gd name="T7" fmla="*/ 6 h 6"/>
                  <a:gd name="T8" fmla="*/ 6 w 13"/>
                  <a:gd name="T9" fmla="*/ 6 h 6"/>
                  <a:gd name="T10" fmla="*/ 0 w 13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"/>
                  <a:gd name="T19" fmla="*/ 0 h 6"/>
                  <a:gd name="T20" fmla="*/ 13 w 13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" h="6">
                    <a:moveTo>
                      <a:pt x="0" y="6"/>
                    </a:moveTo>
                    <a:lnTo>
                      <a:pt x="6" y="0"/>
                    </a:lnTo>
                    <a:lnTo>
                      <a:pt x="13" y="0"/>
                    </a:lnTo>
                    <a:lnTo>
                      <a:pt x="13" y="6"/>
                    </a:lnTo>
                    <a:lnTo>
                      <a:pt x="6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43" name="Freeform 277">
                <a:extLst>
                  <a:ext uri="{FF2B5EF4-FFF2-40B4-BE49-F238E27FC236}">
                    <a16:creationId xmlns:a16="http://schemas.microsoft.com/office/drawing/2014/main" id="{7E55E310-9F55-4124-9D78-532D813F6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" y="1082"/>
                <a:ext cx="13" cy="6"/>
              </a:xfrm>
              <a:custGeom>
                <a:avLst/>
                <a:gdLst>
                  <a:gd name="T0" fmla="*/ 0 w 8"/>
                  <a:gd name="T1" fmla="*/ 63 h 4"/>
                  <a:gd name="T2" fmla="*/ 0 w 8"/>
                  <a:gd name="T3" fmla="*/ 63 h 4"/>
                  <a:gd name="T4" fmla="*/ 123 w 8"/>
                  <a:gd name="T5" fmla="*/ 0 h 4"/>
                  <a:gd name="T6" fmla="*/ 236 w 8"/>
                  <a:gd name="T7" fmla="*/ 0 h 4"/>
                  <a:gd name="T8" fmla="*/ 236 w 8"/>
                  <a:gd name="T9" fmla="*/ 63 h 4"/>
                  <a:gd name="T10" fmla="*/ 123 w 8"/>
                  <a:gd name="T11" fmla="*/ 63 h 4"/>
                  <a:gd name="T12" fmla="*/ 0 w 8"/>
                  <a:gd name="T13" fmla="*/ 63 h 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4"/>
                  <a:gd name="T23" fmla="*/ 8 w 8"/>
                  <a:gd name="T24" fmla="*/ 4 h 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4">
                    <a:moveTo>
                      <a:pt x="0" y="4"/>
                    </a:moveTo>
                    <a:lnTo>
                      <a:pt x="0" y="4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4" y="4"/>
                    </a:lnTo>
                    <a:lnTo>
                      <a:pt x="0" y="4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44" name="Freeform 278">
                <a:extLst>
                  <a:ext uri="{FF2B5EF4-FFF2-40B4-BE49-F238E27FC236}">
                    <a16:creationId xmlns:a16="http://schemas.microsoft.com/office/drawing/2014/main" id="{3CF0089A-D2AD-DB7D-114F-88466DE13E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" y="932"/>
                <a:ext cx="331" cy="275"/>
              </a:xfrm>
              <a:custGeom>
                <a:avLst/>
                <a:gdLst>
                  <a:gd name="T0" fmla="*/ 320 w 331"/>
                  <a:gd name="T1" fmla="*/ 0 h 275"/>
                  <a:gd name="T2" fmla="*/ 0 w 331"/>
                  <a:gd name="T3" fmla="*/ 275 h 275"/>
                  <a:gd name="T4" fmla="*/ 119 w 331"/>
                  <a:gd name="T5" fmla="*/ 275 h 275"/>
                  <a:gd name="T6" fmla="*/ 331 w 331"/>
                  <a:gd name="T7" fmla="*/ 13 h 275"/>
                  <a:gd name="T8" fmla="*/ 320 w 331"/>
                  <a:gd name="T9" fmla="*/ 0 h 2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1"/>
                  <a:gd name="T16" fmla="*/ 0 h 275"/>
                  <a:gd name="T17" fmla="*/ 331 w 331"/>
                  <a:gd name="T18" fmla="*/ 275 h 2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1" h="275">
                    <a:moveTo>
                      <a:pt x="320" y="0"/>
                    </a:moveTo>
                    <a:lnTo>
                      <a:pt x="0" y="275"/>
                    </a:lnTo>
                    <a:lnTo>
                      <a:pt x="119" y="275"/>
                    </a:lnTo>
                    <a:lnTo>
                      <a:pt x="331" y="13"/>
                    </a:lnTo>
                    <a:lnTo>
                      <a:pt x="320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45" name="Freeform 279">
                <a:extLst>
                  <a:ext uri="{FF2B5EF4-FFF2-40B4-BE49-F238E27FC236}">
                    <a16:creationId xmlns:a16="http://schemas.microsoft.com/office/drawing/2014/main" id="{C73FAB47-3806-6F23-689B-40C150D8B2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" y="932"/>
                <a:ext cx="331" cy="275"/>
              </a:xfrm>
              <a:custGeom>
                <a:avLst/>
                <a:gdLst>
                  <a:gd name="T0" fmla="*/ 6360 w 201"/>
                  <a:gd name="T1" fmla="*/ 0 h 167"/>
                  <a:gd name="T2" fmla="*/ 0 w 201"/>
                  <a:gd name="T3" fmla="*/ 5484 h 167"/>
                  <a:gd name="T4" fmla="*/ 2376 w 201"/>
                  <a:gd name="T5" fmla="*/ 5484 h 167"/>
                  <a:gd name="T6" fmla="*/ 6595 w 201"/>
                  <a:gd name="T7" fmla="*/ 260 h 167"/>
                  <a:gd name="T8" fmla="*/ 6360 w 201"/>
                  <a:gd name="T9" fmla="*/ 0 h 1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167"/>
                  <a:gd name="T17" fmla="*/ 201 w 201"/>
                  <a:gd name="T18" fmla="*/ 167 h 1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167">
                    <a:moveTo>
                      <a:pt x="194" y="0"/>
                    </a:moveTo>
                    <a:lnTo>
                      <a:pt x="0" y="167"/>
                    </a:lnTo>
                    <a:lnTo>
                      <a:pt x="72" y="167"/>
                    </a:lnTo>
                    <a:lnTo>
                      <a:pt x="201" y="8"/>
                    </a:lnTo>
                    <a:lnTo>
                      <a:pt x="194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46" name="Freeform 280">
                <a:extLst>
                  <a:ext uri="{FF2B5EF4-FFF2-40B4-BE49-F238E27FC236}">
                    <a16:creationId xmlns:a16="http://schemas.microsoft.com/office/drawing/2014/main" id="{A451C8A9-976C-0776-3A80-C09865EB1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" y="1151"/>
                <a:ext cx="63" cy="56"/>
              </a:xfrm>
              <a:custGeom>
                <a:avLst/>
                <a:gdLst>
                  <a:gd name="T0" fmla="*/ 63 w 63"/>
                  <a:gd name="T1" fmla="*/ 56 h 56"/>
                  <a:gd name="T2" fmla="*/ 12 w 63"/>
                  <a:gd name="T3" fmla="*/ 0 h 56"/>
                  <a:gd name="T4" fmla="*/ 0 w 63"/>
                  <a:gd name="T5" fmla="*/ 12 h 56"/>
                  <a:gd name="T6" fmla="*/ 43 w 63"/>
                  <a:gd name="T7" fmla="*/ 56 h 56"/>
                  <a:gd name="T8" fmla="*/ 63 w 63"/>
                  <a:gd name="T9" fmla="*/ 56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"/>
                  <a:gd name="T16" fmla="*/ 0 h 56"/>
                  <a:gd name="T17" fmla="*/ 63 w 63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" h="56">
                    <a:moveTo>
                      <a:pt x="63" y="56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43" y="56"/>
                    </a:lnTo>
                    <a:lnTo>
                      <a:pt x="63" y="56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47" name="Freeform 281">
                <a:extLst>
                  <a:ext uri="{FF2B5EF4-FFF2-40B4-BE49-F238E27FC236}">
                    <a16:creationId xmlns:a16="http://schemas.microsoft.com/office/drawing/2014/main" id="{12612546-E2A2-10E6-529E-0121498581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" y="1151"/>
                <a:ext cx="63" cy="56"/>
              </a:xfrm>
              <a:custGeom>
                <a:avLst/>
                <a:gdLst>
                  <a:gd name="T0" fmla="*/ 1300 w 38"/>
                  <a:gd name="T1" fmla="*/ 1118 h 34"/>
                  <a:gd name="T2" fmla="*/ 250 w 38"/>
                  <a:gd name="T3" fmla="*/ 0 h 34"/>
                  <a:gd name="T4" fmla="*/ 0 w 38"/>
                  <a:gd name="T5" fmla="*/ 242 h 34"/>
                  <a:gd name="T6" fmla="*/ 894 w 38"/>
                  <a:gd name="T7" fmla="*/ 1118 h 34"/>
                  <a:gd name="T8" fmla="*/ 1300 w 38"/>
                  <a:gd name="T9" fmla="*/ 1118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4"/>
                  <a:gd name="T17" fmla="*/ 38 w 38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4">
                    <a:moveTo>
                      <a:pt x="38" y="34"/>
                    </a:moveTo>
                    <a:lnTo>
                      <a:pt x="7" y="0"/>
                    </a:lnTo>
                    <a:lnTo>
                      <a:pt x="0" y="7"/>
                    </a:lnTo>
                    <a:lnTo>
                      <a:pt x="26" y="34"/>
                    </a:lnTo>
                    <a:lnTo>
                      <a:pt x="38" y="34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48" name="Freeform 282">
                <a:extLst>
                  <a:ext uri="{FF2B5EF4-FFF2-40B4-BE49-F238E27FC236}">
                    <a16:creationId xmlns:a16="http://schemas.microsoft.com/office/drawing/2014/main" id="{4018DBC2-1A89-4A86-AAD0-95BBE41B68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" y="1225"/>
                <a:ext cx="114" cy="155"/>
              </a:xfrm>
              <a:custGeom>
                <a:avLst/>
                <a:gdLst>
                  <a:gd name="T0" fmla="*/ 101 w 114"/>
                  <a:gd name="T1" fmla="*/ 0 h 155"/>
                  <a:gd name="T2" fmla="*/ 7 w 114"/>
                  <a:gd name="T3" fmla="*/ 0 h 155"/>
                  <a:gd name="T4" fmla="*/ 0 w 114"/>
                  <a:gd name="T5" fmla="*/ 155 h 155"/>
                  <a:gd name="T6" fmla="*/ 114 w 114"/>
                  <a:gd name="T7" fmla="*/ 155 h 155"/>
                  <a:gd name="T8" fmla="*/ 101 w 114"/>
                  <a:gd name="T9" fmla="*/ 0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4"/>
                  <a:gd name="T16" fmla="*/ 0 h 155"/>
                  <a:gd name="T17" fmla="*/ 114 w 114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4" h="155">
                    <a:moveTo>
                      <a:pt x="101" y="0"/>
                    </a:moveTo>
                    <a:lnTo>
                      <a:pt x="7" y="0"/>
                    </a:lnTo>
                    <a:lnTo>
                      <a:pt x="0" y="155"/>
                    </a:lnTo>
                    <a:lnTo>
                      <a:pt x="114" y="155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49" name="Freeform 283">
                <a:extLst>
                  <a:ext uri="{FF2B5EF4-FFF2-40B4-BE49-F238E27FC236}">
                    <a16:creationId xmlns:a16="http://schemas.microsoft.com/office/drawing/2014/main" id="{0EFEB860-3A51-2077-9AA1-9591D3433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" y="1225"/>
                <a:ext cx="114" cy="155"/>
              </a:xfrm>
              <a:custGeom>
                <a:avLst/>
                <a:gdLst>
                  <a:gd name="T0" fmla="*/ 2055 w 69"/>
                  <a:gd name="T1" fmla="*/ 0 h 94"/>
                  <a:gd name="T2" fmla="*/ 150 w 69"/>
                  <a:gd name="T3" fmla="*/ 0 h 94"/>
                  <a:gd name="T4" fmla="*/ 0 w 69"/>
                  <a:gd name="T5" fmla="*/ 3121 h 94"/>
                  <a:gd name="T6" fmla="*/ 2318 w 69"/>
                  <a:gd name="T7" fmla="*/ 3121 h 94"/>
                  <a:gd name="T8" fmla="*/ 2055 w 69"/>
                  <a:gd name="T9" fmla="*/ 0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4"/>
                  <a:gd name="T17" fmla="*/ 69 w 69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4">
                    <a:moveTo>
                      <a:pt x="61" y="0"/>
                    </a:moveTo>
                    <a:lnTo>
                      <a:pt x="4" y="0"/>
                    </a:lnTo>
                    <a:lnTo>
                      <a:pt x="0" y="94"/>
                    </a:lnTo>
                    <a:lnTo>
                      <a:pt x="69" y="94"/>
                    </a:lnTo>
                    <a:lnTo>
                      <a:pt x="61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50" name="Rectangle 284">
                <a:extLst>
                  <a:ext uri="{FF2B5EF4-FFF2-40B4-BE49-F238E27FC236}">
                    <a16:creationId xmlns:a16="http://schemas.microsoft.com/office/drawing/2014/main" id="{E6C45145-76EF-F151-D19A-73736774B4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" y="1207"/>
                <a:ext cx="145" cy="31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51" name="Rectangle 285">
                <a:extLst>
                  <a:ext uri="{FF2B5EF4-FFF2-40B4-BE49-F238E27FC236}">
                    <a16:creationId xmlns:a16="http://schemas.microsoft.com/office/drawing/2014/main" id="{B45E5608-3AE8-3B1D-DB54-75305B0F4E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" y="1207"/>
                <a:ext cx="145" cy="31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52" name="Rectangle 286">
                <a:extLst>
                  <a:ext uri="{FF2B5EF4-FFF2-40B4-BE49-F238E27FC236}">
                    <a16:creationId xmlns:a16="http://schemas.microsoft.com/office/drawing/2014/main" id="{74A15C32-99AC-A371-18EE-888BF3E355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1387"/>
                <a:ext cx="119" cy="25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53" name="Rectangle 287">
                <a:extLst>
                  <a:ext uri="{FF2B5EF4-FFF2-40B4-BE49-F238E27FC236}">
                    <a16:creationId xmlns:a16="http://schemas.microsoft.com/office/drawing/2014/main" id="{179F35F3-2731-59D0-E1B3-08B25D2DBE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1387"/>
                <a:ext cx="119" cy="25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54" name="Rectangle 288">
                <a:extLst>
                  <a:ext uri="{FF2B5EF4-FFF2-40B4-BE49-F238E27FC236}">
                    <a16:creationId xmlns:a16="http://schemas.microsoft.com/office/drawing/2014/main" id="{AD7E2625-DDB9-CD50-7054-AB131BEB6F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1412"/>
                <a:ext cx="18" cy="194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55" name="Rectangle 289">
                <a:extLst>
                  <a:ext uri="{FF2B5EF4-FFF2-40B4-BE49-F238E27FC236}">
                    <a16:creationId xmlns:a16="http://schemas.microsoft.com/office/drawing/2014/main" id="{76EC635A-321F-1856-B93F-95596A102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" y="1412"/>
                <a:ext cx="18" cy="194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56" name="Rectangle 290">
                <a:extLst>
                  <a:ext uri="{FF2B5EF4-FFF2-40B4-BE49-F238E27FC236}">
                    <a16:creationId xmlns:a16="http://schemas.microsoft.com/office/drawing/2014/main" id="{EE6952BC-9343-3D34-5B7C-57B8016553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" y="1494"/>
                <a:ext cx="81" cy="18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57" name="Rectangle 291">
                <a:extLst>
                  <a:ext uri="{FF2B5EF4-FFF2-40B4-BE49-F238E27FC236}">
                    <a16:creationId xmlns:a16="http://schemas.microsoft.com/office/drawing/2014/main" id="{D74F3DF7-FAD2-B27D-1584-366BEADCC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" y="1494"/>
                <a:ext cx="81" cy="18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58" name="Freeform 292">
                <a:extLst>
                  <a:ext uri="{FF2B5EF4-FFF2-40B4-BE49-F238E27FC236}">
                    <a16:creationId xmlns:a16="http://schemas.microsoft.com/office/drawing/2014/main" id="{1018A593-1AB4-35D9-CBC0-6948F54324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" y="1405"/>
                <a:ext cx="87" cy="88"/>
              </a:xfrm>
              <a:custGeom>
                <a:avLst/>
                <a:gdLst>
                  <a:gd name="T0" fmla="*/ 13 w 87"/>
                  <a:gd name="T1" fmla="*/ 0 h 88"/>
                  <a:gd name="T2" fmla="*/ 87 w 87"/>
                  <a:gd name="T3" fmla="*/ 83 h 88"/>
                  <a:gd name="T4" fmla="*/ 75 w 87"/>
                  <a:gd name="T5" fmla="*/ 88 h 88"/>
                  <a:gd name="T6" fmla="*/ 0 w 87"/>
                  <a:gd name="T7" fmla="*/ 7 h 88"/>
                  <a:gd name="T8" fmla="*/ 13 w 87"/>
                  <a:gd name="T9" fmla="*/ 0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"/>
                  <a:gd name="T16" fmla="*/ 0 h 88"/>
                  <a:gd name="T17" fmla="*/ 87 w 87"/>
                  <a:gd name="T18" fmla="*/ 88 h 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" h="88">
                    <a:moveTo>
                      <a:pt x="13" y="0"/>
                    </a:moveTo>
                    <a:lnTo>
                      <a:pt x="87" y="83"/>
                    </a:lnTo>
                    <a:lnTo>
                      <a:pt x="75" y="88"/>
                    </a:lnTo>
                    <a:lnTo>
                      <a:pt x="0" y="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59" name="Freeform 293">
                <a:extLst>
                  <a:ext uri="{FF2B5EF4-FFF2-40B4-BE49-F238E27FC236}">
                    <a16:creationId xmlns:a16="http://schemas.microsoft.com/office/drawing/2014/main" id="{4A811684-A2E9-3B6C-1F9F-90CAEE59D9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" y="1405"/>
                <a:ext cx="87" cy="88"/>
              </a:xfrm>
              <a:custGeom>
                <a:avLst/>
                <a:gdLst>
                  <a:gd name="T0" fmla="*/ 248 w 53"/>
                  <a:gd name="T1" fmla="*/ 0 h 53"/>
                  <a:gd name="T2" fmla="*/ 1709 w 53"/>
                  <a:gd name="T3" fmla="*/ 1740 h 53"/>
                  <a:gd name="T4" fmla="*/ 1490 w 53"/>
                  <a:gd name="T5" fmla="*/ 1838 h 53"/>
                  <a:gd name="T6" fmla="*/ 0 w 53"/>
                  <a:gd name="T7" fmla="*/ 151 h 53"/>
                  <a:gd name="T8" fmla="*/ 248 w 53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53"/>
                  <a:gd name="T17" fmla="*/ 53 w 53"/>
                  <a:gd name="T18" fmla="*/ 53 h 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53">
                    <a:moveTo>
                      <a:pt x="8" y="0"/>
                    </a:moveTo>
                    <a:lnTo>
                      <a:pt x="53" y="50"/>
                    </a:lnTo>
                    <a:lnTo>
                      <a:pt x="46" y="53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60" name="Rectangle 294">
                <a:extLst>
                  <a:ext uri="{FF2B5EF4-FFF2-40B4-BE49-F238E27FC236}">
                    <a16:creationId xmlns:a16="http://schemas.microsoft.com/office/drawing/2014/main" id="{D116D7B8-4E8C-E9C0-B758-A69BA0C8E8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" y="1412"/>
                <a:ext cx="25" cy="194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61" name="Rectangle 295">
                <a:extLst>
                  <a:ext uri="{FF2B5EF4-FFF2-40B4-BE49-F238E27FC236}">
                    <a16:creationId xmlns:a16="http://schemas.microsoft.com/office/drawing/2014/main" id="{05353C95-A46A-F771-F9A2-22B6B83026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" y="1412"/>
                <a:ext cx="25" cy="194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62" name="Line 296">
                <a:extLst>
                  <a:ext uri="{FF2B5EF4-FFF2-40B4-BE49-F238E27FC236}">
                    <a16:creationId xmlns:a16="http://schemas.microsoft.com/office/drawing/2014/main" id="{7D2F511B-807A-FC61-C41C-0974C67BDA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3" y="1156"/>
                <a:ext cx="68" cy="206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563" name="Rectangle 297">
                <a:extLst>
                  <a:ext uri="{FF2B5EF4-FFF2-40B4-BE49-F238E27FC236}">
                    <a16:creationId xmlns:a16="http://schemas.microsoft.com/office/drawing/2014/main" id="{37028050-9F9A-F926-B76F-64B2CC7414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" y="1295"/>
                <a:ext cx="105" cy="2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64" name="Rectangle 298">
                <a:extLst>
                  <a:ext uri="{FF2B5EF4-FFF2-40B4-BE49-F238E27FC236}">
                    <a16:creationId xmlns:a16="http://schemas.microsoft.com/office/drawing/2014/main" id="{C2F689E6-D552-D855-DA46-FBAC344D01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" y="1295"/>
                <a:ext cx="105" cy="24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grpSp>
            <p:nvGrpSpPr>
              <p:cNvPr id="565" name="Group 299">
                <a:extLst>
                  <a:ext uri="{FF2B5EF4-FFF2-40B4-BE49-F238E27FC236}">
                    <a16:creationId xmlns:a16="http://schemas.microsoft.com/office/drawing/2014/main" id="{330A3003-5F51-5580-0D34-C475AD275C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9" y="1436"/>
                <a:ext cx="174" cy="175"/>
                <a:chOff x="454" y="1436"/>
                <a:chExt cx="174" cy="175"/>
              </a:xfrm>
            </p:grpSpPr>
            <p:sp>
              <p:nvSpPr>
                <p:cNvPr id="685" name="Rectangle 300">
                  <a:extLst>
                    <a:ext uri="{FF2B5EF4-FFF2-40B4-BE49-F238E27FC236}">
                      <a16:creationId xmlns:a16="http://schemas.microsoft.com/office/drawing/2014/main" id="{B3714ECD-F07F-1A93-EAF6-124D64CCBF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4" y="1436"/>
                  <a:ext cx="174" cy="175"/>
                </a:xfrm>
                <a:prstGeom prst="rect">
                  <a:avLst/>
                </a:prstGeom>
                <a:solidFill>
                  <a:srgbClr val="CC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1000"/>
                </a:p>
              </p:txBody>
            </p:sp>
            <p:sp>
              <p:nvSpPr>
                <p:cNvPr id="686" name="Rectangle 301">
                  <a:extLst>
                    <a:ext uri="{FF2B5EF4-FFF2-40B4-BE49-F238E27FC236}">
                      <a16:creationId xmlns:a16="http://schemas.microsoft.com/office/drawing/2014/main" id="{046DBFD5-7151-74F8-970A-29D2BEAA91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4" y="1436"/>
                  <a:ext cx="174" cy="175"/>
                </a:xfrm>
                <a:prstGeom prst="rect">
                  <a:avLst/>
                </a:prstGeom>
                <a:noFill/>
                <a:ln w="3175">
                  <a:solidFill>
                    <a:srgbClr val="CC33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1000"/>
                </a:p>
              </p:txBody>
            </p:sp>
          </p:grpSp>
          <p:sp>
            <p:nvSpPr>
              <p:cNvPr id="566" name="Freeform 302">
                <a:extLst>
                  <a:ext uri="{FF2B5EF4-FFF2-40B4-BE49-F238E27FC236}">
                    <a16:creationId xmlns:a16="http://schemas.microsoft.com/office/drawing/2014/main" id="{6498C1BC-9180-B7F8-549B-20233E5CD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" y="1374"/>
                <a:ext cx="303" cy="92"/>
              </a:xfrm>
              <a:custGeom>
                <a:avLst/>
                <a:gdLst>
                  <a:gd name="T0" fmla="*/ 303 w 303"/>
                  <a:gd name="T1" fmla="*/ 92 h 92"/>
                  <a:gd name="T2" fmla="*/ 151 w 303"/>
                  <a:gd name="T3" fmla="*/ 0 h 92"/>
                  <a:gd name="T4" fmla="*/ 0 w 303"/>
                  <a:gd name="T5" fmla="*/ 92 h 92"/>
                  <a:gd name="T6" fmla="*/ 303 w 303"/>
                  <a:gd name="T7" fmla="*/ 92 h 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3"/>
                  <a:gd name="T13" fmla="*/ 0 h 92"/>
                  <a:gd name="T14" fmla="*/ 303 w 303"/>
                  <a:gd name="T15" fmla="*/ 92 h 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3" h="92">
                    <a:moveTo>
                      <a:pt x="303" y="92"/>
                    </a:moveTo>
                    <a:lnTo>
                      <a:pt x="151" y="0"/>
                    </a:lnTo>
                    <a:lnTo>
                      <a:pt x="0" y="92"/>
                    </a:lnTo>
                    <a:lnTo>
                      <a:pt x="303" y="92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67" name="Rectangle 303">
                <a:extLst>
                  <a:ext uri="{FF2B5EF4-FFF2-40B4-BE49-F238E27FC236}">
                    <a16:creationId xmlns:a16="http://schemas.microsoft.com/office/drawing/2014/main" id="{974EB704-96AC-6228-D93B-69BB2F8936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" y="1512"/>
                <a:ext cx="67" cy="94"/>
              </a:xfrm>
              <a:prstGeom prst="rect">
                <a:avLst/>
              </a:prstGeom>
              <a:solidFill>
                <a:srgbClr val="996600"/>
              </a:solidFill>
              <a:ln w="111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grpSp>
            <p:nvGrpSpPr>
              <p:cNvPr id="568" name="Group 304">
                <a:extLst>
                  <a:ext uri="{FF2B5EF4-FFF2-40B4-BE49-F238E27FC236}">
                    <a16:creationId xmlns:a16="http://schemas.microsoft.com/office/drawing/2014/main" id="{11B68D36-2F24-3116-4EA6-DF4FC6A592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" y="1405"/>
                <a:ext cx="88" cy="88"/>
                <a:chOff x="724" y="1405"/>
                <a:chExt cx="88" cy="88"/>
              </a:xfrm>
            </p:grpSpPr>
            <p:sp>
              <p:nvSpPr>
                <p:cNvPr id="683" name="Freeform 305">
                  <a:extLst>
                    <a:ext uri="{FF2B5EF4-FFF2-40B4-BE49-F238E27FC236}">
                      <a16:creationId xmlns:a16="http://schemas.microsoft.com/office/drawing/2014/main" id="{234B6938-EEF0-8EBA-A71A-01DC7F38EB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4" y="1405"/>
                  <a:ext cx="88" cy="88"/>
                </a:xfrm>
                <a:custGeom>
                  <a:avLst/>
                  <a:gdLst>
                    <a:gd name="T0" fmla="*/ 1579 w 53"/>
                    <a:gd name="T1" fmla="*/ 0 h 53"/>
                    <a:gd name="T2" fmla="*/ 0 w 53"/>
                    <a:gd name="T3" fmla="*/ 1690 h 53"/>
                    <a:gd name="T4" fmla="*/ 251 w 53"/>
                    <a:gd name="T5" fmla="*/ 1838 h 53"/>
                    <a:gd name="T6" fmla="*/ 1838 w 53"/>
                    <a:gd name="T7" fmla="*/ 151 h 53"/>
                    <a:gd name="T8" fmla="*/ 1579 w 53"/>
                    <a:gd name="T9" fmla="*/ 0 h 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3"/>
                    <a:gd name="T16" fmla="*/ 0 h 53"/>
                    <a:gd name="T17" fmla="*/ 53 w 53"/>
                    <a:gd name="T18" fmla="*/ 53 h 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3" h="53">
                      <a:moveTo>
                        <a:pt x="45" y="0"/>
                      </a:moveTo>
                      <a:lnTo>
                        <a:pt x="0" y="49"/>
                      </a:lnTo>
                      <a:lnTo>
                        <a:pt x="7" y="53"/>
                      </a:lnTo>
                      <a:lnTo>
                        <a:pt x="53" y="4"/>
                      </a:lnTo>
                      <a:lnTo>
                        <a:pt x="45" y="0"/>
                      </a:lnTo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1000"/>
                </a:p>
              </p:txBody>
            </p:sp>
            <p:sp>
              <p:nvSpPr>
                <p:cNvPr id="684" name="Freeform 306">
                  <a:extLst>
                    <a:ext uri="{FF2B5EF4-FFF2-40B4-BE49-F238E27FC236}">
                      <a16:creationId xmlns:a16="http://schemas.microsoft.com/office/drawing/2014/main" id="{CBD58287-70C7-E16C-2BA5-7D9A6920C5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4" y="1405"/>
                  <a:ext cx="88" cy="88"/>
                </a:xfrm>
                <a:custGeom>
                  <a:avLst/>
                  <a:gdLst>
                    <a:gd name="T0" fmla="*/ 1579 w 53"/>
                    <a:gd name="T1" fmla="*/ 0 h 53"/>
                    <a:gd name="T2" fmla="*/ 0 w 53"/>
                    <a:gd name="T3" fmla="*/ 1690 h 53"/>
                    <a:gd name="T4" fmla="*/ 251 w 53"/>
                    <a:gd name="T5" fmla="*/ 1838 h 53"/>
                    <a:gd name="T6" fmla="*/ 1838 w 53"/>
                    <a:gd name="T7" fmla="*/ 151 h 53"/>
                    <a:gd name="T8" fmla="*/ 1579 w 53"/>
                    <a:gd name="T9" fmla="*/ 0 h 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3"/>
                    <a:gd name="T16" fmla="*/ 0 h 53"/>
                    <a:gd name="T17" fmla="*/ 53 w 53"/>
                    <a:gd name="T18" fmla="*/ 53 h 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3" h="53">
                      <a:moveTo>
                        <a:pt x="45" y="0"/>
                      </a:moveTo>
                      <a:lnTo>
                        <a:pt x="0" y="49"/>
                      </a:lnTo>
                      <a:lnTo>
                        <a:pt x="7" y="53"/>
                      </a:lnTo>
                      <a:lnTo>
                        <a:pt x="53" y="4"/>
                      </a:lnTo>
                      <a:lnTo>
                        <a:pt x="45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1000"/>
                </a:p>
              </p:txBody>
            </p:sp>
          </p:grpSp>
          <p:grpSp>
            <p:nvGrpSpPr>
              <p:cNvPr id="569" name="Group 307">
                <a:extLst>
                  <a:ext uri="{FF2B5EF4-FFF2-40B4-BE49-F238E27FC236}">
                    <a16:creationId xmlns:a16="http://schemas.microsoft.com/office/drawing/2014/main" id="{F117C1CC-165B-8F1B-0A99-98E815D78D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87" y="1002"/>
                <a:ext cx="473" cy="736"/>
                <a:chOff x="4405" y="468"/>
                <a:chExt cx="886" cy="1389"/>
              </a:xfrm>
            </p:grpSpPr>
            <p:sp>
              <p:nvSpPr>
                <p:cNvPr id="570" name="Freeform 308">
                  <a:extLst>
                    <a:ext uri="{FF2B5EF4-FFF2-40B4-BE49-F238E27FC236}">
                      <a16:creationId xmlns:a16="http://schemas.microsoft.com/office/drawing/2014/main" id="{CEAAD050-6E48-F790-B80B-517FC3A22E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5" y="468"/>
                  <a:ext cx="142" cy="214"/>
                </a:xfrm>
                <a:custGeom>
                  <a:avLst/>
                  <a:gdLst>
                    <a:gd name="T0" fmla="*/ 0 w 223"/>
                    <a:gd name="T1" fmla="*/ 84 h 250"/>
                    <a:gd name="T2" fmla="*/ 2 w 223"/>
                    <a:gd name="T3" fmla="*/ 0 h 250"/>
                    <a:gd name="T4" fmla="*/ 7 w 223"/>
                    <a:gd name="T5" fmla="*/ 0 h 250"/>
                    <a:gd name="T6" fmla="*/ 10 w 223"/>
                    <a:gd name="T7" fmla="*/ 84 h 250"/>
                    <a:gd name="T8" fmla="*/ 0 w 223"/>
                    <a:gd name="T9" fmla="*/ 84 h 2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3"/>
                    <a:gd name="T16" fmla="*/ 0 h 250"/>
                    <a:gd name="T17" fmla="*/ 223 w 223"/>
                    <a:gd name="T18" fmla="*/ 250 h 2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3" h="250">
                      <a:moveTo>
                        <a:pt x="0" y="250"/>
                      </a:moveTo>
                      <a:lnTo>
                        <a:pt x="52" y="0"/>
                      </a:lnTo>
                      <a:lnTo>
                        <a:pt x="158" y="0"/>
                      </a:lnTo>
                      <a:lnTo>
                        <a:pt x="223" y="250"/>
                      </a:lnTo>
                      <a:lnTo>
                        <a:pt x="0" y="25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1000"/>
                </a:p>
              </p:txBody>
            </p:sp>
            <p:grpSp>
              <p:nvGrpSpPr>
                <p:cNvPr id="571" name="Group 309">
                  <a:extLst>
                    <a:ext uri="{FF2B5EF4-FFF2-40B4-BE49-F238E27FC236}">
                      <a16:creationId xmlns:a16="http://schemas.microsoft.com/office/drawing/2014/main" id="{26BA7834-FABE-6DDD-62C0-D286C9B45A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05" y="468"/>
                  <a:ext cx="886" cy="1389"/>
                  <a:chOff x="4405" y="468"/>
                  <a:chExt cx="886" cy="1389"/>
                </a:xfrm>
              </p:grpSpPr>
              <p:sp>
                <p:nvSpPr>
                  <p:cNvPr id="572" name="Rectangle 310">
                    <a:extLst>
                      <a:ext uri="{FF2B5EF4-FFF2-40B4-BE49-F238E27FC236}">
                        <a16:creationId xmlns:a16="http://schemas.microsoft.com/office/drawing/2014/main" id="{435A7C5F-43A0-1F4F-0C41-727545EB76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74" y="1256"/>
                    <a:ext cx="752" cy="44"/>
                  </a:xfrm>
                  <a:prstGeom prst="rect">
                    <a:avLst/>
                  </a:prstGeom>
                  <a:noFill/>
                  <a:ln w="8255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1pPr>
                    <a:lvl2pPr marL="742950" indent="-285750"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2pPr>
                    <a:lvl3pPr marL="1143000" indent="-228600"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3pPr>
                    <a:lvl4pPr marL="1600200" indent="-228600"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4pPr>
                    <a:lvl5pPr marL="2057400" indent="-228600"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5000"/>
                      </a:spcBef>
                      <a:spcAft>
                        <a:spcPct val="0"/>
                      </a:spcAft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5000"/>
                      </a:spcBef>
                      <a:spcAft>
                        <a:spcPct val="0"/>
                      </a:spcAft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5000"/>
                      </a:spcBef>
                      <a:spcAft>
                        <a:spcPct val="0"/>
                      </a:spcAft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5000"/>
                      </a:spcBef>
                      <a:spcAft>
                        <a:spcPct val="0"/>
                      </a:spcAft>
                      <a:defRPr sz="12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9pPr>
                  </a:lstStyle>
                  <a:p>
                    <a:endParaRPr lang="en-US" altLang="en-US" sz="1000"/>
                  </a:p>
                </p:txBody>
              </p:sp>
              <p:grpSp>
                <p:nvGrpSpPr>
                  <p:cNvPr id="573" name="Group 311">
                    <a:extLst>
                      <a:ext uri="{FF2B5EF4-FFF2-40B4-BE49-F238E27FC236}">
                        <a16:creationId xmlns:a16="http://schemas.microsoft.com/office/drawing/2014/main" id="{D02AEBE9-29F2-5C24-C81F-71AB503820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05" y="468"/>
                    <a:ext cx="886" cy="1389"/>
                    <a:chOff x="213" y="1863"/>
                    <a:chExt cx="886" cy="1389"/>
                  </a:xfrm>
                </p:grpSpPr>
                <p:sp>
                  <p:nvSpPr>
                    <p:cNvPr id="574" name="Freeform 312">
                      <a:extLst>
                        <a:ext uri="{FF2B5EF4-FFF2-40B4-BE49-F238E27FC236}">
                          <a16:creationId xmlns:a16="http://schemas.microsoft.com/office/drawing/2014/main" id="{D939FADC-C434-53FD-DE84-15E04AA6ED6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47" y="2256"/>
                      <a:ext cx="618" cy="403"/>
                    </a:xfrm>
                    <a:custGeom>
                      <a:avLst/>
                      <a:gdLst>
                        <a:gd name="T0" fmla="*/ 0 w 973"/>
                        <a:gd name="T1" fmla="*/ 154 h 473"/>
                        <a:gd name="T2" fmla="*/ 2 w 973"/>
                        <a:gd name="T3" fmla="*/ 0 h 473"/>
                        <a:gd name="T4" fmla="*/ 38 w 973"/>
                        <a:gd name="T5" fmla="*/ 0 h 473"/>
                        <a:gd name="T6" fmla="*/ 41 w 973"/>
                        <a:gd name="T7" fmla="*/ 154 h 473"/>
                        <a:gd name="T8" fmla="*/ 0 w 973"/>
                        <a:gd name="T9" fmla="*/ 154 h 4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73"/>
                        <a:gd name="T16" fmla="*/ 0 h 473"/>
                        <a:gd name="T17" fmla="*/ 973 w 973"/>
                        <a:gd name="T18" fmla="*/ 473 h 4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73" h="473">
                          <a:moveTo>
                            <a:pt x="0" y="473"/>
                          </a:moveTo>
                          <a:lnTo>
                            <a:pt x="39" y="0"/>
                          </a:lnTo>
                          <a:lnTo>
                            <a:pt x="920" y="0"/>
                          </a:lnTo>
                          <a:lnTo>
                            <a:pt x="973" y="473"/>
                          </a:lnTo>
                          <a:lnTo>
                            <a:pt x="0" y="473"/>
                          </a:lnTo>
                          <a:close/>
                        </a:path>
                      </a:pathLst>
                    </a:custGeom>
                    <a:solidFill>
                      <a:srgbClr val="FFFF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75" name="Freeform 313">
                      <a:extLst>
                        <a:ext uri="{FF2B5EF4-FFF2-40B4-BE49-F238E27FC236}">
                          <a16:creationId xmlns:a16="http://schemas.microsoft.com/office/drawing/2014/main" id="{BAE51243-A163-F032-C2C9-3C24BD67BDE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47" y="2256"/>
                      <a:ext cx="618" cy="403"/>
                    </a:xfrm>
                    <a:custGeom>
                      <a:avLst/>
                      <a:gdLst>
                        <a:gd name="T0" fmla="*/ 0 w 973"/>
                        <a:gd name="T1" fmla="*/ 154 h 473"/>
                        <a:gd name="T2" fmla="*/ 2 w 973"/>
                        <a:gd name="T3" fmla="*/ 0 h 473"/>
                        <a:gd name="T4" fmla="*/ 38 w 973"/>
                        <a:gd name="T5" fmla="*/ 0 h 473"/>
                        <a:gd name="T6" fmla="*/ 41 w 973"/>
                        <a:gd name="T7" fmla="*/ 154 h 473"/>
                        <a:gd name="T8" fmla="*/ 0 w 973"/>
                        <a:gd name="T9" fmla="*/ 154 h 4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73"/>
                        <a:gd name="T16" fmla="*/ 0 h 473"/>
                        <a:gd name="T17" fmla="*/ 973 w 973"/>
                        <a:gd name="T18" fmla="*/ 473 h 4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73" h="473">
                          <a:moveTo>
                            <a:pt x="0" y="473"/>
                          </a:moveTo>
                          <a:lnTo>
                            <a:pt x="39" y="0"/>
                          </a:lnTo>
                          <a:lnTo>
                            <a:pt x="920" y="0"/>
                          </a:lnTo>
                          <a:lnTo>
                            <a:pt x="973" y="473"/>
                          </a:lnTo>
                          <a:lnTo>
                            <a:pt x="0" y="473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76" name="Freeform 314">
                      <a:extLst>
                        <a:ext uri="{FF2B5EF4-FFF2-40B4-BE49-F238E27FC236}">
                          <a16:creationId xmlns:a16="http://schemas.microsoft.com/office/drawing/2014/main" id="{26927A88-84B4-AA15-28D5-397608FB334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7" y="2513"/>
                      <a:ext cx="33" cy="45"/>
                    </a:xfrm>
                    <a:custGeom>
                      <a:avLst/>
                      <a:gdLst>
                        <a:gd name="T0" fmla="*/ 1 w 52"/>
                        <a:gd name="T1" fmla="*/ 0 h 53"/>
                        <a:gd name="T2" fmla="*/ 1 w 52"/>
                        <a:gd name="T3" fmla="*/ 0 h 53"/>
                        <a:gd name="T4" fmla="*/ 1 w 52"/>
                        <a:gd name="T5" fmla="*/ 0 h 53"/>
                        <a:gd name="T6" fmla="*/ 1 w 52"/>
                        <a:gd name="T7" fmla="*/ 4 h 53"/>
                        <a:gd name="T8" fmla="*/ 1 w 52"/>
                        <a:gd name="T9" fmla="*/ 4 h 53"/>
                        <a:gd name="T10" fmla="*/ 0 w 52"/>
                        <a:gd name="T11" fmla="*/ 4 h 53"/>
                        <a:gd name="T12" fmla="*/ 0 w 52"/>
                        <a:gd name="T13" fmla="*/ 4 h 53"/>
                        <a:gd name="T14" fmla="*/ 0 w 52"/>
                        <a:gd name="T15" fmla="*/ 8 h 53"/>
                        <a:gd name="T16" fmla="*/ 0 w 52"/>
                        <a:gd name="T17" fmla="*/ 8 h 53"/>
                        <a:gd name="T18" fmla="*/ 0 w 52"/>
                        <a:gd name="T19" fmla="*/ 13 h 53"/>
                        <a:gd name="T20" fmla="*/ 0 w 52"/>
                        <a:gd name="T21" fmla="*/ 13 h 53"/>
                        <a:gd name="T22" fmla="*/ 0 w 52"/>
                        <a:gd name="T23" fmla="*/ 17 h 53"/>
                        <a:gd name="T24" fmla="*/ 1 w 52"/>
                        <a:gd name="T25" fmla="*/ 17 h 53"/>
                        <a:gd name="T26" fmla="*/ 1 w 52"/>
                        <a:gd name="T27" fmla="*/ 17 h 53"/>
                        <a:gd name="T28" fmla="*/ 1 w 52"/>
                        <a:gd name="T29" fmla="*/ 17 h 53"/>
                        <a:gd name="T30" fmla="*/ 1 w 52"/>
                        <a:gd name="T31" fmla="*/ 17 h 53"/>
                        <a:gd name="T32" fmla="*/ 1 w 52"/>
                        <a:gd name="T33" fmla="*/ 17 h 53"/>
                        <a:gd name="T34" fmla="*/ 2 w 52"/>
                        <a:gd name="T35" fmla="*/ 17 h 53"/>
                        <a:gd name="T36" fmla="*/ 2 w 52"/>
                        <a:gd name="T37" fmla="*/ 17 h 53"/>
                        <a:gd name="T38" fmla="*/ 2 w 52"/>
                        <a:gd name="T39" fmla="*/ 17 h 53"/>
                        <a:gd name="T40" fmla="*/ 2 w 52"/>
                        <a:gd name="T41" fmla="*/ 17 h 53"/>
                        <a:gd name="T42" fmla="*/ 2 w 52"/>
                        <a:gd name="T43" fmla="*/ 17 h 53"/>
                        <a:gd name="T44" fmla="*/ 2 w 52"/>
                        <a:gd name="T45" fmla="*/ 13 h 53"/>
                        <a:gd name="T46" fmla="*/ 2 w 52"/>
                        <a:gd name="T47" fmla="*/ 13 h 53"/>
                        <a:gd name="T48" fmla="*/ 2 w 52"/>
                        <a:gd name="T49" fmla="*/ 8 h 53"/>
                        <a:gd name="T50" fmla="*/ 2 w 52"/>
                        <a:gd name="T51" fmla="*/ 8 h 53"/>
                        <a:gd name="T52" fmla="*/ 2 w 52"/>
                        <a:gd name="T53" fmla="*/ 4 h 53"/>
                        <a:gd name="T54" fmla="*/ 2 w 52"/>
                        <a:gd name="T55" fmla="*/ 4 h 53"/>
                        <a:gd name="T56" fmla="*/ 2 w 52"/>
                        <a:gd name="T57" fmla="*/ 4 h 53"/>
                        <a:gd name="T58" fmla="*/ 2 w 52"/>
                        <a:gd name="T59" fmla="*/ 4 h 53"/>
                        <a:gd name="T60" fmla="*/ 2 w 52"/>
                        <a:gd name="T61" fmla="*/ 0 h 53"/>
                        <a:gd name="T62" fmla="*/ 2 w 52"/>
                        <a:gd name="T63" fmla="*/ 0 h 53"/>
                        <a:gd name="T64" fmla="*/ 1 w 52"/>
                        <a:gd name="T65" fmla="*/ 0 h 5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2"/>
                        <a:gd name="T100" fmla="*/ 0 h 53"/>
                        <a:gd name="T101" fmla="*/ 52 w 52"/>
                        <a:gd name="T102" fmla="*/ 53 h 5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2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0" y="53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39" y="53"/>
                          </a:lnTo>
                          <a:lnTo>
                            <a:pt x="52" y="53"/>
                          </a:lnTo>
                          <a:lnTo>
                            <a:pt x="52" y="40"/>
                          </a:lnTo>
                          <a:lnTo>
                            <a:pt x="52" y="27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39" y="0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77" name="Freeform 315">
                      <a:extLst>
                        <a:ext uri="{FF2B5EF4-FFF2-40B4-BE49-F238E27FC236}">
                          <a16:creationId xmlns:a16="http://schemas.microsoft.com/office/drawing/2014/main" id="{5FD6DE7F-07BA-E662-B8E9-35DBCEE086D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7" y="2513"/>
                      <a:ext cx="33" cy="45"/>
                    </a:xfrm>
                    <a:custGeom>
                      <a:avLst/>
                      <a:gdLst>
                        <a:gd name="T0" fmla="*/ 1 w 52"/>
                        <a:gd name="T1" fmla="*/ 0 h 53"/>
                        <a:gd name="T2" fmla="*/ 1 w 52"/>
                        <a:gd name="T3" fmla="*/ 0 h 53"/>
                        <a:gd name="T4" fmla="*/ 1 w 52"/>
                        <a:gd name="T5" fmla="*/ 0 h 53"/>
                        <a:gd name="T6" fmla="*/ 1 w 52"/>
                        <a:gd name="T7" fmla="*/ 0 h 53"/>
                        <a:gd name="T8" fmla="*/ 1 w 52"/>
                        <a:gd name="T9" fmla="*/ 4 h 53"/>
                        <a:gd name="T10" fmla="*/ 1 w 52"/>
                        <a:gd name="T11" fmla="*/ 4 h 53"/>
                        <a:gd name="T12" fmla="*/ 0 w 52"/>
                        <a:gd name="T13" fmla="*/ 4 h 53"/>
                        <a:gd name="T14" fmla="*/ 0 w 52"/>
                        <a:gd name="T15" fmla="*/ 4 h 53"/>
                        <a:gd name="T16" fmla="*/ 0 w 52"/>
                        <a:gd name="T17" fmla="*/ 8 h 53"/>
                        <a:gd name="T18" fmla="*/ 0 w 52"/>
                        <a:gd name="T19" fmla="*/ 8 h 53"/>
                        <a:gd name="T20" fmla="*/ 0 w 52"/>
                        <a:gd name="T21" fmla="*/ 13 h 53"/>
                        <a:gd name="T22" fmla="*/ 0 w 52"/>
                        <a:gd name="T23" fmla="*/ 13 h 53"/>
                        <a:gd name="T24" fmla="*/ 0 w 52"/>
                        <a:gd name="T25" fmla="*/ 17 h 53"/>
                        <a:gd name="T26" fmla="*/ 1 w 52"/>
                        <a:gd name="T27" fmla="*/ 17 h 53"/>
                        <a:gd name="T28" fmla="*/ 1 w 52"/>
                        <a:gd name="T29" fmla="*/ 17 h 53"/>
                        <a:gd name="T30" fmla="*/ 1 w 52"/>
                        <a:gd name="T31" fmla="*/ 17 h 53"/>
                        <a:gd name="T32" fmla="*/ 1 w 52"/>
                        <a:gd name="T33" fmla="*/ 17 h 53"/>
                        <a:gd name="T34" fmla="*/ 1 w 52"/>
                        <a:gd name="T35" fmla="*/ 17 h 53"/>
                        <a:gd name="T36" fmla="*/ 2 w 52"/>
                        <a:gd name="T37" fmla="*/ 17 h 53"/>
                        <a:gd name="T38" fmla="*/ 2 w 52"/>
                        <a:gd name="T39" fmla="*/ 17 h 53"/>
                        <a:gd name="T40" fmla="*/ 2 w 52"/>
                        <a:gd name="T41" fmla="*/ 17 h 53"/>
                        <a:gd name="T42" fmla="*/ 2 w 52"/>
                        <a:gd name="T43" fmla="*/ 17 h 53"/>
                        <a:gd name="T44" fmla="*/ 2 w 52"/>
                        <a:gd name="T45" fmla="*/ 17 h 53"/>
                        <a:gd name="T46" fmla="*/ 2 w 52"/>
                        <a:gd name="T47" fmla="*/ 13 h 53"/>
                        <a:gd name="T48" fmla="*/ 2 w 52"/>
                        <a:gd name="T49" fmla="*/ 13 h 53"/>
                        <a:gd name="T50" fmla="*/ 2 w 52"/>
                        <a:gd name="T51" fmla="*/ 8 h 53"/>
                        <a:gd name="T52" fmla="*/ 2 w 52"/>
                        <a:gd name="T53" fmla="*/ 8 h 53"/>
                        <a:gd name="T54" fmla="*/ 2 w 52"/>
                        <a:gd name="T55" fmla="*/ 4 h 53"/>
                        <a:gd name="T56" fmla="*/ 2 w 52"/>
                        <a:gd name="T57" fmla="*/ 4 h 53"/>
                        <a:gd name="T58" fmla="*/ 2 w 52"/>
                        <a:gd name="T59" fmla="*/ 4 h 53"/>
                        <a:gd name="T60" fmla="*/ 2 w 52"/>
                        <a:gd name="T61" fmla="*/ 4 h 53"/>
                        <a:gd name="T62" fmla="*/ 2 w 52"/>
                        <a:gd name="T63" fmla="*/ 0 h 53"/>
                        <a:gd name="T64" fmla="*/ 2 w 52"/>
                        <a:gd name="T65" fmla="*/ 0 h 53"/>
                        <a:gd name="T66" fmla="*/ 1 w 52"/>
                        <a:gd name="T67" fmla="*/ 0 h 53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2"/>
                        <a:gd name="T103" fmla="*/ 0 h 53"/>
                        <a:gd name="T104" fmla="*/ 52 w 52"/>
                        <a:gd name="T105" fmla="*/ 53 h 53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2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0" y="53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39" y="53"/>
                          </a:lnTo>
                          <a:lnTo>
                            <a:pt x="52" y="53"/>
                          </a:lnTo>
                          <a:lnTo>
                            <a:pt x="52" y="40"/>
                          </a:lnTo>
                          <a:lnTo>
                            <a:pt x="52" y="27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39" y="0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78" name="Freeform 316">
                      <a:extLst>
                        <a:ext uri="{FF2B5EF4-FFF2-40B4-BE49-F238E27FC236}">
                          <a16:creationId xmlns:a16="http://schemas.microsoft.com/office/drawing/2014/main" id="{DFCB61F6-D067-0D50-1141-0B0DC8AF8E7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88" y="2513"/>
                      <a:ext cx="43" cy="45"/>
                    </a:xfrm>
                    <a:custGeom>
                      <a:avLst/>
                      <a:gdLst>
                        <a:gd name="T0" fmla="*/ 1 w 66"/>
                        <a:gd name="T1" fmla="*/ 0 h 53"/>
                        <a:gd name="T2" fmla="*/ 1 w 66"/>
                        <a:gd name="T3" fmla="*/ 0 h 53"/>
                        <a:gd name="T4" fmla="*/ 1 w 66"/>
                        <a:gd name="T5" fmla="*/ 0 h 53"/>
                        <a:gd name="T6" fmla="*/ 1 w 66"/>
                        <a:gd name="T7" fmla="*/ 4 h 53"/>
                        <a:gd name="T8" fmla="*/ 1 w 66"/>
                        <a:gd name="T9" fmla="*/ 4 h 53"/>
                        <a:gd name="T10" fmla="*/ 1 w 66"/>
                        <a:gd name="T11" fmla="*/ 4 h 53"/>
                        <a:gd name="T12" fmla="*/ 0 w 66"/>
                        <a:gd name="T13" fmla="*/ 4 h 53"/>
                        <a:gd name="T14" fmla="*/ 0 w 66"/>
                        <a:gd name="T15" fmla="*/ 8 h 53"/>
                        <a:gd name="T16" fmla="*/ 0 w 66"/>
                        <a:gd name="T17" fmla="*/ 8 h 53"/>
                        <a:gd name="T18" fmla="*/ 0 w 66"/>
                        <a:gd name="T19" fmla="*/ 13 h 53"/>
                        <a:gd name="T20" fmla="*/ 0 w 66"/>
                        <a:gd name="T21" fmla="*/ 13 h 53"/>
                        <a:gd name="T22" fmla="*/ 1 w 66"/>
                        <a:gd name="T23" fmla="*/ 17 h 53"/>
                        <a:gd name="T24" fmla="*/ 1 w 66"/>
                        <a:gd name="T25" fmla="*/ 17 h 53"/>
                        <a:gd name="T26" fmla="*/ 1 w 66"/>
                        <a:gd name="T27" fmla="*/ 17 h 53"/>
                        <a:gd name="T28" fmla="*/ 1 w 66"/>
                        <a:gd name="T29" fmla="*/ 17 h 53"/>
                        <a:gd name="T30" fmla="*/ 1 w 66"/>
                        <a:gd name="T31" fmla="*/ 17 h 53"/>
                        <a:gd name="T32" fmla="*/ 1 w 66"/>
                        <a:gd name="T33" fmla="*/ 17 h 53"/>
                        <a:gd name="T34" fmla="*/ 2 w 66"/>
                        <a:gd name="T35" fmla="*/ 17 h 53"/>
                        <a:gd name="T36" fmla="*/ 2 w 66"/>
                        <a:gd name="T37" fmla="*/ 17 h 53"/>
                        <a:gd name="T38" fmla="*/ 3 w 66"/>
                        <a:gd name="T39" fmla="*/ 17 h 53"/>
                        <a:gd name="T40" fmla="*/ 3 w 66"/>
                        <a:gd name="T41" fmla="*/ 17 h 53"/>
                        <a:gd name="T42" fmla="*/ 3 w 66"/>
                        <a:gd name="T43" fmla="*/ 17 h 53"/>
                        <a:gd name="T44" fmla="*/ 3 w 66"/>
                        <a:gd name="T45" fmla="*/ 13 h 53"/>
                        <a:gd name="T46" fmla="*/ 3 w 66"/>
                        <a:gd name="T47" fmla="*/ 13 h 53"/>
                        <a:gd name="T48" fmla="*/ 3 w 66"/>
                        <a:gd name="T49" fmla="*/ 8 h 53"/>
                        <a:gd name="T50" fmla="*/ 3 w 66"/>
                        <a:gd name="T51" fmla="*/ 8 h 53"/>
                        <a:gd name="T52" fmla="*/ 3 w 66"/>
                        <a:gd name="T53" fmla="*/ 4 h 53"/>
                        <a:gd name="T54" fmla="*/ 3 w 66"/>
                        <a:gd name="T55" fmla="*/ 4 h 53"/>
                        <a:gd name="T56" fmla="*/ 3 w 66"/>
                        <a:gd name="T57" fmla="*/ 4 h 53"/>
                        <a:gd name="T58" fmla="*/ 3 w 66"/>
                        <a:gd name="T59" fmla="*/ 4 h 53"/>
                        <a:gd name="T60" fmla="*/ 2 w 66"/>
                        <a:gd name="T61" fmla="*/ 0 h 53"/>
                        <a:gd name="T62" fmla="*/ 2 w 66"/>
                        <a:gd name="T63" fmla="*/ 0 h 53"/>
                        <a:gd name="T64" fmla="*/ 1 w 66"/>
                        <a:gd name="T65" fmla="*/ 0 h 5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66"/>
                        <a:gd name="T100" fmla="*/ 0 h 53"/>
                        <a:gd name="T101" fmla="*/ 66 w 66"/>
                        <a:gd name="T102" fmla="*/ 53 h 5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66" h="53">
                          <a:moveTo>
                            <a:pt x="27" y="0"/>
                          </a:moveTo>
                          <a:lnTo>
                            <a:pt x="27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13" y="53"/>
                          </a:lnTo>
                          <a:lnTo>
                            <a:pt x="27" y="53"/>
                          </a:lnTo>
                          <a:lnTo>
                            <a:pt x="40" y="53"/>
                          </a:lnTo>
                          <a:lnTo>
                            <a:pt x="53" y="53"/>
                          </a:lnTo>
                          <a:lnTo>
                            <a:pt x="53" y="40"/>
                          </a:lnTo>
                          <a:lnTo>
                            <a:pt x="66" y="40"/>
                          </a:lnTo>
                          <a:lnTo>
                            <a:pt x="66" y="27"/>
                          </a:lnTo>
                          <a:lnTo>
                            <a:pt x="53" y="13"/>
                          </a:lnTo>
                          <a:lnTo>
                            <a:pt x="40" y="0"/>
                          </a:lnTo>
                          <a:lnTo>
                            <a:pt x="27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79" name="Freeform 317">
                      <a:extLst>
                        <a:ext uri="{FF2B5EF4-FFF2-40B4-BE49-F238E27FC236}">
                          <a16:creationId xmlns:a16="http://schemas.microsoft.com/office/drawing/2014/main" id="{5F91D0A9-DE6B-5166-63D2-58F05B3F19D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88" y="2513"/>
                      <a:ext cx="43" cy="45"/>
                    </a:xfrm>
                    <a:custGeom>
                      <a:avLst/>
                      <a:gdLst>
                        <a:gd name="T0" fmla="*/ 1 w 66"/>
                        <a:gd name="T1" fmla="*/ 0 h 53"/>
                        <a:gd name="T2" fmla="*/ 1 w 66"/>
                        <a:gd name="T3" fmla="*/ 0 h 53"/>
                        <a:gd name="T4" fmla="*/ 1 w 66"/>
                        <a:gd name="T5" fmla="*/ 0 h 53"/>
                        <a:gd name="T6" fmla="*/ 1 w 66"/>
                        <a:gd name="T7" fmla="*/ 0 h 53"/>
                        <a:gd name="T8" fmla="*/ 1 w 66"/>
                        <a:gd name="T9" fmla="*/ 4 h 53"/>
                        <a:gd name="T10" fmla="*/ 1 w 66"/>
                        <a:gd name="T11" fmla="*/ 4 h 53"/>
                        <a:gd name="T12" fmla="*/ 1 w 66"/>
                        <a:gd name="T13" fmla="*/ 4 h 53"/>
                        <a:gd name="T14" fmla="*/ 0 w 66"/>
                        <a:gd name="T15" fmla="*/ 4 h 53"/>
                        <a:gd name="T16" fmla="*/ 0 w 66"/>
                        <a:gd name="T17" fmla="*/ 8 h 53"/>
                        <a:gd name="T18" fmla="*/ 0 w 66"/>
                        <a:gd name="T19" fmla="*/ 8 h 53"/>
                        <a:gd name="T20" fmla="*/ 0 w 66"/>
                        <a:gd name="T21" fmla="*/ 13 h 53"/>
                        <a:gd name="T22" fmla="*/ 0 w 66"/>
                        <a:gd name="T23" fmla="*/ 13 h 53"/>
                        <a:gd name="T24" fmla="*/ 1 w 66"/>
                        <a:gd name="T25" fmla="*/ 17 h 53"/>
                        <a:gd name="T26" fmla="*/ 1 w 66"/>
                        <a:gd name="T27" fmla="*/ 17 h 53"/>
                        <a:gd name="T28" fmla="*/ 1 w 66"/>
                        <a:gd name="T29" fmla="*/ 17 h 53"/>
                        <a:gd name="T30" fmla="*/ 1 w 66"/>
                        <a:gd name="T31" fmla="*/ 17 h 53"/>
                        <a:gd name="T32" fmla="*/ 1 w 66"/>
                        <a:gd name="T33" fmla="*/ 17 h 53"/>
                        <a:gd name="T34" fmla="*/ 1 w 66"/>
                        <a:gd name="T35" fmla="*/ 17 h 53"/>
                        <a:gd name="T36" fmla="*/ 2 w 66"/>
                        <a:gd name="T37" fmla="*/ 17 h 53"/>
                        <a:gd name="T38" fmla="*/ 2 w 66"/>
                        <a:gd name="T39" fmla="*/ 17 h 53"/>
                        <a:gd name="T40" fmla="*/ 3 w 66"/>
                        <a:gd name="T41" fmla="*/ 17 h 53"/>
                        <a:gd name="T42" fmla="*/ 3 w 66"/>
                        <a:gd name="T43" fmla="*/ 17 h 53"/>
                        <a:gd name="T44" fmla="*/ 3 w 66"/>
                        <a:gd name="T45" fmla="*/ 17 h 53"/>
                        <a:gd name="T46" fmla="*/ 3 w 66"/>
                        <a:gd name="T47" fmla="*/ 13 h 53"/>
                        <a:gd name="T48" fmla="*/ 3 w 66"/>
                        <a:gd name="T49" fmla="*/ 13 h 53"/>
                        <a:gd name="T50" fmla="*/ 3 w 66"/>
                        <a:gd name="T51" fmla="*/ 8 h 53"/>
                        <a:gd name="T52" fmla="*/ 3 w 66"/>
                        <a:gd name="T53" fmla="*/ 8 h 53"/>
                        <a:gd name="T54" fmla="*/ 3 w 66"/>
                        <a:gd name="T55" fmla="*/ 4 h 53"/>
                        <a:gd name="T56" fmla="*/ 3 w 66"/>
                        <a:gd name="T57" fmla="*/ 4 h 53"/>
                        <a:gd name="T58" fmla="*/ 3 w 66"/>
                        <a:gd name="T59" fmla="*/ 4 h 53"/>
                        <a:gd name="T60" fmla="*/ 3 w 66"/>
                        <a:gd name="T61" fmla="*/ 4 h 53"/>
                        <a:gd name="T62" fmla="*/ 2 w 66"/>
                        <a:gd name="T63" fmla="*/ 0 h 53"/>
                        <a:gd name="T64" fmla="*/ 2 w 66"/>
                        <a:gd name="T65" fmla="*/ 0 h 53"/>
                        <a:gd name="T66" fmla="*/ 1 w 66"/>
                        <a:gd name="T67" fmla="*/ 0 h 53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66"/>
                        <a:gd name="T103" fmla="*/ 0 h 53"/>
                        <a:gd name="T104" fmla="*/ 66 w 66"/>
                        <a:gd name="T105" fmla="*/ 53 h 53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66" h="53">
                          <a:moveTo>
                            <a:pt x="27" y="0"/>
                          </a:moveTo>
                          <a:lnTo>
                            <a:pt x="27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13" y="53"/>
                          </a:lnTo>
                          <a:lnTo>
                            <a:pt x="27" y="53"/>
                          </a:lnTo>
                          <a:lnTo>
                            <a:pt x="40" y="53"/>
                          </a:lnTo>
                          <a:lnTo>
                            <a:pt x="53" y="53"/>
                          </a:lnTo>
                          <a:lnTo>
                            <a:pt x="53" y="40"/>
                          </a:lnTo>
                          <a:lnTo>
                            <a:pt x="66" y="40"/>
                          </a:lnTo>
                          <a:lnTo>
                            <a:pt x="66" y="27"/>
                          </a:lnTo>
                          <a:lnTo>
                            <a:pt x="53" y="13"/>
                          </a:lnTo>
                          <a:lnTo>
                            <a:pt x="40" y="0"/>
                          </a:lnTo>
                          <a:lnTo>
                            <a:pt x="27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80" name="Freeform 318">
                      <a:extLst>
                        <a:ext uri="{FF2B5EF4-FFF2-40B4-BE49-F238E27FC236}">
                          <a16:creationId xmlns:a16="http://schemas.microsoft.com/office/drawing/2014/main" id="{D2CD37B8-D357-FE9C-84B0-45ED065699B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9" y="2513"/>
                      <a:ext cx="42" cy="45"/>
                    </a:xfrm>
                    <a:custGeom>
                      <a:avLst/>
                      <a:gdLst>
                        <a:gd name="T0" fmla="*/ 1 w 66"/>
                        <a:gd name="T1" fmla="*/ 0 h 53"/>
                        <a:gd name="T2" fmla="*/ 1 w 66"/>
                        <a:gd name="T3" fmla="*/ 0 h 53"/>
                        <a:gd name="T4" fmla="*/ 1 w 66"/>
                        <a:gd name="T5" fmla="*/ 0 h 53"/>
                        <a:gd name="T6" fmla="*/ 1 w 66"/>
                        <a:gd name="T7" fmla="*/ 4 h 53"/>
                        <a:gd name="T8" fmla="*/ 1 w 66"/>
                        <a:gd name="T9" fmla="*/ 4 h 53"/>
                        <a:gd name="T10" fmla="*/ 1 w 66"/>
                        <a:gd name="T11" fmla="*/ 4 h 53"/>
                        <a:gd name="T12" fmla="*/ 0 w 66"/>
                        <a:gd name="T13" fmla="*/ 4 h 53"/>
                        <a:gd name="T14" fmla="*/ 0 w 66"/>
                        <a:gd name="T15" fmla="*/ 8 h 53"/>
                        <a:gd name="T16" fmla="*/ 0 w 66"/>
                        <a:gd name="T17" fmla="*/ 8 h 53"/>
                        <a:gd name="T18" fmla="*/ 0 w 66"/>
                        <a:gd name="T19" fmla="*/ 13 h 53"/>
                        <a:gd name="T20" fmla="*/ 0 w 66"/>
                        <a:gd name="T21" fmla="*/ 13 h 53"/>
                        <a:gd name="T22" fmla="*/ 1 w 66"/>
                        <a:gd name="T23" fmla="*/ 17 h 53"/>
                        <a:gd name="T24" fmla="*/ 1 w 66"/>
                        <a:gd name="T25" fmla="*/ 17 h 53"/>
                        <a:gd name="T26" fmla="*/ 1 w 66"/>
                        <a:gd name="T27" fmla="*/ 17 h 53"/>
                        <a:gd name="T28" fmla="*/ 1 w 66"/>
                        <a:gd name="T29" fmla="*/ 17 h 53"/>
                        <a:gd name="T30" fmla="*/ 1 w 66"/>
                        <a:gd name="T31" fmla="*/ 17 h 53"/>
                        <a:gd name="T32" fmla="*/ 1 w 66"/>
                        <a:gd name="T33" fmla="*/ 17 h 53"/>
                        <a:gd name="T34" fmla="*/ 2 w 66"/>
                        <a:gd name="T35" fmla="*/ 17 h 53"/>
                        <a:gd name="T36" fmla="*/ 2 w 66"/>
                        <a:gd name="T37" fmla="*/ 17 h 53"/>
                        <a:gd name="T38" fmla="*/ 3 w 66"/>
                        <a:gd name="T39" fmla="*/ 17 h 53"/>
                        <a:gd name="T40" fmla="*/ 3 w 66"/>
                        <a:gd name="T41" fmla="*/ 17 h 53"/>
                        <a:gd name="T42" fmla="*/ 3 w 66"/>
                        <a:gd name="T43" fmla="*/ 17 h 53"/>
                        <a:gd name="T44" fmla="*/ 3 w 66"/>
                        <a:gd name="T45" fmla="*/ 13 h 53"/>
                        <a:gd name="T46" fmla="*/ 3 w 66"/>
                        <a:gd name="T47" fmla="*/ 13 h 53"/>
                        <a:gd name="T48" fmla="*/ 3 w 66"/>
                        <a:gd name="T49" fmla="*/ 8 h 53"/>
                        <a:gd name="T50" fmla="*/ 3 w 66"/>
                        <a:gd name="T51" fmla="*/ 8 h 53"/>
                        <a:gd name="T52" fmla="*/ 3 w 66"/>
                        <a:gd name="T53" fmla="*/ 4 h 53"/>
                        <a:gd name="T54" fmla="*/ 3 w 66"/>
                        <a:gd name="T55" fmla="*/ 4 h 53"/>
                        <a:gd name="T56" fmla="*/ 3 w 66"/>
                        <a:gd name="T57" fmla="*/ 4 h 53"/>
                        <a:gd name="T58" fmla="*/ 3 w 66"/>
                        <a:gd name="T59" fmla="*/ 4 h 53"/>
                        <a:gd name="T60" fmla="*/ 2 w 66"/>
                        <a:gd name="T61" fmla="*/ 0 h 53"/>
                        <a:gd name="T62" fmla="*/ 2 w 66"/>
                        <a:gd name="T63" fmla="*/ 0 h 53"/>
                        <a:gd name="T64" fmla="*/ 1 w 66"/>
                        <a:gd name="T65" fmla="*/ 0 h 5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66"/>
                        <a:gd name="T100" fmla="*/ 0 h 53"/>
                        <a:gd name="T101" fmla="*/ 66 w 66"/>
                        <a:gd name="T102" fmla="*/ 53 h 5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66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40" y="53"/>
                          </a:lnTo>
                          <a:lnTo>
                            <a:pt x="53" y="53"/>
                          </a:lnTo>
                          <a:lnTo>
                            <a:pt x="53" y="40"/>
                          </a:lnTo>
                          <a:lnTo>
                            <a:pt x="66" y="40"/>
                          </a:lnTo>
                          <a:lnTo>
                            <a:pt x="66" y="27"/>
                          </a:lnTo>
                          <a:lnTo>
                            <a:pt x="53" y="13"/>
                          </a:lnTo>
                          <a:lnTo>
                            <a:pt x="40" y="0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81" name="Freeform 319">
                      <a:extLst>
                        <a:ext uri="{FF2B5EF4-FFF2-40B4-BE49-F238E27FC236}">
                          <a16:creationId xmlns:a16="http://schemas.microsoft.com/office/drawing/2014/main" id="{91CA9685-D4BE-A235-178B-7F48116DCFF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9" y="2513"/>
                      <a:ext cx="42" cy="45"/>
                    </a:xfrm>
                    <a:custGeom>
                      <a:avLst/>
                      <a:gdLst>
                        <a:gd name="T0" fmla="*/ 1 w 66"/>
                        <a:gd name="T1" fmla="*/ 0 h 53"/>
                        <a:gd name="T2" fmla="*/ 1 w 66"/>
                        <a:gd name="T3" fmla="*/ 0 h 53"/>
                        <a:gd name="T4" fmla="*/ 1 w 66"/>
                        <a:gd name="T5" fmla="*/ 0 h 53"/>
                        <a:gd name="T6" fmla="*/ 1 w 66"/>
                        <a:gd name="T7" fmla="*/ 0 h 53"/>
                        <a:gd name="T8" fmla="*/ 1 w 66"/>
                        <a:gd name="T9" fmla="*/ 4 h 53"/>
                        <a:gd name="T10" fmla="*/ 1 w 66"/>
                        <a:gd name="T11" fmla="*/ 4 h 53"/>
                        <a:gd name="T12" fmla="*/ 1 w 66"/>
                        <a:gd name="T13" fmla="*/ 4 h 53"/>
                        <a:gd name="T14" fmla="*/ 0 w 66"/>
                        <a:gd name="T15" fmla="*/ 4 h 53"/>
                        <a:gd name="T16" fmla="*/ 0 w 66"/>
                        <a:gd name="T17" fmla="*/ 8 h 53"/>
                        <a:gd name="T18" fmla="*/ 0 w 66"/>
                        <a:gd name="T19" fmla="*/ 8 h 53"/>
                        <a:gd name="T20" fmla="*/ 0 w 66"/>
                        <a:gd name="T21" fmla="*/ 13 h 53"/>
                        <a:gd name="T22" fmla="*/ 0 w 66"/>
                        <a:gd name="T23" fmla="*/ 13 h 53"/>
                        <a:gd name="T24" fmla="*/ 1 w 66"/>
                        <a:gd name="T25" fmla="*/ 17 h 53"/>
                        <a:gd name="T26" fmla="*/ 1 w 66"/>
                        <a:gd name="T27" fmla="*/ 17 h 53"/>
                        <a:gd name="T28" fmla="*/ 1 w 66"/>
                        <a:gd name="T29" fmla="*/ 17 h 53"/>
                        <a:gd name="T30" fmla="*/ 1 w 66"/>
                        <a:gd name="T31" fmla="*/ 17 h 53"/>
                        <a:gd name="T32" fmla="*/ 1 w 66"/>
                        <a:gd name="T33" fmla="*/ 17 h 53"/>
                        <a:gd name="T34" fmla="*/ 1 w 66"/>
                        <a:gd name="T35" fmla="*/ 17 h 53"/>
                        <a:gd name="T36" fmla="*/ 2 w 66"/>
                        <a:gd name="T37" fmla="*/ 17 h 53"/>
                        <a:gd name="T38" fmla="*/ 2 w 66"/>
                        <a:gd name="T39" fmla="*/ 17 h 53"/>
                        <a:gd name="T40" fmla="*/ 3 w 66"/>
                        <a:gd name="T41" fmla="*/ 17 h 53"/>
                        <a:gd name="T42" fmla="*/ 3 w 66"/>
                        <a:gd name="T43" fmla="*/ 17 h 53"/>
                        <a:gd name="T44" fmla="*/ 3 w 66"/>
                        <a:gd name="T45" fmla="*/ 17 h 53"/>
                        <a:gd name="T46" fmla="*/ 3 w 66"/>
                        <a:gd name="T47" fmla="*/ 13 h 53"/>
                        <a:gd name="T48" fmla="*/ 3 w 66"/>
                        <a:gd name="T49" fmla="*/ 13 h 53"/>
                        <a:gd name="T50" fmla="*/ 3 w 66"/>
                        <a:gd name="T51" fmla="*/ 8 h 53"/>
                        <a:gd name="T52" fmla="*/ 3 w 66"/>
                        <a:gd name="T53" fmla="*/ 8 h 53"/>
                        <a:gd name="T54" fmla="*/ 3 w 66"/>
                        <a:gd name="T55" fmla="*/ 4 h 53"/>
                        <a:gd name="T56" fmla="*/ 3 w 66"/>
                        <a:gd name="T57" fmla="*/ 4 h 53"/>
                        <a:gd name="T58" fmla="*/ 3 w 66"/>
                        <a:gd name="T59" fmla="*/ 4 h 53"/>
                        <a:gd name="T60" fmla="*/ 3 w 66"/>
                        <a:gd name="T61" fmla="*/ 4 h 53"/>
                        <a:gd name="T62" fmla="*/ 2 w 66"/>
                        <a:gd name="T63" fmla="*/ 0 h 53"/>
                        <a:gd name="T64" fmla="*/ 2 w 66"/>
                        <a:gd name="T65" fmla="*/ 0 h 53"/>
                        <a:gd name="T66" fmla="*/ 1 w 66"/>
                        <a:gd name="T67" fmla="*/ 0 h 53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66"/>
                        <a:gd name="T103" fmla="*/ 0 h 53"/>
                        <a:gd name="T104" fmla="*/ 66 w 66"/>
                        <a:gd name="T105" fmla="*/ 53 h 53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66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40" y="53"/>
                          </a:lnTo>
                          <a:lnTo>
                            <a:pt x="53" y="53"/>
                          </a:lnTo>
                          <a:lnTo>
                            <a:pt x="53" y="40"/>
                          </a:lnTo>
                          <a:lnTo>
                            <a:pt x="66" y="40"/>
                          </a:lnTo>
                          <a:lnTo>
                            <a:pt x="66" y="27"/>
                          </a:lnTo>
                          <a:lnTo>
                            <a:pt x="53" y="13"/>
                          </a:lnTo>
                          <a:lnTo>
                            <a:pt x="40" y="0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82" name="Freeform 320">
                      <a:extLst>
                        <a:ext uri="{FF2B5EF4-FFF2-40B4-BE49-F238E27FC236}">
                          <a16:creationId xmlns:a16="http://schemas.microsoft.com/office/drawing/2014/main" id="{4A52933C-DEEA-DC86-FE94-BB092C3D39C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8" y="2513"/>
                      <a:ext cx="34" cy="45"/>
                    </a:xfrm>
                    <a:custGeom>
                      <a:avLst/>
                      <a:gdLst>
                        <a:gd name="T0" fmla="*/ 1 w 53"/>
                        <a:gd name="T1" fmla="*/ 0 h 53"/>
                        <a:gd name="T2" fmla="*/ 1 w 53"/>
                        <a:gd name="T3" fmla="*/ 0 h 53"/>
                        <a:gd name="T4" fmla="*/ 1 w 53"/>
                        <a:gd name="T5" fmla="*/ 0 h 53"/>
                        <a:gd name="T6" fmla="*/ 1 w 53"/>
                        <a:gd name="T7" fmla="*/ 4 h 53"/>
                        <a:gd name="T8" fmla="*/ 0 w 53"/>
                        <a:gd name="T9" fmla="*/ 4 h 53"/>
                        <a:gd name="T10" fmla="*/ 0 w 53"/>
                        <a:gd name="T11" fmla="*/ 4 h 53"/>
                        <a:gd name="T12" fmla="*/ 0 w 53"/>
                        <a:gd name="T13" fmla="*/ 4 h 53"/>
                        <a:gd name="T14" fmla="*/ 0 w 53"/>
                        <a:gd name="T15" fmla="*/ 8 h 53"/>
                        <a:gd name="T16" fmla="*/ 0 w 53"/>
                        <a:gd name="T17" fmla="*/ 8 h 53"/>
                        <a:gd name="T18" fmla="*/ 0 w 53"/>
                        <a:gd name="T19" fmla="*/ 13 h 53"/>
                        <a:gd name="T20" fmla="*/ 0 w 53"/>
                        <a:gd name="T21" fmla="*/ 13 h 53"/>
                        <a:gd name="T22" fmla="*/ 0 w 53"/>
                        <a:gd name="T23" fmla="*/ 17 h 53"/>
                        <a:gd name="T24" fmla="*/ 0 w 53"/>
                        <a:gd name="T25" fmla="*/ 17 h 53"/>
                        <a:gd name="T26" fmla="*/ 1 w 53"/>
                        <a:gd name="T27" fmla="*/ 17 h 53"/>
                        <a:gd name="T28" fmla="*/ 1 w 53"/>
                        <a:gd name="T29" fmla="*/ 17 h 53"/>
                        <a:gd name="T30" fmla="*/ 1 w 53"/>
                        <a:gd name="T31" fmla="*/ 17 h 53"/>
                        <a:gd name="T32" fmla="*/ 1 w 53"/>
                        <a:gd name="T33" fmla="*/ 17 h 53"/>
                        <a:gd name="T34" fmla="*/ 1 w 53"/>
                        <a:gd name="T35" fmla="*/ 17 h 53"/>
                        <a:gd name="T36" fmla="*/ 2 w 53"/>
                        <a:gd name="T37" fmla="*/ 17 h 53"/>
                        <a:gd name="T38" fmla="*/ 2 w 53"/>
                        <a:gd name="T39" fmla="*/ 17 h 53"/>
                        <a:gd name="T40" fmla="*/ 3 w 53"/>
                        <a:gd name="T41" fmla="*/ 17 h 53"/>
                        <a:gd name="T42" fmla="*/ 3 w 53"/>
                        <a:gd name="T43" fmla="*/ 17 h 53"/>
                        <a:gd name="T44" fmla="*/ 3 w 53"/>
                        <a:gd name="T45" fmla="*/ 13 h 53"/>
                        <a:gd name="T46" fmla="*/ 3 w 53"/>
                        <a:gd name="T47" fmla="*/ 13 h 53"/>
                        <a:gd name="T48" fmla="*/ 3 w 53"/>
                        <a:gd name="T49" fmla="*/ 8 h 53"/>
                        <a:gd name="T50" fmla="*/ 3 w 53"/>
                        <a:gd name="T51" fmla="*/ 8 h 53"/>
                        <a:gd name="T52" fmla="*/ 3 w 53"/>
                        <a:gd name="T53" fmla="*/ 4 h 53"/>
                        <a:gd name="T54" fmla="*/ 3 w 53"/>
                        <a:gd name="T55" fmla="*/ 4 h 53"/>
                        <a:gd name="T56" fmla="*/ 3 w 53"/>
                        <a:gd name="T57" fmla="*/ 4 h 53"/>
                        <a:gd name="T58" fmla="*/ 2 w 53"/>
                        <a:gd name="T59" fmla="*/ 4 h 53"/>
                        <a:gd name="T60" fmla="*/ 2 w 53"/>
                        <a:gd name="T61" fmla="*/ 0 h 53"/>
                        <a:gd name="T62" fmla="*/ 1 w 53"/>
                        <a:gd name="T63" fmla="*/ 0 h 53"/>
                        <a:gd name="T64" fmla="*/ 1 w 53"/>
                        <a:gd name="T65" fmla="*/ 0 h 5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3"/>
                        <a:gd name="T100" fmla="*/ 0 h 53"/>
                        <a:gd name="T101" fmla="*/ 53 w 53"/>
                        <a:gd name="T102" fmla="*/ 53 h 5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3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0" y="53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40" y="53"/>
                          </a:lnTo>
                          <a:lnTo>
                            <a:pt x="53" y="53"/>
                          </a:lnTo>
                          <a:lnTo>
                            <a:pt x="53" y="40"/>
                          </a:lnTo>
                          <a:lnTo>
                            <a:pt x="53" y="27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40" y="0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83" name="Freeform 321">
                      <a:extLst>
                        <a:ext uri="{FF2B5EF4-FFF2-40B4-BE49-F238E27FC236}">
                          <a16:creationId xmlns:a16="http://schemas.microsoft.com/office/drawing/2014/main" id="{B34FB90F-29B9-8C43-B252-EC7E5CCABAF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8" y="2513"/>
                      <a:ext cx="34" cy="45"/>
                    </a:xfrm>
                    <a:custGeom>
                      <a:avLst/>
                      <a:gdLst>
                        <a:gd name="T0" fmla="*/ 1 w 53"/>
                        <a:gd name="T1" fmla="*/ 0 h 53"/>
                        <a:gd name="T2" fmla="*/ 1 w 53"/>
                        <a:gd name="T3" fmla="*/ 0 h 53"/>
                        <a:gd name="T4" fmla="*/ 1 w 53"/>
                        <a:gd name="T5" fmla="*/ 0 h 53"/>
                        <a:gd name="T6" fmla="*/ 1 w 53"/>
                        <a:gd name="T7" fmla="*/ 0 h 53"/>
                        <a:gd name="T8" fmla="*/ 1 w 53"/>
                        <a:gd name="T9" fmla="*/ 4 h 53"/>
                        <a:gd name="T10" fmla="*/ 0 w 53"/>
                        <a:gd name="T11" fmla="*/ 4 h 53"/>
                        <a:gd name="T12" fmla="*/ 0 w 53"/>
                        <a:gd name="T13" fmla="*/ 4 h 53"/>
                        <a:gd name="T14" fmla="*/ 0 w 53"/>
                        <a:gd name="T15" fmla="*/ 4 h 53"/>
                        <a:gd name="T16" fmla="*/ 0 w 53"/>
                        <a:gd name="T17" fmla="*/ 8 h 53"/>
                        <a:gd name="T18" fmla="*/ 0 w 53"/>
                        <a:gd name="T19" fmla="*/ 8 h 53"/>
                        <a:gd name="T20" fmla="*/ 0 w 53"/>
                        <a:gd name="T21" fmla="*/ 13 h 53"/>
                        <a:gd name="T22" fmla="*/ 0 w 53"/>
                        <a:gd name="T23" fmla="*/ 13 h 53"/>
                        <a:gd name="T24" fmla="*/ 0 w 53"/>
                        <a:gd name="T25" fmla="*/ 17 h 53"/>
                        <a:gd name="T26" fmla="*/ 0 w 53"/>
                        <a:gd name="T27" fmla="*/ 17 h 53"/>
                        <a:gd name="T28" fmla="*/ 1 w 53"/>
                        <a:gd name="T29" fmla="*/ 17 h 53"/>
                        <a:gd name="T30" fmla="*/ 1 w 53"/>
                        <a:gd name="T31" fmla="*/ 17 h 53"/>
                        <a:gd name="T32" fmla="*/ 1 w 53"/>
                        <a:gd name="T33" fmla="*/ 17 h 53"/>
                        <a:gd name="T34" fmla="*/ 1 w 53"/>
                        <a:gd name="T35" fmla="*/ 17 h 53"/>
                        <a:gd name="T36" fmla="*/ 1 w 53"/>
                        <a:gd name="T37" fmla="*/ 17 h 53"/>
                        <a:gd name="T38" fmla="*/ 2 w 53"/>
                        <a:gd name="T39" fmla="*/ 17 h 53"/>
                        <a:gd name="T40" fmla="*/ 2 w 53"/>
                        <a:gd name="T41" fmla="*/ 17 h 53"/>
                        <a:gd name="T42" fmla="*/ 3 w 53"/>
                        <a:gd name="T43" fmla="*/ 17 h 53"/>
                        <a:gd name="T44" fmla="*/ 3 w 53"/>
                        <a:gd name="T45" fmla="*/ 17 h 53"/>
                        <a:gd name="T46" fmla="*/ 3 w 53"/>
                        <a:gd name="T47" fmla="*/ 13 h 53"/>
                        <a:gd name="T48" fmla="*/ 3 w 53"/>
                        <a:gd name="T49" fmla="*/ 13 h 53"/>
                        <a:gd name="T50" fmla="*/ 3 w 53"/>
                        <a:gd name="T51" fmla="*/ 8 h 53"/>
                        <a:gd name="T52" fmla="*/ 3 w 53"/>
                        <a:gd name="T53" fmla="*/ 8 h 53"/>
                        <a:gd name="T54" fmla="*/ 3 w 53"/>
                        <a:gd name="T55" fmla="*/ 4 h 53"/>
                        <a:gd name="T56" fmla="*/ 3 w 53"/>
                        <a:gd name="T57" fmla="*/ 4 h 53"/>
                        <a:gd name="T58" fmla="*/ 3 w 53"/>
                        <a:gd name="T59" fmla="*/ 4 h 53"/>
                        <a:gd name="T60" fmla="*/ 2 w 53"/>
                        <a:gd name="T61" fmla="*/ 4 h 53"/>
                        <a:gd name="T62" fmla="*/ 2 w 53"/>
                        <a:gd name="T63" fmla="*/ 0 h 53"/>
                        <a:gd name="T64" fmla="*/ 1 w 53"/>
                        <a:gd name="T65" fmla="*/ 0 h 53"/>
                        <a:gd name="T66" fmla="*/ 1 w 53"/>
                        <a:gd name="T67" fmla="*/ 0 h 53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3"/>
                        <a:gd name="T103" fmla="*/ 0 h 53"/>
                        <a:gd name="T104" fmla="*/ 53 w 53"/>
                        <a:gd name="T105" fmla="*/ 53 h 53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3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0" y="53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40" y="53"/>
                          </a:lnTo>
                          <a:lnTo>
                            <a:pt x="53" y="53"/>
                          </a:lnTo>
                          <a:lnTo>
                            <a:pt x="53" y="40"/>
                          </a:lnTo>
                          <a:lnTo>
                            <a:pt x="53" y="27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40" y="0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84" name="Freeform 322">
                      <a:extLst>
                        <a:ext uri="{FF2B5EF4-FFF2-40B4-BE49-F238E27FC236}">
                          <a16:creationId xmlns:a16="http://schemas.microsoft.com/office/drawing/2014/main" id="{8C74C9E2-2085-12BC-C8C7-C5E48EB5C5C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9" y="2513"/>
                      <a:ext cx="33" cy="45"/>
                    </a:xfrm>
                    <a:custGeom>
                      <a:avLst/>
                      <a:gdLst>
                        <a:gd name="T0" fmla="*/ 1 w 52"/>
                        <a:gd name="T1" fmla="*/ 0 h 53"/>
                        <a:gd name="T2" fmla="*/ 1 w 52"/>
                        <a:gd name="T3" fmla="*/ 0 h 53"/>
                        <a:gd name="T4" fmla="*/ 1 w 52"/>
                        <a:gd name="T5" fmla="*/ 0 h 53"/>
                        <a:gd name="T6" fmla="*/ 1 w 52"/>
                        <a:gd name="T7" fmla="*/ 4 h 53"/>
                        <a:gd name="T8" fmla="*/ 0 w 52"/>
                        <a:gd name="T9" fmla="*/ 4 h 53"/>
                        <a:gd name="T10" fmla="*/ 0 w 52"/>
                        <a:gd name="T11" fmla="*/ 4 h 53"/>
                        <a:gd name="T12" fmla="*/ 0 w 52"/>
                        <a:gd name="T13" fmla="*/ 4 h 53"/>
                        <a:gd name="T14" fmla="*/ 0 w 52"/>
                        <a:gd name="T15" fmla="*/ 8 h 53"/>
                        <a:gd name="T16" fmla="*/ 0 w 52"/>
                        <a:gd name="T17" fmla="*/ 8 h 53"/>
                        <a:gd name="T18" fmla="*/ 0 w 52"/>
                        <a:gd name="T19" fmla="*/ 13 h 53"/>
                        <a:gd name="T20" fmla="*/ 0 w 52"/>
                        <a:gd name="T21" fmla="*/ 13 h 53"/>
                        <a:gd name="T22" fmla="*/ 0 w 52"/>
                        <a:gd name="T23" fmla="*/ 17 h 53"/>
                        <a:gd name="T24" fmla="*/ 0 w 52"/>
                        <a:gd name="T25" fmla="*/ 17 h 53"/>
                        <a:gd name="T26" fmla="*/ 1 w 52"/>
                        <a:gd name="T27" fmla="*/ 17 h 53"/>
                        <a:gd name="T28" fmla="*/ 1 w 52"/>
                        <a:gd name="T29" fmla="*/ 17 h 53"/>
                        <a:gd name="T30" fmla="*/ 1 w 52"/>
                        <a:gd name="T31" fmla="*/ 17 h 53"/>
                        <a:gd name="T32" fmla="*/ 1 w 52"/>
                        <a:gd name="T33" fmla="*/ 17 h 53"/>
                        <a:gd name="T34" fmla="*/ 1 w 52"/>
                        <a:gd name="T35" fmla="*/ 17 h 53"/>
                        <a:gd name="T36" fmla="*/ 2 w 52"/>
                        <a:gd name="T37" fmla="*/ 17 h 53"/>
                        <a:gd name="T38" fmla="*/ 2 w 52"/>
                        <a:gd name="T39" fmla="*/ 17 h 53"/>
                        <a:gd name="T40" fmla="*/ 2 w 52"/>
                        <a:gd name="T41" fmla="*/ 17 h 53"/>
                        <a:gd name="T42" fmla="*/ 2 w 52"/>
                        <a:gd name="T43" fmla="*/ 17 h 53"/>
                        <a:gd name="T44" fmla="*/ 2 w 52"/>
                        <a:gd name="T45" fmla="*/ 13 h 53"/>
                        <a:gd name="T46" fmla="*/ 2 w 52"/>
                        <a:gd name="T47" fmla="*/ 13 h 53"/>
                        <a:gd name="T48" fmla="*/ 2 w 52"/>
                        <a:gd name="T49" fmla="*/ 8 h 53"/>
                        <a:gd name="T50" fmla="*/ 2 w 52"/>
                        <a:gd name="T51" fmla="*/ 8 h 53"/>
                        <a:gd name="T52" fmla="*/ 2 w 52"/>
                        <a:gd name="T53" fmla="*/ 4 h 53"/>
                        <a:gd name="T54" fmla="*/ 2 w 52"/>
                        <a:gd name="T55" fmla="*/ 4 h 53"/>
                        <a:gd name="T56" fmla="*/ 2 w 52"/>
                        <a:gd name="T57" fmla="*/ 4 h 53"/>
                        <a:gd name="T58" fmla="*/ 2 w 52"/>
                        <a:gd name="T59" fmla="*/ 4 h 53"/>
                        <a:gd name="T60" fmla="*/ 2 w 52"/>
                        <a:gd name="T61" fmla="*/ 0 h 53"/>
                        <a:gd name="T62" fmla="*/ 1 w 52"/>
                        <a:gd name="T63" fmla="*/ 0 h 53"/>
                        <a:gd name="T64" fmla="*/ 1 w 52"/>
                        <a:gd name="T65" fmla="*/ 0 h 5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2"/>
                        <a:gd name="T100" fmla="*/ 0 h 53"/>
                        <a:gd name="T101" fmla="*/ 52 w 52"/>
                        <a:gd name="T102" fmla="*/ 53 h 5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2" h="53">
                          <a:moveTo>
                            <a:pt x="26" y="0"/>
                          </a:move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0" y="53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39" y="53"/>
                          </a:lnTo>
                          <a:lnTo>
                            <a:pt x="52" y="53"/>
                          </a:lnTo>
                          <a:lnTo>
                            <a:pt x="52" y="40"/>
                          </a:lnTo>
                          <a:lnTo>
                            <a:pt x="52" y="27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39" y="0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85" name="Freeform 323">
                      <a:extLst>
                        <a:ext uri="{FF2B5EF4-FFF2-40B4-BE49-F238E27FC236}">
                          <a16:creationId xmlns:a16="http://schemas.microsoft.com/office/drawing/2014/main" id="{190088B9-3CAE-0DEF-0EBF-4179E4DC09A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9" y="2513"/>
                      <a:ext cx="33" cy="45"/>
                    </a:xfrm>
                    <a:custGeom>
                      <a:avLst/>
                      <a:gdLst>
                        <a:gd name="T0" fmla="*/ 1 w 52"/>
                        <a:gd name="T1" fmla="*/ 0 h 53"/>
                        <a:gd name="T2" fmla="*/ 1 w 52"/>
                        <a:gd name="T3" fmla="*/ 0 h 53"/>
                        <a:gd name="T4" fmla="*/ 1 w 52"/>
                        <a:gd name="T5" fmla="*/ 0 h 53"/>
                        <a:gd name="T6" fmla="*/ 1 w 52"/>
                        <a:gd name="T7" fmla="*/ 0 h 53"/>
                        <a:gd name="T8" fmla="*/ 1 w 52"/>
                        <a:gd name="T9" fmla="*/ 4 h 53"/>
                        <a:gd name="T10" fmla="*/ 0 w 52"/>
                        <a:gd name="T11" fmla="*/ 4 h 53"/>
                        <a:gd name="T12" fmla="*/ 0 w 52"/>
                        <a:gd name="T13" fmla="*/ 4 h 53"/>
                        <a:gd name="T14" fmla="*/ 0 w 52"/>
                        <a:gd name="T15" fmla="*/ 4 h 53"/>
                        <a:gd name="T16" fmla="*/ 0 w 52"/>
                        <a:gd name="T17" fmla="*/ 8 h 53"/>
                        <a:gd name="T18" fmla="*/ 0 w 52"/>
                        <a:gd name="T19" fmla="*/ 8 h 53"/>
                        <a:gd name="T20" fmla="*/ 0 w 52"/>
                        <a:gd name="T21" fmla="*/ 13 h 53"/>
                        <a:gd name="T22" fmla="*/ 0 w 52"/>
                        <a:gd name="T23" fmla="*/ 13 h 53"/>
                        <a:gd name="T24" fmla="*/ 0 w 52"/>
                        <a:gd name="T25" fmla="*/ 17 h 53"/>
                        <a:gd name="T26" fmla="*/ 0 w 52"/>
                        <a:gd name="T27" fmla="*/ 17 h 53"/>
                        <a:gd name="T28" fmla="*/ 1 w 52"/>
                        <a:gd name="T29" fmla="*/ 17 h 53"/>
                        <a:gd name="T30" fmla="*/ 1 w 52"/>
                        <a:gd name="T31" fmla="*/ 17 h 53"/>
                        <a:gd name="T32" fmla="*/ 1 w 52"/>
                        <a:gd name="T33" fmla="*/ 17 h 53"/>
                        <a:gd name="T34" fmla="*/ 1 w 52"/>
                        <a:gd name="T35" fmla="*/ 17 h 53"/>
                        <a:gd name="T36" fmla="*/ 1 w 52"/>
                        <a:gd name="T37" fmla="*/ 17 h 53"/>
                        <a:gd name="T38" fmla="*/ 2 w 52"/>
                        <a:gd name="T39" fmla="*/ 17 h 53"/>
                        <a:gd name="T40" fmla="*/ 2 w 52"/>
                        <a:gd name="T41" fmla="*/ 17 h 53"/>
                        <a:gd name="T42" fmla="*/ 2 w 52"/>
                        <a:gd name="T43" fmla="*/ 17 h 53"/>
                        <a:gd name="T44" fmla="*/ 2 w 52"/>
                        <a:gd name="T45" fmla="*/ 17 h 53"/>
                        <a:gd name="T46" fmla="*/ 2 w 52"/>
                        <a:gd name="T47" fmla="*/ 13 h 53"/>
                        <a:gd name="T48" fmla="*/ 2 w 52"/>
                        <a:gd name="T49" fmla="*/ 13 h 53"/>
                        <a:gd name="T50" fmla="*/ 2 w 52"/>
                        <a:gd name="T51" fmla="*/ 8 h 53"/>
                        <a:gd name="T52" fmla="*/ 2 w 52"/>
                        <a:gd name="T53" fmla="*/ 8 h 53"/>
                        <a:gd name="T54" fmla="*/ 2 w 52"/>
                        <a:gd name="T55" fmla="*/ 4 h 53"/>
                        <a:gd name="T56" fmla="*/ 2 w 52"/>
                        <a:gd name="T57" fmla="*/ 4 h 53"/>
                        <a:gd name="T58" fmla="*/ 2 w 52"/>
                        <a:gd name="T59" fmla="*/ 4 h 53"/>
                        <a:gd name="T60" fmla="*/ 2 w 52"/>
                        <a:gd name="T61" fmla="*/ 4 h 53"/>
                        <a:gd name="T62" fmla="*/ 2 w 52"/>
                        <a:gd name="T63" fmla="*/ 0 h 53"/>
                        <a:gd name="T64" fmla="*/ 1 w 52"/>
                        <a:gd name="T65" fmla="*/ 0 h 53"/>
                        <a:gd name="T66" fmla="*/ 1 w 52"/>
                        <a:gd name="T67" fmla="*/ 0 h 53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2"/>
                        <a:gd name="T103" fmla="*/ 0 h 53"/>
                        <a:gd name="T104" fmla="*/ 52 w 52"/>
                        <a:gd name="T105" fmla="*/ 53 h 53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2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0" y="53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39" y="53"/>
                          </a:lnTo>
                          <a:lnTo>
                            <a:pt x="52" y="53"/>
                          </a:lnTo>
                          <a:lnTo>
                            <a:pt x="52" y="40"/>
                          </a:lnTo>
                          <a:lnTo>
                            <a:pt x="52" y="27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39" y="0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86" name="Freeform 324">
                      <a:extLst>
                        <a:ext uri="{FF2B5EF4-FFF2-40B4-BE49-F238E27FC236}">
                          <a16:creationId xmlns:a16="http://schemas.microsoft.com/office/drawing/2014/main" id="{C7A30730-CDF4-BEE4-41EC-5117A749A6D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90" y="2513"/>
                      <a:ext cx="33" cy="45"/>
                    </a:xfrm>
                    <a:custGeom>
                      <a:avLst/>
                      <a:gdLst>
                        <a:gd name="T0" fmla="*/ 1 w 52"/>
                        <a:gd name="T1" fmla="*/ 0 h 53"/>
                        <a:gd name="T2" fmla="*/ 1 w 52"/>
                        <a:gd name="T3" fmla="*/ 0 h 53"/>
                        <a:gd name="T4" fmla="*/ 1 w 52"/>
                        <a:gd name="T5" fmla="*/ 0 h 53"/>
                        <a:gd name="T6" fmla="*/ 1 w 52"/>
                        <a:gd name="T7" fmla="*/ 4 h 53"/>
                        <a:gd name="T8" fmla="*/ 1 w 52"/>
                        <a:gd name="T9" fmla="*/ 4 h 53"/>
                        <a:gd name="T10" fmla="*/ 1 w 52"/>
                        <a:gd name="T11" fmla="*/ 4 h 53"/>
                        <a:gd name="T12" fmla="*/ 0 w 52"/>
                        <a:gd name="T13" fmla="*/ 4 h 53"/>
                        <a:gd name="T14" fmla="*/ 0 w 52"/>
                        <a:gd name="T15" fmla="*/ 8 h 53"/>
                        <a:gd name="T16" fmla="*/ 0 w 52"/>
                        <a:gd name="T17" fmla="*/ 8 h 53"/>
                        <a:gd name="T18" fmla="*/ 0 w 52"/>
                        <a:gd name="T19" fmla="*/ 13 h 53"/>
                        <a:gd name="T20" fmla="*/ 0 w 52"/>
                        <a:gd name="T21" fmla="*/ 13 h 53"/>
                        <a:gd name="T22" fmla="*/ 1 w 52"/>
                        <a:gd name="T23" fmla="*/ 17 h 53"/>
                        <a:gd name="T24" fmla="*/ 1 w 52"/>
                        <a:gd name="T25" fmla="*/ 17 h 53"/>
                        <a:gd name="T26" fmla="*/ 1 w 52"/>
                        <a:gd name="T27" fmla="*/ 17 h 53"/>
                        <a:gd name="T28" fmla="*/ 1 w 52"/>
                        <a:gd name="T29" fmla="*/ 17 h 53"/>
                        <a:gd name="T30" fmla="*/ 1 w 52"/>
                        <a:gd name="T31" fmla="*/ 17 h 53"/>
                        <a:gd name="T32" fmla="*/ 1 w 52"/>
                        <a:gd name="T33" fmla="*/ 17 h 53"/>
                        <a:gd name="T34" fmla="*/ 2 w 52"/>
                        <a:gd name="T35" fmla="*/ 17 h 53"/>
                        <a:gd name="T36" fmla="*/ 2 w 52"/>
                        <a:gd name="T37" fmla="*/ 17 h 53"/>
                        <a:gd name="T38" fmla="*/ 2 w 52"/>
                        <a:gd name="T39" fmla="*/ 17 h 53"/>
                        <a:gd name="T40" fmla="*/ 2 w 52"/>
                        <a:gd name="T41" fmla="*/ 17 h 53"/>
                        <a:gd name="T42" fmla="*/ 2 w 52"/>
                        <a:gd name="T43" fmla="*/ 17 h 53"/>
                        <a:gd name="T44" fmla="*/ 2 w 52"/>
                        <a:gd name="T45" fmla="*/ 13 h 53"/>
                        <a:gd name="T46" fmla="*/ 2 w 52"/>
                        <a:gd name="T47" fmla="*/ 13 h 53"/>
                        <a:gd name="T48" fmla="*/ 2 w 52"/>
                        <a:gd name="T49" fmla="*/ 8 h 53"/>
                        <a:gd name="T50" fmla="*/ 2 w 52"/>
                        <a:gd name="T51" fmla="*/ 8 h 53"/>
                        <a:gd name="T52" fmla="*/ 2 w 52"/>
                        <a:gd name="T53" fmla="*/ 4 h 53"/>
                        <a:gd name="T54" fmla="*/ 2 w 52"/>
                        <a:gd name="T55" fmla="*/ 4 h 53"/>
                        <a:gd name="T56" fmla="*/ 2 w 52"/>
                        <a:gd name="T57" fmla="*/ 4 h 53"/>
                        <a:gd name="T58" fmla="*/ 2 w 52"/>
                        <a:gd name="T59" fmla="*/ 4 h 53"/>
                        <a:gd name="T60" fmla="*/ 2 w 52"/>
                        <a:gd name="T61" fmla="*/ 0 h 53"/>
                        <a:gd name="T62" fmla="*/ 2 w 52"/>
                        <a:gd name="T63" fmla="*/ 0 h 53"/>
                        <a:gd name="T64" fmla="*/ 1 w 52"/>
                        <a:gd name="T65" fmla="*/ 0 h 5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2"/>
                        <a:gd name="T100" fmla="*/ 0 h 53"/>
                        <a:gd name="T101" fmla="*/ 52 w 52"/>
                        <a:gd name="T102" fmla="*/ 53 h 5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2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39" y="53"/>
                          </a:lnTo>
                          <a:lnTo>
                            <a:pt x="52" y="53"/>
                          </a:lnTo>
                          <a:lnTo>
                            <a:pt x="52" y="40"/>
                          </a:lnTo>
                          <a:lnTo>
                            <a:pt x="52" y="27"/>
                          </a:lnTo>
                          <a:lnTo>
                            <a:pt x="52" y="13"/>
                          </a:lnTo>
                          <a:lnTo>
                            <a:pt x="39" y="0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87" name="Freeform 325">
                      <a:extLst>
                        <a:ext uri="{FF2B5EF4-FFF2-40B4-BE49-F238E27FC236}">
                          <a16:creationId xmlns:a16="http://schemas.microsoft.com/office/drawing/2014/main" id="{B0E021FE-A198-4634-2ACC-51AF6FD6EDF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90" y="2513"/>
                      <a:ext cx="33" cy="45"/>
                    </a:xfrm>
                    <a:custGeom>
                      <a:avLst/>
                      <a:gdLst>
                        <a:gd name="T0" fmla="*/ 1 w 52"/>
                        <a:gd name="T1" fmla="*/ 0 h 53"/>
                        <a:gd name="T2" fmla="*/ 1 w 52"/>
                        <a:gd name="T3" fmla="*/ 0 h 53"/>
                        <a:gd name="T4" fmla="*/ 1 w 52"/>
                        <a:gd name="T5" fmla="*/ 0 h 53"/>
                        <a:gd name="T6" fmla="*/ 1 w 52"/>
                        <a:gd name="T7" fmla="*/ 0 h 53"/>
                        <a:gd name="T8" fmla="*/ 1 w 52"/>
                        <a:gd name="T9" fmla="*/ 4 h 53"/>
                        <a:gd name="T10" fmla="*/ 1 w 52"/>
                        <a:gd name="T11" fmla="*/ 4 h 53"/>
                        <a:gd name="T12" fmla="*/ 1 w 52"/>
                        <a:gd name="T13" fmla="*/ 4 h 53"/>
                        <a:gd name="T14" fmla="*/ 0 w 52"/>
                        <a:gd name="T15" fmla="*/ 4 h 53"/>
                        <a:gd name="T16" fmla="*/ 0 w 52"/>
                        <a:gd name="T17" fmla="*/ 8 h 53"/>
                        <a:gd name="T18" fmla="*/ 0 w 52"/>
                        <a:gd name="T19" fmla="*/ 8 h 53"/>
                        <a:gd name="T20" fmla="*/ 0 w 52"/>
                        <a:gd name="T21" fmla="*/ 13 h 53"/>
                        <a:gd name="T22" fmla="*/ 0 w 52"/>
                        <a:gd name="T23" fmla="*/ 13 h 53"/>
                        <a:gd name="T24" fmla="*/ 1 w 52"/>
                        <a:gd name="T25" fmla="*/ 17 h 53"/>
                        <a:gd name="T26" fmla="*/ 1 w 52"/>
                        <a:gd name="T27" fmla="*/ 17 h 53"/>
                        <a:gd name="T28" fmla="*/ 1 w 52"/>
                        <a:gd name="T29" fmla="*/ 17 h 53"/>
                        <a:gd name="T30" fmla="*/ 1 w 52"/>
                        <a:gd name="T31" fmla="*/ 17 h 53"/>
                        <a:gd name="T32" fmla="*/ 1 w 52"/>
                        <a:gd name="T33" fmla="*/ 17 h 53"/>
                        <a:gd name="T34" fmla="*/ 1 w 52"/>
                        <a:gd name="T35" fmla="*/ 17 h 53"/>
                        <a:gd name="T36" fmla="*/ 2 w 52"/>
                        <a:gd name="T37" fmla="*/ 17 h 53"/>
                        <a:gd name="T38" fmla="*/ 2 w 52"/>
                        <a:gd name="T39" fmla="*/ 17 h 53"/>
                        <a:gd name="T40" fmla="*/ 2 w 52"/>
                        <a:gd name="T41" fmla="*/ 17 h 53"/>
                        <a:gd name="T42" fmla="*/ 2 w 52"/>
                        <a:gd name="T43" fmla="*/ 17 h 53"/>
                        <a:gd name="T44" fmla="*/ 2 w 52"/>
                        <a:gd name="T45" fmla="*/ 17 h 53"/>
                        <a:gd name="T46" fmla="*/ 2 w 52"/>
                        <a:gd name="T47" fmla="*/ 13 h 53"/>
                        <a:gd name="T48" fmla="*/ 2 w 52"/>
                        <a:gd name="T49" fmla="*/ 13 h 53"/>
                        <a:gd name="T50" fmla="*/ 2 w 52"/>
                        <a:gd name="T51" fmla="*/ 8 h 53"/>
                        <a:gd name="T52" fmla="*/ 2 w 52"/>
                        <a:gd name="T53" fmla="*/ 8 h 53"/>
                        <a:gd name="T54" fmla="*/ 2 w 52"/>
                        <a:gd name="T55" fmla="*/ 4 h 53"/>
                        <a:gd name="T56" fmla="*/ 2 w 52"/>
                        <a:gd name="T57" fmla="*/ 4 h 53"/>
                        <a:gd name="T58" fmla="*/ 2 w 52"/>
                        <a:gd name="T59" fmla="*/ 4 h 53"/>
                        <a:gd name="T60" fmla="*/ 2 w 52"/>
                        <a:gd name="T61" fmla="*/ 4 h 53"/>
                        <a:gd name="T62" fmla="*/ 2 w 52"/>
                        <a:gd name="T63" fmla="*/ 0 h 53"/>
                        <a:gd name="T64" fmla="*/ 2 w 52"/>
                        <a:gd name="T65" fmla="*/ 0 h 53"/>
                        <a:gd name="T66" fmla="*/ 1 w 52"/>
                        <a:gd name="T67" fmla="*/ 0 h 53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2"/>
                        <a:gd name="T103" fmla="*/ 0 h 53"/>
                        <a:gd name="T104" fmla="*/ 52 w 52"/>
                        <a:gd name="T105" fmla="*/ 53 h 53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2" h="53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0" y="40"/>
                          </a:lnTo>
                          <a:lnTo>
                            <a:pt x="13" y="53"/>
                          </a:lnTo>
                          <a:lnTo>
                            <a:pt x="26" y="53"/>
                          </a:lnTo>
                          <a:lnTo>
                            <a:pt x="39" y="53"/>
                          </a:lnTo>
                          <a:lnTo>
                            <a:pt x="52" y="53"/>
                          </a:lnTo>
                          <a:lnTo>
                            <a:pt x="52" y="40"/>
                          </a:lnTo>
                          <a:lnTo>
                            <a:pt x="52" y="27"/>
                          </a:lnTo>
                          <a:lnTo>
                            <a:pt x="52" y="13"/>
                          </a:lnTo>
                          <a:lnTo>
                            <a:pt x="39" y="0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88" name="Freeform 326">
                      <a:extLst>
                        <a:ext uri="{FF2B5EF4-FFF2-40B4-BE49-F238E27FC236}">
                          <a16:creationId xmlns:a16="http://schemas.microsoft.com/office/drawing/2014/main" id="{8E8662E9-EC7C-B13E-6BF8-663802DDA34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7" y="2323"/>
                      <a:ext cx="33" cy="54"/>
                    </a:xfrm>
                    <a:custGeom>
                      <a:avLst/>
                      <a:gdLst>
                        <a:gd name="T0" fmla="*/ 2 w 52"/>
                        <a:gd name="T1" fmla="*/ 0 h 65"/>
                        <a:gd name="T2" fmla="*/ 1 w 52"/>
                        <a:gd name="T3" fmla="*/ 3 h 65"/>
                        <a:gd name="T4" fmla="*/ 1 w 52"/>
                        <a:gd name="T5" fmla="*/ 3 h 65"/>
                        <a:gd name="T6" fmla="*/ 1 w 52"/>
                        <a:gd name="T7" fmla="*/ 3 h 65"/>
                        <a:gd name="T8" fmla="*/ 1 w 52"/>
                        <a:gd name="T9" fmla="*/ 3 h 65"/>
                        <a:gd name="T10" fmla="*/ 1 w 52"/>
                        <a:gd name="T11" fmla="*/ 3 h 65"/>
                        <a:gd name="T12" fmla="*/ 1 w 52"/>
                        <a:gd name="T13" fmla="*/ 7 h 65"/>
                        <a:gd name="T14" fmla="*/ 1 w 52"/>
                        <a:gd name="T15" fmla="*/ 7 h 65"/>
                        <a:gd name="T16" fmla="*/ 0 w 52"/>
                        <a:gd name="T17" fmla="*/ 10 h 65"/>
                        <a:gd name="T18" fmla="*/ 1 w 52"/>
                        <a:gd name="T19" fmla="*/ 10 h 65"/>
                        <a:gd name="T20" fmla="*/ 1 w 52"/>
                        <a:gd name="T21" fmla="*/ 14 h 65"/>
                        <a:gd name="T22" fmla="*/ 1 w 52"/>
                        <a:gd name="T23" fmla="*/ 14 h 65"/>
                        <a:gd name="T24" fmla="*/ 1 w 52"/>
                        <a:gd name="T25" fmla="*/ 14 h 65"/>
                        <a:gd name="T26" fmla="*/ 1 w 52"/>
                        <a:gd name="T27" fmla="*/ 14 h 65"/>
                        <a:gd name="T28" fmla="*/ 1 w 52"/>
                        <a:gd name="T29" fmla="*/ 18 h 65"/>
                        <a:gd name="T30" fmla="*/ 1 w 52"/>
                        <a:gd name="T31" fmla="*/ 18 h 65"/>
                        <a:gd name="T32" fmla="*/ 2 w 52"/>
                        <a:gd name="T33" fmla="*/ 18 h 65"/>
                        <a:gd name="T34" fmla="*/ 2 w 52"/>
                        <a:gd name="T35" fmla="*/ 18 h 65"/>
                        <a:gd name="T36" fmla="*/ 2 w 52"/>
                        <a:gd name="T37" fmla="*/ 18 h 65"/>
                        <a:gd name="T38" fmla="*/ 2 w 52"/>
                        <a:gd name="T39" fmla="*/ 14 h 65"/>
                        <a:gd name="T40" fmla="*/ 2 w 52"/>
                        <a:gd name="T41" fmla="*/ 14 h 65"/>
                        <a:gd name="T42" fmla="*/ 2 w 52"/>
                        <a:gd name="T43" fmla="*/ 14 h 65"/>
                        <a:gd name="T44" fmla="*/ 2 w 52"/>
                        <a:gd name="T45" fmla="*/ 14 h 65"/>
                        <a:gd name="T46" fmla="*/ 2 w 52"/>
                        <a:gd name="T47" fmla="*/ 10 h 65"/>
                        <a:gd name="T48" fmla="*/ 2 w 52"/>
                        <a:gd name="T49" fmla="*/ 10 h 65"/>
                        <a:gd name="T50" fmla="*/ 2 w 52"/>
                        <a:gd name="T51" fmla="*/ 7 h 65"/>
                        <a:gd name="T52" fmla="*/ 2 w 52"/>
                        <a:gd name="T53" fmla="*/ 7 h 65"/>
                        <a:gd name="T54" fmla="*/ 2 w 52"/>
                        <a:gd name="T55" fmla="*/ 3 h 65"/>
                        <a:gd name="T56" fmla="*/ 2 w 52"/>
                        <a:gd name="T57" fmla="*/ 3 h 65"/>
                        <a:gd name="T58" fmla="*/ 2 w 52"/>
                        <a:gd name="T59" fmla="*/ 3 h 65"/>
                        <a:gd name="T60" fmla="*/ 2 w 52"/>
                        <a:gd name="T61" fmla="*/ 3 h 65"/>
                        <a:gd name="T62" fmla="*/ 2 w 52"/>
                        <a:gd name="T63" fmla="*/ 3 h 65"/>
                        <a:gd name="T64" fmla="*/ 2 w 52"/>
                        <a:gd name="T65" fmla="*/ 0 h 65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2"/>
                        <a:gd name="T100" fmla="*/ 0 h 65"/>
                        <a:gd name="T101" fmla="*/ 52 w 52"/>
                        <a:gd name="T102" fmla="*/ 65 h 65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2" h="65">
                          <a:moveTo>
                            <a:pt x="39" y="0"/>
                          </a:moveTo>
                          <a:lnTo>
                            <a:pt x="26" y="13"/>
                          </a:lnTo>
                          <a:lnTo>
                            <a:pt x="13" y="13"/>
                          </a:lnTo>
                          <a:lnTo>
                            <a:pt x="13" y="26"/>
                          </a:lnTo>
                          <a:lnTo>
                            <a:pt x="0" y="39"/>
                          </a:lnTo>
                          <a:lnTo>
                            <a:pt x="13" y="39"/>
                          </a:lnTo>
                          <a:lnTo>
                            <a:pt x="13" y="52"/>
                          </a:lnTo>
                          <a:lnTo>
                            <a:pt x="26" y="65"/>
                          </a:lnTo>
                          <a:lnTo>
                            <a:pt x="39" y="65"/>
                          </a:lnTo>
                          <a:lnTo>
                            <a:pt x="52" y="52"/>
                          </a:lnTo>
                          <a:lnTo>
                            <a:pt x="52" y="39"/>
                          </a:lnTo>
                          <a:lnTo>
                            <a:pt x="52" y="26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39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89" name="Freeform 327">
                      <a:extLst>
                        <a:ext uri="{FF2B5EF4-FFF2-40B4-BE49-F238E27FC236}">
                          <a16:creationId xmlns:a16="http://schemas.microsoft.com/office/drawing/2014/main" id="{30CF9861-AAD9-BFEA-7852-9F11E12D16E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7" y="2323"/>
                      <a:ext cx="33" cy="54"/>
                    </a:xfrm>
                    <a:custGeom>
                      <a:avLst/>
                      <a:gdLst>
                        <a:gd name="T0" fmla="*/ 2 w 52"/>
                        <a:gd name="T1" fmla="*/ 0 h 65"/>
                        <a:gd name="T2" fmla="*/ 2 w 52"/>
                        <a:gd name="T3" fmla="*/ 0 h 65"/>
                        <a:gd name="T4" fmla="*/ 1 w 52"/>
                        <a:gd name="T5" fmla="*/ 3 h 65"/>
                        <a:gd name="T6" fmla="*/ 1 w 52"/>
                        <a:gd name="T7" fmla="*/ 3 h 65"/>
                        <a:gd name="T8" fmla="*/ 1 w 52"/>
                        <a:gd name="T9" fmla="*/ 3 h 65"/>
                        <a:gd name="T10" fmla="*/ 1 w 52"/>
                        <a:gd name="T11" fmla="*/ 3 h 65"/>
                        <a:gd name="T12" fmla="*/ 1 w 52"/>
                        <a:gd name="T13" fmla="*/ 3 h 65"/>
                        <a:gd name="T14" fmla="*/ 1 w 52"/>
                        <a:gd name="T15" fmla="*/ 7 h 65"/>
                        <a:gd name="T16" fmla="*/ 1 w 52"/>
                        <a:gd name="T17" fmla="*/ 7 h 65"/>
                        <a:gd name="T18" fmla="*/ 0 w 52"/>
                        <a:gd name="T19" fmla="*/ 10 h 65"/>
                        <a:gd name="T20" fmla="*/ 1 w 52"/>
                        <a:gd name="T21" fmla="*/ 10 h 65"/>
                        <a:gd name="T22" fmla="*/ 1 w 52"/>
                        <a:gd name="T23" fmla="*/ 14 h 65"/>
                        <a:gd name="T24" fmla="*/ 1 w 52"/>
                        <a:gd name="T25" fmla="*/ 14 h 65"/>
                        <a:gd name="T26" fmla="*/ 1 w 52"/>
                        <a:gd name="T27" fmla="*/ 14 h 65"/>
                        <a:gd name="T28" fmla="*/ 1 w 52"/>
                        <a:gd name="T29" fmla="*/ 14 h 65"/>
                        <a:gd name="T30" fmla="*/ 1 w 52"/>
                        <a:gd name="T31" fmla="*/ 18 h 65"/>
                        <a:gd name="T32" fmla="*/ 1 w 52"/>
                        <a:gd name="T33" fmla="*/ 18 h 65"/>
                        <a:gd name="T34" fmla="*/ 2 w 52"/>
                        <a:gd name="T35" fmla="*/ 18 h 65"/>
                        <a:gd name="T36" fmla="*/ 2 w 52"/>
                        <a:gd name="T37" fmla="*/ 18 h 65"/>
                        <a:gd name="T38" fmla="*/ 2 w 52"/>
                        <a:gd name="T39" fmla="*/ 18 h 65"/>
                        <a:gd name="T40" fmla="*/ 2 w 52"/>
                        <a:gd name="T41" fmla="*/ 14 h 65"/>
                        <a:gd name="T42" fmla="*/ 2 w 52"/>
                        <a:gd name="T43" fmla="*/ 14 h 65"/>
                        <a:gd name="T44" fmla="*/ 2 w 52"/>
                        <a:gd name="T45" fmla="*/ 14 h 65"/>
                        <a:gd name="T46" fmla="*/ 2 w 52"/>
                        <a:gd name="T47" fmla="*/ 14 h 65"/>
                        <a:gd name="T48" fmla="*/ 2 w 52"/>
                        <a:gd name="T49" fmla="*/ 10 h 65"/>
                        <a:gd name="T50" fmla="*/ 2 w 52"/>
                        <a:gd name="T51" fmla="*/ 10 h 65"/>
                        <a:gd name="T52" fmla="*/ 2 w 52"/>
                        <a:gd name="T53" fmla="*/ 7 h 65"/>
                        <a:gd name="T54" fmla="*/ 2 w 52"/>
                        <a:gd name="T55" fmla="*/ 7 h 65"/>
                        <a:gd name="T56" fmla="*/ 2 w 52"/>
                        <a:gd name="T57" fmla="*/ 3 h 65"/>
                        <a:gd name="T58" fmla="*/ 2 w 52"/>
                        <a:gd name="T59" fmla="*/ 3 h 65"/>
                        <a:gd name="T60" fmla="*/ 2 w 52"/>
                        <a:gd name="T61" fmla="*/ 3 h 65"/>
                        <a:gd name="T62" fmla="*/ 2 w 52"/>
                        <a:gd name="T63" fmla="*/ 3 h 65"/>
                        <a:gd name="T64" fmla="*/ 2 w 52"/>
                        <a:gd name="T65" fmla="*/ 3 h 65"/>
                        <a:gd name="T66" fmla="*/ 2 w 52"/>
                        <a:gd name="T67" fmla="*/ 0 h 65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2"/>
                        <a:gd name="T103" fmla="*/ 0 h 65"/>
                        <a:gd name="T104" fmla="*/ 52 w 52"/>
                        <a:gd name="T105" fmla="*/ 65 h 65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2" h="65">
                          <a:moveTo>
                            <a:pt x="39" y="0"/>
                          </a:moveTo>
                          <a:lnTo>
                            <a:pt x="39" y="0"/>
                          </a:lnTo>
                          <a:lnTo>
                            <a:pt x="26" y="13"/>
                          </a:lnTo>
                          <a:lnTo>
                            <a:pt x="13" y="13"/>
                          </a:lnTo>
                          <a:lnTo>
                            <a:pt x="13" y="26"/>
                          </a:lnTo>
                          <a:lnTo>
                            <a:pt x="0" y="39"/>
                          </a:lnTo>
                          <a:lnTo>
                            <a:pt x="13" y="39"/>
                          </a:lnTo>
                          <a:lnTo>
                            <a:pt x="13" y="52"/>
                          </a:lnTo>
                          <a:lnTo>
                            <a:pt x="26" y="65"/>
                          </a:lnTo>
                          <a:lnTo>
                            <a:pt x="39" y="65"/>
                          </a:lnTo>
                          <a:lnTo>
                            <a:pt x="52" y="52"/>
                          </a:lnTo>
                          <a:lnTo>
                            <a:pt x="52" y="39"/>
                          </a:lnTo>
                          <a:lnTo>
                            <a:pt x="52" y="26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39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90" name="Freeform 328">
                      <a:extLst>
                        <a:ext uri="{FF2B5EF4-FFF2-40B4-BE49-F238E27FC236}">
                          <a16:creationId xmlns:a16="http://schemas.microsoft.com/office/drawing/2014/main" id="{E9336EBC-5565-3D4C-FB15-F063A24974C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88" y="2323"/>
                      <a:ext cx="35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3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1 w 53"/>
                        <a:gd name="T9" fmla="*/ 3 h 65"/>
                        <a:gd name="T10" fmla="*/ 1 w 53"/>
                        <a:gd name="T11" fmla="*/ 3 h 65"/>
                        <a:gd name="T12" fmla="*/ 0 w 53"/>
                        <a:gd name="T13" fmla="*/ 7 h 65"/>
                        <a:gd name="T14" fmla="*/ 0 w 53"/>
                        <a:gd name="T15" fmla="*/ 7 h 65"/>
                        <a:gd name="T16" fmla="*/ 0 w 53"/>
                        <a:gd name="T17" fmla="*/ 10 h 65"/>
                        <a:gd name="T18" fmla="*/ 0 w 53"/>
                        <a:gd name="T19" fmla="*/ 10 h 65"/>
                        <a:gd name="T20" fmla="*/ 0 w 53"/>
                        <a:gd name="T21" fmla="*/ 14 h 65"/>
                        <a:gd name="T22" fmla="*/ 1 w 53"/>
                        <a:gd name="T23" fmla="*/ 14 h 65"/>
                        <a:gd name="T24" fmla="*/ 1 w 53"/>
                        <a:gd name="T25" fmla="*/ 14 h 65"/>
                        <a:gd name="T26" fmla="*/ 1 w 53"/>
                        <a:gd name="T27" fmla="*/ 14 h 65"/>
                        <a:gd name="T28" fmla="*/ 1 w 53"/>
                        <a:gd name="T29" fmla="*/ 18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2 w 53"/>
                        <a:gd name="T35" fmla="*/ 18 h 65"/>
                        <a:gd name="T36" fmla="*/ 2 w 53"/>
                        <a:gd name="T37" fmla="*/ 18 h 65"/>
                        <a:gd name="T38" fmla="*/ 3 w 53"/>
                        <a:gd name="T39" fmla="*/ 14 h 65"/>
                        <a:gd name="T40" fmla="*/ 3 w 53"/>
                        <a:gd name="T41" fmla="*/ 14 h 65"/>
                        <a:gd name="T42" fmla="*/ 3 w 53"/>
                        <a:gd name="T43" fmla="*/ 14 h 65"/>
                        <a:gd name="T44" fmla="*/ 3 w 53"/>
                        <a:gd name="T45" fmla="*/ 14 h 65"/>
                        <a:gd name="T46" fmla="*/ 3 w 53"/>
                        <a:gd name="T47" fmla="*/ 10 h 65"/>
                        <a:gd name="T48" fmla="*/ 3 w 53"/>
                        <a:gd name="T49" fmla="*/ 10 h 65"/>
                        <a:gd name="T50" fmla="*/ 3 w 53"/>
                        <a:gd name="T51" fmla="*/ 7 h 65"/>
                        <a:gd name="T52" fmla="*/ 3 w 53"/>
                        <a:gd name="T53" fmla="*/ 7 h 65"/>
                        <a:gd name="T54" fmla="*/ 3 w 53"/>
                        <a:gd name="T55" fmla="*/ 3 h 65"/>
                        <a:gd name="T56" fmla="*/ 3 w 53"/>
                        <a:gd name="T57" fmla="*/ 3 h 65"/>
                        <a:gd name="T58" fmla="*/ 3 w 53"/>
                        <a:gd name="T59" fmla="*/ 3 h 65"/>
                        <a:gd name="T60" fmla="*/ 2 w 53"/>
                        <a:gd name="T61" fmla="*/ 3 h 65"/>
                        <a:gd name="T62" fmla="*/ 2 w 53"/>
                        <a:gd name="T63" fmla="*/ 3 h 65"/>
                        <a:gd name="T64" fmla="*/ 1 w 53"/>
                        <a:gd name="T65" fmla="*/ 0 h 65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3"/>
                        <a:gd name="T100" fmla="*/ 0 h 65"/>
                        <a:gd name="T101" fmla="*/ 53 w 53"/>
                        <a:gd name="T102" fmla="*/ 65 h 65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3" h="65">
                          <a:moveTo>
                            <a:pt x="27" y="0"/>
                          </a:moveTo>
                          <a:lnTo>
                            <a:pt x="27" y="13"/>
                          </a:lnTo>
                          <a:lnTo>
                            <a:pt x="13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27" y="65"/>
                          </a:lnTo>
                          <a:lnTo>
                            <a:pt x="40" y="65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27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91" name="Freeform 329">
                      <a:extLst>
                        <a:ext uri="{FF2B5EF4-FFF2-40B4-BE49-F238E27FC236}">
                          <a16:creationId xmlns:a16="http://schemas.microsoft.com/office/drawing/2014/main" id="{8990BC92-A5CC-8EF3-3A33-FFD7ED7ACF4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88" y="2323"/>
                      <a:ext cx="35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0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1 w 53"/>
                        <a:gd name="T9" fmla="*/ 3 h 65"/>
                        <a:gd name="T10" fmla="*/ 1 w 53"/>
                        <a:gd name="T11" fmla="*/ 3 h 65"/>
                        <a:gd name="T12" fmla="*/ 1 w 53"/>
                        <a:gd name="T13" fmla="*/ 3 h 65"/>
                        <a:gd name="T14" fmla="*/ 0 w 53"/>
                        <a:gd name="T15" fmla="*/ 7 h 65"/>
                        <a:gd name="T16" fmla="*/ 0 w 53"/>
                        <a:gd name="T17" fmla="*/ 7 h 65"/>
                        <a:gd name="T18" fmla="*/ 0 w 53"/>
                        <a:gd name="T19" fmla="*/ 10 h 65"/>
                        <a:gd name="T20" fmla="*/ 0 w 53"/>
                        <a:gd name="T21" fmla="*/ 10 h 65"/>
                        <a:gd name="T22" fmla="*/ 0 w 53"/>
                        <a:gd name="T23" fmla="*/ 14 h 65"/>
                        <a:gd name="T24" fmla="*/ 1 w 53"/>
                        <a:gd name="T25" fmla="*/ 14 h 65"/>
                        <a:gd name="T26" fmla="*/ 1 w 53"/>
                        <a:gd name="T27" fmla="*/ 14 h 65"/>
                        <a:gd name="T28" fmla="*/ 1 w 53"/>
                        <a:gd name="T29" fmla="*/ 14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1 w 53"/>
                        <a:gd name="T35" fmla="*/ 18 h 65"/>
                        <a:gd name="T36" fmla="*/ 2 w 53"/>
                        <a:gd name="T37" fmla="*/ 18 h 65"/>
                        <a:gd name="T38" fmla="*/ 2 w 53"/>
                        <a:gd name="T39" fmla="*/ 18 h 65"/>
                        <a:gd name="T40" fmla="*/ 3 w 53"/>
                        <a:gd name="T41" fmla="*/ 14 h 65"/>
                        <a:gd name="T42" fmla="*/ 3 w 53"/>
                        <a:gd name="T43" fmla="*/ 14 h 65"/>
                        <a:gd name="T44" fmla="*/ 3 w 53"/>
                        <a:gd name="T45" fmla="*/ 14 h 65"/>
                        <a:gd name="T46" fmla="*/ 3 w 53"/>
                        <a:gd name="T47" fmla="*/ 14 h 65"/>
                        <a:gd name="T48" fmla="*/ 3 w 53"/>
                        <a:gd name="T49" fmla="*/ 10 h 65"/>
                        <a:gd name="T50" fmla="*/ 3 w 53"/>
                        <a:gd name="T51" fmla="*/ 10 h 65"/>
                        <a:gd name="T52" fmla="*/ 3 w 53"/>
                        <a:gd name="T53" fmla="*/ 7 h 65"/>
                        <a:gd name="T54" fmla="*/ 3 w 53"/>
                        <a:gd name="T55" fmla="*/ 7 h 65"/>
                        <a:gd name="T56" fmla="*/ 3 w 53"/>
                        <a:gd name="T57" fmla="*/ 3 h 65"/>
                        <a:gd name="T58" fmla="*/ 3 w 53"/>
                        <a:gd name="T59" fmla="*/ 3 h 65"/>
                        <a:gd name="T60" fmla="*/ 3 w 53"/>
                        <a:gd name="T61" fmla="*/ 3 h 65"/>
                        <a:gd name="T62" fmla="*/ 2 w 53"/>
                        <a:gd name="T63" fmla="*/ 3 h 65"/>
                        <a:gd name="T64" fmla="*/ 2 w 53"/>
                        <a:gd name="T65" fmla="*/ 3 h 65"/>
                        <a:gd name="T66" fmla="*/ 1 w 53"/>
                        <a:gd name="T67" fmla="*/ 0 h 65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3"/>
                        <a:gd name="T103" fmla="*/ 0 h 65"/>
                        <a:gd name="T104" fmla="*/ 53 w 53"/>
                        <a:gd name="T105" fmla="*/ 65 h 65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3" h="65">
                          <a:moveTo>
                            <a:pt x="27" y="0"/>
                          </a:moveTo>
                          <a:lnTo>
                            <a:pt x="27" y="0"/>
                          </a:lnTo>
                          <a:lnTo>
                            <a:pt x="27" y="13"/>
                          </a:lnTo>
                          <a:lnTo>
                            <a:pt x="13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27" y="65"/>
                          </a:lnTo>
                          <a:lnTo>
                            <a:pt x="40" y="65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27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92" name="Freeform 330">
                      <a:extLst>
                        <a:ext uri="{FF2B5EF4-FFF2-40B4-BE49-F238E27FC236}">
                          <a16:creationId xmlns:a16="http://schemas.microsoft.com/office/drawing/2014/main" id="{031B92D7-58BA-7593-F739-FDF9E9895F0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9" y="2323"/>
                      <a:ext cx="33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3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0 w 53"/>
                        <a:gd name="T9" fmla="*/ 3 h 65"/>
                        <a:gd name="T10" fmla="*/ 0 w 53"/>
                        <a:gd name="T11" fmla="*/ 3 h 65"/>
                        <a:gd name="T12" fmla="*/ 0 w 53"/>
                        <a:gd name="T13" fmla="*/ 7 h 65"/>
                        <a:gd name="T14" fmla="*/ 0 w 53"/>
                        <a:gd name="T15" fmla="*/ 7 h 65"/>
                        <a:gd name="T16" fmla="*/ 0 w 53"/>
                        <a:gd name="T17" fmla="*/ 10 h 65"/>
                        <a:gd name="T18" fmla="*/ 0 w 53"/>
                        <a:gd name="T19" fmla="*/ 10 h 65"/>
                        <a:gd name="T20" fmla="*/ 0 w 53"/>
                        <a:gd name="T21" fmla="*/ 14 h 65"/>
                        <a:gd name="T22" fmla="*/ 0 w 53"/>
                        <a:gd name="T23" fmla="*/ 14 h 65"/>
                        <a:gd name="T24" fmla="*/ 0 w 53"/>
                        <a:gd name="T25" fmla="*/ 14 h 65"/>
                        <a:gd name="T26" fmla="*/ 1 w 53"/>
                        <a:gd name="T27" fmla="*/ 14 h 65"/>
                        <a:gd name="T28" fmla="*/ 1 w 53"/>
                        <a:gd name="T29" fmla="*/ 18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1 w 53"/>
                        <a:gd name="T35" fmla="*/ 18 h 65"/>
                        <a:gd name="T36" fmla="*/ 1 w 53"/>
                        <a:gd name="T37" fmla="*/ 18 h 65"/>
                        <a:gd name="T38" fmla="*/ 1 w 53"/>
                        <a:gd name="T39" fmla="*/ 14 h 65"/>
                        <a:gd name="T40" fmla="*/ 1 w 53"/>
                        <a:gd name="T41" fmla="*/ 14 h 65"/>
                        <a:gd name="T42" fmla="*/ 2 w 53"/>
                        <a:gd name="T43" fmla="*/ 14 h 65"/>
                        <a:gd name="T44" fmla="*/ 2 w 53"/>
                        <a:gd name="T45" fmla="*/ 14 h 65"/>
                        <a:gd name="T46" fmla="*/ 2 w 53"/>
                        <a:gd name="T47" fmla="*/ 10 h 65"/>
                        <a:gd name="T48" fmla="*/ 2 w 53"/>
                        <a:gd name="T49" fmla="*/ 10 h 65"/>
                        <a:gd name="T50" fmla="*/ 2 w 53"/>
                        <a:gd name="T51" fmla="*/ 7 h 65"/>
                        <a:gd name="T52" fmla="*/ 2 w 53"/>
                        <a:gd name="T53" fmla="*/ 7 h 65"/>
                        <a:gd name="T54" fmla="*/ 2 w 53"/>
                        <a:gd name="T55" fmla="*/ 3 h 65"/>
                        <a:gd name="T56" fmla="*/ 1 w 53"/>
                        <a:gd name="T57" fmla="*/ 3 h 65"/>
                        <a:gd name="T58" fmla="*/ 1 w 53"/>
                        <a:gd name="T59" fmla="*/ 3 h 65"/>
                        <a:gd name="T60" fmla="*/ 1 w 53"/>
                        <a:gd name="T61" fmla="*/ 3 h 65"/>
                        <a:gd name="T62" fmla="*/ 1 w 53"/>
                        <a:gd name="T63" fmla="*/ 3 h 65"/>
                        <a:gd name="T64" fmla="*/ 1 w 53"/>
                        <a:gd name="T65" fmla="*/ 0 h 65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3"/>
                        <a:gd name="T100" fmla="*/ 0 h 65"/>
                        <a:gd name="T101" fmla="*/ 53 w 53"/>
                        <a:gd name="T102" fmla="*/ 65 h 65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3" h="65">
                          <a:moveTo>
                            <a:pt x="26" y="0"/>
                          </a:move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13" y="65"/>
                          </a:lnTo>
                          <a:lnTo>
                            <a:pt x="26" y="65"/>
                          </a:lnTo>
                          <a:lnTo>
                            <a:pt x="40" y="65"/>
                          </a:lnTo>
                          <a:lnTo>
                            <a:pt x="40" y="52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26" y="13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93" name="Freeform 331">
                      <a:extLst>
                        <a:ext uri="{FF2B5EF4-FFF2-40B4-BE49-F238E27FC236}">
                          <a16:creationId xmlns:a16="http://schemas.microsoft.com/office/drawing/2014/main" id="{36B4FCB8-E84C-B7ED-5F9D-82CCA15D4D9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9" y="2323"/>
                      <a:ext cx="33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0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1 w 53"/>
                        <a:gd name="T9" fmla="*/ 3 h 65"/>
                        <a:gd name="T10" fmla="*/ 0 w 53"/>
                        <a:gd name="T11" fmla="*/ 3 h 65"/>
                        <a:gd name="T12" fmla="*/ 0 w 53"/>
                        <a:gd name="T13" fmla="*/ 3 h 65"/>
                        <a:gd name="T14" fmla="*/ 0 w 53"/>
                        <a:gd name="T15" fmla="*/ 7 h 65"/>
                        <a:gd name="T16" fmla="*/ 0 w 53"/>
                        <a:gd name="T17" fmla="*/ 7 h 65"/>
                        <a:gd name="T18" fmla="*/ 0 w 53"/>
                        <a:gd name="T19" fmla="*/ 10 h 65"/>
                        <a:gd name="T20" fmla="*/ 0 w 53"/>
                        <a:gd name="T21" fmla="*/ 10 h 65"/>
                        <a:gd name="T22" fmla="*/ 0 w 53"/>
                        <a:gd name="T23" fmla="*/ 14 h 65"/>
                        <a:gd name="T24" fmla="*/ 0 w 53"/>
                        <a:gd name="T25" fmla="*/ 14 h 65"/>
                        <a:gd name="T26" fmla="*/ 0 w 53"/>
                        <a:gd name="T27" fmla="*/ 14 h 65"/>
                        <a:gd name="T28" fmla="*/ 1 w 53"/>
                        <a:gd name="T29" fmla="*/ 14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1 w 53"/>
                        <a:gd name="T35" fmla="*/ 18 h 65"/>
                        <a:gd name="T36" fmla="*/ 1 w 53"/>
                        <a:gd name="T37" fmla="*/ 18 h 65"/>
                        <a:gd name="T38" fmla="*/ 1 w 53"/>
                        <a:gd name="T39" fmla="*/ 18 h 65"/>
                        <a:gd name="T40" fmla="*/ 1 w 53"/>
                        <a:gd name="T41" fmla="*/ 14 h 65"/>
                        <a:gd name="T42" fmla="*/ 1 w 53"/>
                        <a:gd name="T43" fmla="*/ 14 h 65"/>
                        <a:gd name="T44" fmla="*/ 2 w 53"/>
                        <a:gd name="T45" fmla="*/ 14 h 65"/>
                        <a:gd name="T46" fmla="*/ 2 w 53"/>
                        <a:gd name="T47" fmla="*/ 14 h 65"/>
                        <a:gd name="T48" fmla="*/ 2 w 53"/>
                        <a:gd name="T49" fmla="*/ 10 h 65"/>
                        <a:gd name="T50" fmla="*/ 2 w 53"/>
                        <a:gd name="T51" fmla="*/ 10 h 65"/>
                        <a:gd name="T52" fmla="*/ 2 w 53"/>
                        <a:gd name="T53" fmla="*/ 7 h 65"/>
                        <a:gd name="T54" fmla="*/ 2 w 53"/>
                        <a:gd name="T55" fmla="*/ 7 h 65"/>
                        <a:gd name="T56" fmla="*/ 2 w 53"/>
                        <a:gd name="T57" fmla="*/ 3 h 65"/>
                        <a:gd name="T58" fmla="*/ 1 w 53"/>
                        <a:gd name="T59" fmla="*/ 3 h 65"/>
                        <a:gd name="T60" fmla="*/ 1 w 53"/>
                        <a:gd name="T61" fmla="*/ 3 h 65"/>
                        <a:gd name="T62" fmla="*/ 1 w 53"/>
                        <a:gd name="T63" fmla="*/ 3 h 65"/>
                        <a:gd name="T64" fmla="*/ 1 w 53"/>
                        <a:gd name="T65" fmla="*/ 3 h 65"/>
                        <a:gd name="T66" fmla="*/ 1 w 53"/>
                        <a:gd name="T67" fmla="*/ 0 h 65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3"/>
                        <a:gd name="T103" fmla="*/ 0 h 65"/>
                        <a:gd name="T104" fmla="*/ 53 w 53"/>
                        <a:gd name="T105" fmla="*/ 65 h 65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3" h="65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13" y="65"/>
                          </a:lnTo>
                          <a:lnTo>
                            <a:pt x="26" y="65"/>
                          </a:lnTo>
                          <a:lnTo>
                            <a:pt x="40" y="65"/>
                          </a:lnTo>
                          <a:lnTo>
                            <a:pt x="40" y="52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26" y="13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94" name="Freeform 332">
                      <a:extLst>
                        <a:ext uri="{FF2B5EF4-FFF2-40B4-BE49-F238E27FC236}">
                          <a16:creationId xmlns:a16="http://schemas.microsoft.com/office/drawing/2014/main" id="{CC290889-037B-FC3B-C03F-7537DDAEF79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" y="2323"/>
                      <a:ext cx="34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3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0 w 53"/>
                        <a:gd name="T9" fmla="*/ 3 h 65"/>
                        <a:gd name="T10" fmla="*/ 0 w 53"/>
                        <a:gd name="T11" fmla="*/ 3 h 65"/>
                        <a:gd name="T12" fmla="*/ 0 w 53"/>
                        <a:gd name="T13" fmla="*/ 7 h 65"/>
                        <a:gd name="T14" fmla="*/ 0 w 53"/>
                        <a:gd name="T15" fmla="*/ 7 h 65"/>
                        <a:gd name="T16" fmla="*/ 0 w 53"/>
                        <a:gd name="T17" fmla="*/ 10 h 65"/>
                        <a:gd name="T18" fmla="*/ 0 w 53"/>
                        <a:gd name="T19" fmla="*/ 10 h 65"/>
                        <a:gd name="T20" fmla="*/ 0 w 53"/>
                        <a:gd name="T21" fmla="*/ 14 h 65"/>
                        <a:gd name="T22" fmla="*/ 0 w 53"/>
                        <a:gd name="T23" fmla="*/ 14 h 65"/>
                        <a:gd name="T24" fmla="*/ 0 w 53"/>
                        <a:gd name="T25" fmla="*/ 14 h 65"/>
                        <a:gd name="T26" fmla="*/ 1 w 53"/>
                        <a:gd name="T27" fmla="*/ 14 h 65"/>
                        <a:gd name="T28" fmla="*/ 1 w 53"/>
                        <a:gd name="T29" fmla="*/ 18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1 w 53"/>
                        <a:gd name="T35" fmla="*/ 18 h 65"/>
                        <a:gd name="T36" fmla="*/ 2 w 53"/>
                        <a:gd name="T37" fmla="*/ 18 h 65"/>
                        <a:gd name="T38" fmla="*/ 2 w 53"/>
                        <a:gd name="T39" fmla="*/ 14 h 65"/>
                        <a:gd name="T40" fmla="*/ 2 w 53"/>
                        <a:gd name="T41" fmla="*/ 14 h 65"/>
                        <a:gd name="T42" fmla="*/ 3 w 53"/>
                        <a:gd name="T43" fmla="*/ 14 h 65"/>
                        <a:gd name="T44" fmla="*/ 3 w 53"/>
                        <a:gd name="T45" fmla="*/ 14 h 65"/>
                        <a:gd name="T46" fmla="*/ 3 w 53"/>
                        <a:gd name="T47" fmla="*/ 10 h 65"/>
                        <a:gd name="T48" fmla="*/ 3 w 53"/>
                        <a:gd name="T49" fmla="*/ 10 h 65"/>
                        <a:gd name="T50" fmla="*/ 3 w 53"/>
                        <a:gd name="T51" fmla="*/ 7 h 65"/>
                        <a:gd name="T52" fmla="*/ 3 w 53"/>
                        <a:gd name="T53" fmla="*/ 7 h 65"/>
                        <a:gd name="T54" fmla="*/ 3 w 53"/>
                        <a:gd name="T55" fmla="*/ 3 h 65"/>
                        <a:gd name="T56" fmla="*/ 2 w 53"/>
                        <a:gd name="T57" fmla="*/ 3 h 65"/>
                        <a:gd name="T58" fmla="*/ 2 w 53"/>
                        <a:gd name="T59" fmla="*/ 3 h 65"/>
                        <a:gd name="T60" fmla="*/ 2 w 53"/>
                        <a:gd name="T61" fmla="*/ 3 h 65"/>
                        <a:gd name="T62" fmla="*/ 1 w 53"/>
                        <a:gd name="T63" fmla="*/ 3 h 65"/>
                        <a:gd name="T64" fmla="*/ 1 w 53"/>
                        <a:gd name="T65" fmla="*/ 0 h 65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3"/>
                        <a:gd name="T100" fmla="*/ 0 h 65"/>
                        <a:gd name="T101" fmla="*/ 53 w 53"/>
                        <a:gd name="T102" fmla="*/ 65 h 65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3" h="65">
                          <a:moveTo>
                            <a:pt x="26" y="0"/>
                          </a:moveTo>
                          <a:lnTo>
                            <a:pt x="26" y="13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13" y="65"/>
                          </a:lnTo>
                          <a:lnTo>
                            <a:pt x="26" y="65"/>
                          </a:lnTo>
                          <a:lnTo>
                            <a:pt x="39" y="65"/>
                          </a:lnTo>
                          <a:lnTo>
                            <a:pt x="39" y="52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39" y="13"/>
                          </a:lnTo>
                          <a:lnTo>
                            <a:pt x="26" y="13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95" name="Freeform 333">
                      <a:extLst>
                        <a:ext uri="{FF2B5EF4-FFF2-40B4-BE49-F238E27FC236}">
                          <a16:creationId xmlns:a16="http://schemas.microsoft.com/office/drawing/2014/main" id="{72C0EFC7-E390-111A-F2AF-F078A765DF3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" y="2323"/>
                      <a:ext cx="34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0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1 w 53"/>
                        <a:gd name="T9" fmla="*/ 3 h 65"/>
                        <a:gd name="T10" fmla="*/ 0 w 53"/>
                        <a:gd name="T11" fmla="*/ 3 h 65"/>
                        <a:gd name="T12" fmla="*/ 0 w 53"/>
                        <a:gd name="T13" fmla="*/ 3 h 65"/>
                        <a:gd name="T14" fmla="*/ 0 w 53"/>
                        <a:gd name="T15" fmla="*/ 7 h 65"/>
                        <a:gd name="T16" fmla="*/ 0 w 53"/>
                        <a:gd name="T17" fmla="*/ 7 h 65"/>
                        <a:gd name="T18" fmla="*/ 0 w 53"/>
                        <a:gd name="T19" fmla="*/ 10 h 65"/>
                        <a:gd name="T20" fmla="*/ 0 w 53"/>
                        <a:gd name="T21" fmla="*/ 10 h 65"/>
                        <a:gd name="T22" fmla="*/ 0 w 53"/>
                        <a:gd name="T23" fmla="*/ 14 h 65"/>
                        <a:gd name="T24" fmla="*/ 0 w 53"/>
                        <a:gd name="T25" fmla="*/ 14 h 65"/>
                        <a:gd name="T26" fmla="*/ 0 w 53"/>
                        <a:gd name="T27" fmla="*/ 14 h 65"/>
                        <a:gd name="T28" fmla="*/ 1 w 53"/>
                        <a:gd name="T29" fmla="*/ 14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1 w 53"/>
                        <a:gd name="T35" fmla="*/ 18 h 65"/>
                        <a:gd name="T36" fmla="*/ 1 w 53"/>
                        <a:gd name="T37" fmla="*/ 18 h 65"/>
                        <a:gd name="T38" fmla="*/ 2 w 53"/>
                        <a:gd name="T39" fmla="*/ 18 h 65"/>
                        <a:gd name="T40" fmla="*/ 2 w 53"/>
                        <a:gd name="T41" fmla="*/ 14 h 65"/>
                        <a:gd name="T42" fmla="*/ 2 w 53"/>
                        <a:gd name="T43" fmla="*/ 14 h 65"/>
                        <a:gd name="T44" fmla="*/ 3 w 53"/>
                        <a:gd name="T45" fmla="*/ 14 h 65"/>
                        <a:gd name="T46" fmla="*/ 3 w 53"/>
                        <a:gd name="T47" fmla="*/ 14 h 65"/>
                        <a:gd name="T48" fmla="*/ 3 w 53"/>
                        <a:gd name="T49" fmla="*/ 10 h 65"/>
                        <a:gd name="T50" fmla="*/ 3 w 53"/>
                        <a:gd name="T51" fmla="*/ 10 h 65"/>
                        <a:gd name="T52" fmla="*/ 3 w 53"/>
                        <a:gd name="T53" fmla="*/ 7 h 65"/>
                        <a:gd name="T54" fmla="*/ 3 w 53"/>
                        <a:gd name="T55" fmla="*/ 7 h 65"/>
                        <a:gd name="T56" fmla="*/ 3 w 53"/>
                        <a:gd name="T57" fmla="*/ 3 h 65"/>
                        <a:gd name="T58" fmla="*/ 2 w 53"/>
                        <a:gd name="T59" fmla="*/ 3 h 65"/>
                        <a:gd name="T60" fmla="*/ 2 w 53"/>
                        <a:gd name="T61" fmla="*/ 3 h 65"/>
                        <a:gd name="T62" fmla="*/ 2 w 53"/>
                        <a:gd name="T63" fmla="*/ 3 h 65"/>
                        <a:gd name="T64" fmla="*/ 1 w 53"/>
                        <a:gd name="T65" fmla="*/ 3 h 65"/>
                        <a:gd name="T66" fmla="*/ 1 w 53"/>
                        <a:gd name="T67" fmla="*/ 0 h 65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3"/>
                        <a:gd name="T103" fmla="*/ 0 h 65"/>
                        <a:gd name="T104" fmla="*/ 53 w 53"/>
                        <a:gd name="T105" fmla="*/ 65 h 65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3" h="65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26" y="13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13" y="65"/>
                          </a:lnTo>
                          <a:lnTo>
                            <a:pt x="26" y="65"/>
                          </a:lnTo>
                          <a:lnTo>
                            <a:pt x="39" y="65"/>
                          </a:lnTo>
                          <a:lnTo>
                            <a:pt x="39" y="52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39" y="13"/>
                          </a:lnTo>
                          <a:lnTo>
                            <a:pt x="26" y="13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96" name="Freeform 334">
                      <a:extLst>
                        <a:ext uri="{FF2B5EF4-FFF2-40B4-BE49-F238E27FC236}">
                          <a16:creationId xmlns:a16="http://schemas.microsoft.com/office/drawing/2014/main" id="{060212E9-F01A-2614-E243-4E544378DBF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2" y="2323"/>
                      <a:ext cx="33" cy="54"/>
                    </a:xfrm>
                    <a:custGeom>
                      <a:avLst/>
                      <a:gdLst>
                        <a:gd name="T0" fmla="*/ 1 w 52"/>
                        <a:gd name="T1" fmla="*/ 0 h 65"/>
                        <a:gd name="T2" fmla="*/ 1 w 52"/>
                        <a:gd name="T3" fmla="*/ 3 h 65"/>
                        <a:gd name="T4" fmla="*/ 1 w 52"/>
                        <a:gd name="T5" fmla="*/ 3 h 65"/>
                        <a:gd name="T6" fmla="*/ 1 w 52"/>
                        <a:gd name="T7" fmla="*/ 3 h 65"/>
                        <a:gd name="T8" fmla="*/ 1 w 52"/>
                        <a:gd name="T9" fmla="*/ 3 h 65"/>
                        <a:gd name="T10" fmla="*/ 1 w 52"/>
                        <a:gd name="T11" fmla="*/ 3 h 65"/>
                        <a:gd name="T12" fmla="*/ 0 w 52"/>
                        <a:gd name="T13" fmla="*/ 7 h 65"/>
                        <a:gd name="T14" fmla="*/ 0 w 52"/>
                        <a:gd name="T15" fmla="*/ 7 h 65"/>
                        <a:gd name="T16" fmla="*/ 0 w 52"/>
                        <a:gd name="T17" fmla="*/ 10 h 65"/>
                        <a:gd name="T18" fmla="*/ 0 w 52"/>
                        <a:gd name="T19" fmla="*/ 10 h 65"/>
                        <a:gd name="T20" fmla="*/ 0 w 52"/>
                        <a:gd name="T21" fmla="*/ 14 h 65"/>
                        <a:gd name="T22" fmla="*/ 1 w 52"/>
                        <a:gd name="T23" fmla="*/ 14 h 65"/>
                        <a:gd name="T24" fmla="*/ 1 w 52"/>
                        <a:gd name="T25" fmla="*/ 14 h 65"/>
                        <a:gd name="T26" fmla="*/ 1 w 52"/>
                        <a:gd name="T27" fmla="*/ 14 h 65"/>
                        <a:gd name="T28" fmla="*/ 1 w 52"/>
                        <a:gd name="T29" fmla="*/ 18 h 65"/>
                        <a:gd name="T30" fmla="*/ 1 w 52"/>
                        <a:gd name="T31" fmla="*/ 18 h 65"/>
                        <a:gd name="T32" fmla="*/ 1 w 52"/>
                        <a:gd name="T33" fmla="*/ 18 h 65"/>
                        <a:gd name="T34" fmla="*/ 2 w 52"/>
                        <a:gd name="T35" fmla="*/ 18 h 65"/>
                        <a:gd name="T36" fmla="*/ 2 w 52"/>
                        <a:gd name="T37" fmla="*/ 18 h 65"/>
                        <a:gd name="T38" fmla="*/ 2 w 52"/>
                        <a:gd name="T39" fmla="*/ 14 h 65"/>
                        <a:gd name="T40" fmla="*/ 2 w 52"/>
                        <a:gd name="T41" fmla="*/ 14 h 65"/>
                        <a:gd name="T42" fmla="*/ 2 w 52"/>
                        <a:gd name="T43" fmla="*/ 14 h 65"/>
                        <a:gd name="T44" fmla="*/ 2 w 52"/>
                        <a:gd name="T45" fmla="*/ 14 h 65"/>
                        <a:gd name="T46" fmla="*/ 2 w 52"/>
                        <a:gd name="T47" fmla="*/ 10 h 65"/>
                        <a:gd name="T48" fmla="*/ 2 w 52"/>
                        <a:gd name="T49" fmla="*/ 10 h 65"/>
                        <a:gd name="T50" fmla="*/ 2 w 52"/>
                        <a:gd name="T51" fmla="*/ 7 h 65"/>
                        <a:gd name="T52" fmla="*/ 2 w 52"/>
                        <a:gd name="T53" fmla="*/ 7 h 65"/>
                        <a:gd name="T54" fmla="*/ 2 w 52"/>
                        <a:gd name="T55" fmla="*/ 3 h 65"/>
                        <a:gd name="T56" fmla="*/ 2 w 52"/>
                        <a:gd name="T57" fmla="*/ 3 h 65"/>
                        <a:gd name="T58" fmla="*/ 2 w 52"/>
                        <a:gd name="T59" fmla="*/ 3 h 65"/>
                        <a:gd name="T60" fmla="*/ 2 w 52"/>
                        <a:gd name="T61" fmla="*/ 3 h 65"/>
                        <a:gd name="T62" fmla="*/ 2 w 52"/>
                        <a:gd name="T63" fmla="*/ 3 h 65"/>
                        <a:gd name="T64" fmla="*/ 1 w 52"/>
                        <a:gd name="T65" fmla="*/ 0 h 65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2"/>
                        <a:gd name="T100" fmla="*/ 0 h 65"/>
                        <a:gd name="T101" fmla="*/ 52 w 52"/>
                        <a:gd name="T102" fmla="*/ 65 h 65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2" h="65">
                          <a:moveTo>
                            <a:pt x="26" y="0"/>
                          </a:moveTo>
                          <a:lnTo>
                            <a:pt x="26" y="13"/>
                          </a:lnTo>
                          <a:lnTo>
                            <a:pt x="13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26" y="65"/>
                          </a:lnTo>
                          <a:lnTo>
                            <a:pt x="39" y="65"/>
                          </a:lnTo>
                          <a:lnTo>
                            <a:pt x="52" y="52"/>
                          </a:lnTo>
                          <a:lnTo>
                            <a:pt x="52" y="39"/>
                          </a:lnTo>
                          <a:lnTo>
                            <a:pt x="52" y="26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26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97" name="Freeform 335">
                      <a:extLst>
                        <a:ext uri="{FF2B5EF4-FFF2-40B4-BE49-F238E27FC236}">
                          <a16:creationId xmlns:a16="http://schemas.microsoft.com/office/drawing/2014/main" id="{DC3ED1DD-E48A-EF2A-4B75-707EBF1E9E7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2" y="2323"/>
                      <a:ext cx="33" cy="54"/>
                    </a:xfrm>
                    <a:custGeom>
                      <a:avLst/>
                      <a:gdLst>
                        <a:gd name="T0" fmla="*/ 1 w 52"/>
                        <a:gd name="T1" fmla="*/ 0 h 65"/>
                        <a:gd name="T2" fmla="*/ 1 w 52"/>
                        <a:gd name="T3" fmla="*/ 0 h 65"/>
                        <a:gd name="T4" fmla="*/ 1 w 52"/>
                        <a:gd name="T5" fmla="*/ 3 h 65"/>
                        <a:gd name="T6" fmla="*/ 1 w 52"/>
                        <a:gd name="T7" fmla="*/ 3 h 65"/>
                        <a:gd name="T8" fmla="*/ 1 w 52"/>
                        <a:gd name="T9" fmla="*/ 3 h 65"/>
                        <a:gd name="T10" fmla="*/ 1 w 52"/>
                        <a:gd name="T11" fmla="*/ 3 h 65"/>
                        <a:gd name="T12" fmla="*/ 1 w 52"/>
                        <a:gd name="T13" fmla="*/ 3 h 65"/>
                        <a:gd name="T14" fmla="*/ 0 w 52"/>
                        <a:gd name="T15" fmla="*/ 7 h 65"/>
                        <a:gd name="T16" fmla="*/ 0 w 52"/>
                        <a:gd name="T17" fmla="*/ 7 h 65"/>
                        <a:gd name="T18" fmla="*/ 0 w 52"/>
                        <a:gd name="T19" fmla="*/ 10 h 65"/>
                        <a:gd name="T20" fmla="*/ 0 w 52"/>
                        <a:gd name="T21" fmla="*/ 10 h 65"/>
                        <a:gd name="T22" fmla="*/ 0 w 52"/>
                        <a:gd name="T23" fmla="*/ 14 h 65"/>
                        <a:gd name="T24" fmla="*/ 1 w 52"/>
                        <a:gd name="T25" fmla="*/ 14 h 65"/>
                        <a:gd name="T26" fmla="*/ 1 w 52"/>
                        <a:gd name="T27" fmla="*/ 14 h 65"/>
                        <a:gd name="T28" fmla="*/ 1 w 52"/>
                        <a:gd name="T29" fmla="*/ 14 h 65"/>
                        <a:gd name="T30" fmla="*/ 1 w 52"/>
                        <a:gd name="T31" fmla="*/ 18 h 65"/>
                        <a:gd name="T32" fmla="*/ 1 w 52"/>
                        <a:gd name="T33" fmla="*/ 18 h 65"/>
                        <a:gd name="T34" fmla="*/ 1 w 52"/>
                        <a:gd name="T35" fmla="*/ 18 h 65"/>
                        <a:gd name="T36" fmla="*/ 2 w 52"/>
                        <a:gd name="T37" fmla="*/ 18 h 65"/>
                        <a:gd name="T38" fmla="*/ 2 w 52"/>
                        <a:gd name="T39" fmla="*/ 18 h 65"/>
                        <a:gd name="T40" fmla="*/ 2 w 52"/>
                        <a:gd name="T41" fmla="*/ 14 h 65"/>
                        <a:gd name="T42" fmla="*/ 2 w 52"/>
                        <a:gd name="T43" fmla="*/ 14 h 65"/>
                        <a:gd name="T44" fmla="*/ 2 w 52"/>
                        <a:gd name="T45" fmla="*/ 14 h 65"/>
                        <a:gd name="T46" fmla="*/ 2 w 52"/>
                        <a:gd name="T47" fmla="*/ 14 h 65"/>
                        <a:gd name="T48" fmla="*/ 2 w 52"/>
                        <a:gd name="T49" fmla="*/ 10 h 65"/>
                        <a:gd name="T50" fmla="*/ 2 w 52"/>
                        <a:gd name="T51" fmla="*/ 10 h 65"/>
                        <a:gd name="T52" fmla="*/ 2 w 52"/>
                        <a:gd name="T53" fmla="*/ 7 h 65"/>
                        <a:gd name="T54" fmla="*/ 2 w 52"/>
                        <a:gd name="T55" fmla="*/ 7 h 65"/>
                        <a:gd name="T56" fmla="*/ 2 w 52"/>
                        <a:gd name="T57" fmla="*/ 3 h 65"/>
                        <a:gd name="T58" fmla="*/ 2 w 52"/>
                        <a:gd name="T59" fmla="*/ 3 h 65"/>
                        <a:gd name="T60" fmla="*/ 2 w 52"/>
                        <a:gd name="T61" fmla="*/ 3 h 65"/>
                        <a:gd name="T62" fmla="*/ 2 w 52"/>
                        <a:gd name="T63" fmla="*/ 3 h 65"/>
                        <a:gd name="T64" fmla="*/ 2 w 52"/>
                        <a:gd name="T65" fmla="*/ 3 h 65"/>
                        <a:gd name="T66" fmla="*/ 1 w 52"/>
                        <a:gd name="T67" fmla="*/ 0 h 65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2"/>
                        <a:gd name="T103" fmla="*/ 0 h 65"/>
                        <a:gd name="T104" fmla="*/ 52 w 52"/>
                        <a:gd name="T105" fmla="*/ 65 h 65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2" h="65">
                          <a:moveTo>
                            <a:pt x="26" y="0"/>
                          </a:moveTo>
                          <a:lnTo>
                            <a:pt x="26" y="0"/>
                          </a:lnTo>
                          <a:lnTo>
                            <a:pt x="26" y="13"/>
                          </a:lnTo>
                          <a:lnTo>
                            <a:pt x="13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26" y="65"/>
                          </a:lnTo>
                          <a:lnTo>
                            <a:pt x="39" y="65"/>
                          </a:lnTo>
                          <a:lnTo>
                            <a:pt x="52" y="52"/>
                          </a:lnTo>
                          <a:lnTo>
                            <a:pt x="52" y="39"/>
                          </a:lnTo>
                          <a:lnTo>
                            <a:pt x="52" y="26"/>
                          </a:lnTo>
                          <a:lnTo>
                            <a:pt x="52" y="13"/>
                          </a:lnTo>
                          <a:lnTo>
                            <a:pt x="39" y="13"/>
                          </a:lnTo>
                          <a:lnTo>
                            <a:pt x="26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98" name="Freeform 336">
                      <a:extLst>
                        <a:ext uri="{FF2B5EF4-FFF2-40B4-BE49-F238E27FC236}">
                          <a16:creationId xmlns:a16="http://schemas.microsoft.com/office/drawing/2014/main" id="{26D19C44-E2CF-4DCB-E979-99F6771E11C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73" y="2323"/>
                      <a:ext cx="34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3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1 w 53"/>
                        <a:gd name="T9" fmla="*/ 3 h 65"/>
                        <a:gd name="T10" fmla="*/ 1 w 53"/>
                        <a:gd name="T11" fmla="*/ 3 h 65"/>
                        <a:gd name="T12" fmla="*/ 0 w 53"/>
                        <a:gd name="T13" fmla="*/ 7 h 65"/>
                        <a:gd name="T14" fmla="*/ 0 w 53"/>
                        <a:gd name="T15" fmla="*/ 7 h 65"/>
                        <a:gd name="T16" fmla="*/ 0 w 53"/>
                        <a:gd name="T17" fmla="*/ 10 h 65"/>
                        <a:gd name="T18" fmla="*/ 0 w 53"/>
                        <a:gd name="T19" fmla="*/ 10 h 65"/>
                        <a:gd name="T20" fmla="*/ 0 w 53"/>
                        <a:gd name="T21" fmla="*/ 14 h 65"/>
                        <a:gd name="T22" fmla="*/ 1 w 53"/>
                        <a:gd name="T23" fmla="*/ 14 h 65"/>
                        <a:gd name="T24" fmla="*/ 1 w 53"/>
                        <a:gd name="T25" fmla="*/ 14 h 65"/>
                        <a:gd name="T26" fmla="*/ 1 w 53"/>
                        <a:gd name="T27" fmla="*/ 14 h 65"/>
                        <a:gd name="T28" fmla="*/ 1 w 53"/>
                        <a:gd name="T29" fmla="*/ 18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2 w 53"/>
                        <a:gd name="T35" fmla="*/ 18 h 65"/>
                        <a:gd name="T36" fmla="*/ 2 w 53"/>
                        <a:gd name="T37" fmla="*/ 18 h 65"/>
                        <a:gd name="T38" fmla="*/ 3 w 53"/>
                        <a:gd name="T39" fmla="*/ 14 h 65"/>
                        <a:gd name="T40" fmla="*/ 3 w 53"/>
                        <a:gd name="T41" fmla="*/ 14 h 65"/>
                        <a:gd name="T42" fmla="*/ 3 w 53"/>
                        <a:gd name="T43" fmla="*/ 14 h 65"/>
                        <a:gd name="T44" fmla="*/ 3 w 53"/>
                        <a:gd name="T45" fmla="*/ 14 h 65"/>
                        <a:gd name="T46" fmla="*/ 3 w 53"/>
                        <a:gd name="T47" fmla="*/ 10 h 65"/>
                        <a:gd name="T48" fmla="*/ 3 w 53"/>
                        <a:gd name="T49" fmla="*/ 10 h 65"/>
                        <a:gd name="T50" fmla="*/ 3 w 53"/>
                        <a:gd name="T51" fmla="*/ 7 h 65"/>
                        <a:gd name="T52" fmla="*/ 3 w 53"/>
                        <a:gd name="T53" fmla="*/ 7 h 65"/>
                        <a:gd name="T54" fmla="*/ 3 w 53"/>
                        <a:gd name="T55" fmla="*/ 3 h 65"/>
                        <a:gd name="T56" fmla="*/ 3 w 53"/>
                        <a:gd name="T57" fmla="*/ 3 h 65"/>
                        <a:gd name="T58" fmla="*/ 3 w 53"/>
                        <a:gd name="T59" fmla="*/ 3 h 65"/>
                        <a:gd name="T60" fmla="*/ 2 w 53"/>
                        <a:gd name="T61" fmla="*/ 3 h 65"/>
                        <a:gd name="T62" fmla="*/ 2 w 53"/>
                        <a:gd name="T63" fmla="*/ 3 h 65"/>
                        <a:gd name="T64" fmla="*/ 1 w 53"/>
                        <a:gd name="T65" fmla="*/ 0 h 65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3"/>
                        <a:gd name="T100" fmla="*/ 0 h 65"/>
                        <a:gd name="T101" fmla="*/ 53 w 53"/>
                        <a:gd name="T102" fmla="*/ 65 h 65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3" h="65">
                          <a:moveTo>
                            <a:pt x="27" y="0"/>
                          </a:moveTo>
                          <a:lnTo>
                            <a:pt x="27" y="13"/>
                          </a:lnTo>
                          <a:lnTo>
                            <a:pt x="13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13" y="65"/>
                          </a:lnTo>
                          <a:lnTo>
                            <a:pt x="27" y="65"/>
                          </a:lnTo>
                          <a:lnTo>
                            <a:pt x="40" y="65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27" y="0"/>
                          </a:lnTo>
                          <a:close/>
                        </a:path>
                      </a:pathLst>
                    </a:cu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599" name="Freeform 337">
                      <a:extLst>
                        <a:ext uri="{FF2B5EF4-FFF2-40B4-BE49-F238E27FC236}">
                          <a16:creationId xmlns:a16="http://schemas.microsoft.com/office/drawing/2014/main" id="{C5C5345F-2BF2-A477-4358-56C8D99AADB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73" y="2323"/>
                      <a:ext cx="34" cy="54"/>
                    </a:xfrm>
                    <a:custGeom>
                      <a:avLst/>
                      <a:gdLst>
                        <a:gd name="T0" fmla="*/ 1 w 53"/>
                        <a:gd name="T1" fmla="*/ 0 h 65"/>
                        <a:gd name="T2" fmla="*/ 1 w 53"/>
                        <a:gd name="T3" fmla="*/ 0 h 65"/>
                        <a:gd name="T4" fmla="*/ 1 w 53"/>
                        <a:gd name="T5" fmla="*/ 3 h 65"/>
                        <a:gd name="T6" fmla="*/ 1 w 53"/>
                        <a:gd name="T7" fmla="*/ 3 h 65"/>
                        <a:gd name="T8" fmla="*/ 1 w 53"/>
                        <a:gd name="T9" fmla="*/ 3 h 65"/>
                        <a:gd name="T10" fmla="*/ 1 w 53"/>
                        <a:gd name="T11" fmla="*/ 3 h 65"/>
                        <a:gd name="T12" fmla="*/ 1 w 53"/>
                        <a:gd name="T13" fmla="*/ 3 h 65"/>
                        <a:gd name="T14" fmla="*/ 0 w 53"/>
                        <a:gd name="T15" fmla="*/ 7 h 65"/>
                        <a:gd name="T16" fmla="*/ 0 w 53"/>
                        <a:gd name="T17" fmla="*/ 7 h 65"/>
                        <a:gd name="T18" fmla="*/ 0 w 53"/>
                        <a:gd name="T19" fmla="*/ 10 h 65"/>
                        <a:gd name="T20" fmla="*/ 0 w 53"/>
                        <a:gd name="T21" fmla="*/ 10 h 65"/>
                        <a:gd name="T22" fmla="*/ 0 w 53"/>
                        <a:gd name="T23" fmla="*/ 14 h 65"/>
                        <a:gd name="T24" fmla="*/ 1 w 53"/>
                        <a:gd name="T25" fmla="*/ 14 h 65"/>
                        <a:gd name="T26" fmla="*/ 1 w 53"/>
                        <a:gd name="T27" fmla="*/ 14 h 65"/>
                        <a:gd name="T28" fmla="*/ 1 w 53"/>
                        <a:gd name="T29" fmla="*/ 14 h 65"/>
                        <a:gd name="T30" fmla="*/ 1 w 53"/>
                        <a:gd name="T31" fmla="*/ 18 h 65"/>
                        <a:gd name="T32" fmla="*/ 1 w 53"/>
                        <a:gd name="T33" fmla="*/ 18 h 65"/>
                        <a:gd name="T34" fmla="*/ 1 w 53"/>
                        <a:gd name="T35" fmla="*/ 18 h 65"/>
                        <a:gd name="T36" fmla="*/ 2 w 53"/>
                        <a:gd name="T37" fmla="*/ 18 h 65"/>
                        <a:gd name="T38" fmla="*/ 2 w 53"/>
                        <a:gd name="T39" fmla="*/ 18 h 65"/>
                        <a:gd name="T40" fmla="*/ 3 w 53"/>
                        <a:gd name="T41" fmla="*/ 14 h 65"/>
                        <a:gd name="T42" fmla="*/ 3 w 53"/>
                        <a:gd name="T43" fmla="*/ 14 h 65"/>
                        <a:gd name="T44" fmla="*/ 3 w 53"/>
                        <a:gd name="T45" fmla="*/ 14 h 65"/>
                        <a:gd name="T46" fmla="*/ 3 w 53"/>
                        <a:gd name="T47" fmla="*/ 14 h 65"/>
                        <a:gd name="T48" fmla="*/ 3 w 53"/>
                        <a:gd name="T49" fmla="*/ 10 h 65"/>
                        <a:gd name="T50" fmla="*/ 3 w 53"/>
                        <a:gd name="T51" fmla="*/ 10 h 65"/>
                        <a:gd name="T52" fmla="*/ 3 w 53"/>
                        <a:gd name="T53" fmla="*/ 7 h 65"/>
                        <a:gd name="T54" fmla="*/ 3 w 53"/>
                        <a:gd name="T55" fmla="*/ 7 h 65"/>
                        <a:gd name="T56" fmla="*/ 3 w 53"/>
                        <a:gd name="T57" fmla="*/ 3 h 65"/>
                        <a:gd name="T58" fmla="*/ 3 w 53"/>
                        <a:gd name="T59" fmla="*/ 3 h 65"/>
                        <a:gd name="T60" fmla="*/ 3 w 53"/>
                        <a:gd name="T61" fmla="*/ 3 h 65"/>
                        <a:gd name="T62" fmla="*/ 2 w 53"/>
                        <a:gd name="T63" fmla="*/ 3 h 65"/>
                        <a:gd name="T64" fmla="*/ 2 w 53"/>
                        <a:gd name="T65" fmla="*/ 3 h 65"/>
                        <a:gd name="T66" fmla="*/ 1 w 53"/>
                        <a:gd name="T67" fmla="*/ 0 h 65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53"/>
                        <a:gd name="T103" fmla="*/ 0 h 65"/>
                        <a:gd name="T104" fmla="*/ 53 w 53"/>
                        <a:gd name="T105" fmla="*/ 65 h 65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53" h="65">
                          <a:moveTo>
                            <a:pt x="27" y="0"/>
                          </a:moveTo>
                          <a:lnTo>
                            <a:pt x="27" y="0"/>
                          </a:lnTo>
                          <a:lnTo>
                            <a:pt x="27" y="13"/>
                          </a:lnTo>
                          <a:lnTo>
                            <a:pt x="13" y="13"/>
                          </a:lnTo>
                          <a:lnTo>
                            <a:pt x="0" y="26"/>
                          </a:lnTo>
                          <a:lnTo>
                            <a:pt x="0" y="39"/>
                          </a:lnTo>
                          <a:lnTo>
                            <a:pt x="0" y="52"/>
                          </a:lnTo>
                          <a:lnTo>
                            <a:pt x="13" y="52"/>
                          </a:lnTo>
                          <a:lnTo>
                            <a:pt x="13" y="65"/>
                          </a:lnTo>
                          <a:lnTo>
                            <a:pt x="27" y="65"/>
                          </a:lnTo>
                          <a:lnTo>
                            <a:pt x="40" y="65"/>
                          </a:lnTo>
                          <a:lnTo>
                            <a:pt x="53" y="52"/>
                          </a:lnTo>
                          <a:lnTo>
                            <a:pt x="53" y="39"/>
                          </a:lnTo>
                          <a:lnTo>
                            <a:pt x="53" y="26"/>
                          </a:lnTo>
                          <a:lnTo>
                            <a:pt x="53" y="13"/>
                          </a:lnTo>
                          <a:lnTo>
                            <a:pt x="40" y="13"/>
                          </a:lnTo>
                          <a:lnTo>
                            <a:pt x="27" y="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00" name="Freeform 338">
                      <a:extLst>
                        <a:ext uri="{FF2B5EF4-FFF2-40B4-BE49-F238E27FC236}">
                          <a16:creationId xmlns:a16="http://schemas.microsoft.com/office/drawing/2014/main" id="{84F5D3AF-D085-14B8-8A26-9273E2F32FE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72" y="1863"/>
                      <a:ext cx="142" cy="214"/>
                    </a:xfrm>
                    <a:custGeom>
                      <a:avLst/>
                      <a:gdLst>
                        <a:gd name="T0" fmla="*/ 0 w 223"/>
                        <a:gd name="T1" fmla="*/ 84 h 250"/>
                        <a:gd name="T2" fmla="*/ 2 w 223"/>
                        <a:gd name="T3" fmla="*/ 0 h 250"/>
                        <a:gd name="T4" fmla="*/ 7 w 223"/>
                        <a:gd name="T5" fmla="*/ 0 h 250"/>
                        <a:gd name="T6" fmla="*/ 10 w 223"/>
                        <a:gd name="T7" fmla="*/ 84 h 250"/>
                        <a:gd name="T8" fmla="*/ 0 w 223"/>
                        <a:gd name="T9" fmla="*/ 84 h 2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23"/>
                        <a:gd name="T16" fmla="*/ 0 h 250"/>
                        <a:gd name="T17" fmla="*/ 223 w 223"/>
                        <a:gd name="T18" fmla="*/ 250 h 25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23" h="250">
                          <a:moveTo>
                            <a:pt x="0" y="250"/>
                          </a:moveTo>
                          <a:lnTo>
                            <a:pt x="52" y="0"/>
                          </a:lnTo>
                          <a:lnTo>
                            <a:pt x="158" y="0"/>
                          </a:lnTo>
                          <a:lnTo>
                            <a:pt x="223" y="250"/>
                          </a:lnTo>
                          <a:lnTo>
                            <a:pt x="0" y="250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01" name="Freeform 339">
                      <a:extLst>
                        <a:ext uri="{FF2B5EF4-FFF2-40B4-BE49-F238E27FC236}">
                          <a16:creationId xmlns:a16="http://schemas.microsoft.com/office/drawing/2014/main" id="{2E70C74E-F2D2-7AC8-221C-EF565816A99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21" y="2077"/>
                      <a:ext cx="452" cy="123"/>
                    </a:xfrm>
                    <a:custGeom>
                      <a:avLst/>
                      <a:gdLst>
                        <a:gd name="T0" fmla="*/ 0 w 710"/>
                        <a:gd name="T1" fmla="*/ 46 h 145"/>
                        <a:gd name="T2" fmla="*/ 1 w 710"/>
                        <a:gd name="T3" fmla="*/ 0 h 145"/>
                        <a:gd name="T4" fmla="*/ 29 w 710"/>
                        <a:gd name="T5" fmla="*/ 0 h 145"/>
                        <a:gd name="T6" fmla="*/ 30 w 710"/>
                        <a:gd name="T7" fmla="*/ 46 h 145"/>
                        <a:gd name="T8" fmla="*/ 0 w 710"/>
                        <a:gd name="T9" fmla="*/ 46 h 14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10"/>
                        <a:gd name="T16" fmla="*/ 0 h 145"/>
                        <a:gd name="T17" fmla="*/ 710 w 710"/>
                        <a:gd name="T18" fmla="*/ 145 h 14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10" h="145">
                          <a:moveTo>
                            <a:pt x="0" y="145"/>
                          </a:moveTo>
                          <a:lnTo>
                            <a:pt x="13" y="0"/>
                          </a:lnTo>
                          <a:lnTo>
                            <a:pt x="697" y="0"/>
                          </a:lnTo>
                          <a:lnTo>
                            <a:pt x="710" y="145"/>
                          </a:lnTo>
                          <a:lnTo>
                            <a:pt x="0" y="145"/>
                          </a:lnTo>
                          <a:close/>
                        </a:path>
                      </a:pathLst>
                    </a:custGeom>
                    <a:solidFill>
                      <a:srgbClr val="FFFF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02" name="Freeform 340">
                      <a:extLst>
                        <a:ext uri="{FF2B5EF4-FFF2-40B4-BE49-F238E27FC236}">
                          <a16:creationId xmlns:a16="http://schemas.microsoft.com/office/drawing/2014/main" id="{3217FAA9-7104-5E99-ECB4-998847E3DD3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21" y="2077"/>
                      <a:ext cx="452" cy="123"/>
                    </a:xfrm>
                    <a:custGeom>
                      <a:avLst/>
                      <a:gdLst>
                        <a:gd name="T0" fmla="*/ 0 w 710"/>
                        <a:gd name="T1" fmla="*/ 46 h 145"/>
                        <a:gd name="T2" fmla="*/ 1 w 710"/>
                        <a:gd name="T3" fmla="*/ 0 h 145"/>
                        <a:gd name="T4" fmla="*/ 29 w 710"/>
                        <a:gd name="T5" fmla="*/ 0 h 145"/>
                        <a:gd name="T6" fmla="*/ 30 w 710"/>
                        <a:gd name="T7" fmla="*/ 46 h 145"/>
                        <a:gd name="T8" fmla="*/ 0 w 710"/>
                        <a:gd name="T9" fmla="*/ 46 h 14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10"/>
                        <a:gd name="T16" fmla="*/ 0 h 145"/>
                        <a:gd name="T17" fmla="*/ 710 w 710"/>
                        <a:gd name="T18" fmla="*/ 145 h 14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10" h="145">
                          <a:moveTo>
                            <a:pt x="0" y="145"/>
                          </a:moveTo>
                          <a:lnTo>
                            <a:pt x="13" y="0"/>
                          </a:lnTo>
                          <a:lnTo>
                            <a:pt x="697" y="0"/>
                          </a:lnTo>
                          <a:lnTo>
                            <a:pt x="710" y="145"/>
                          </a:lnTo>
                          <a:lnTo>
                            <a:pt x="0" y="145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03" name="Rectangle 341">
                      <a:extLst>
                        <a:ext uri="{FF2B5EF4-FFF2-40B4-BE49-F238E27FC236}">
                          <a16:creationId xmlns:a16="http://schemas.microsoft.com/office/drawing/2014/main" id="{EE1C4B4A-A96D-B3FB-73F4-67D877950A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" y="2099"/>
                      <a:ext cx="93" cy="78"/>
                    </a:xfrm>
                    <a:prstGeom prst="rect">
                      <a:avLst/>
                    </a:pr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04" name="Rectangle 342">
                      <a:extLst>
                        <a:ext uri="{FF2B5EF4-FFF2-40B4-BE49-F238E27FC236}">
                          <a16:creationId xmlns:a16="http://schemas.microsoft.com/office/drawing/2014/main" id="{6D0A34C1-F362-88DF-5003-17038DF7E0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8" y="2099"/>
                      <a:ext cx="93" cy="78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05" name="Rectangle 343">
                      <a:extLst>
                        <a:ext uri="{FF2B5EF4-FFF2-40B4-BE49-F238E27FC236}">
                          <a16:creationId xmlns:a16="http://schemas.microsoft.com/office/drawing/2014/main" id="{F236B681-778A-9322-D806-BDF20617D6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7" y="2099"/>
                      <a:ext cx="92" cy="78"/>
                    </a:xfrm>
                    <a:prstGeom prst="rect">
                      <a:avLst/>
                    </a:pr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06" name="Rectangle 344">
                      <a:extLst>
                        <a:ext uri="{FF2B5EF4-FFF2-40B4-BE49-F238E27FC236}">
                          <a16:creationId xmlns:a16="http://schemas.microsoft.com/office/drawing/2014/main" id="{4887276C-9C75-3754-AF79-6039AF146F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7" y="2099"/>
                      <a:ext cx="92" cy="78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07" name="Rectangle 345">
                      <a:extLst>
                        <a:ext uri="{FF2B5EF4-FFF2-40B4-BE49-F238E27FC236}">
                          <a16:creationId xmlns:a16="http://schemas.microsoft.com/office/drawing/2014/main" id="{2C49EBFD-5BC3-9FBD-DD98-A41661ECFA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56" y="2099"/>
                      <a:ext cx="91" cy="78"/>
                    </a:xfrm>
                    <a:prstGeom prst="rect">
                      <a:avLst/>
                    </a:pr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08" name="Rectangle 346">
                      <a:extLst>
                        <a:ext uri="{FF2B5EF4-FFF2-40B4-BE49-F238E27FC236}">
                          <a16:creationId xmlns:a16="http://schemas.microsoft.com/office/drawing/2014/main" id="{19536D2A-4690-AD6B-6223-F443EDE1E7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56" y="2099"/>
                      <a:ext cx="91" cy="78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09" name="Rectangle 347">
                      <a:extLst>
                        <a:ext uri="{FF2B5EF4-FFF2-40B4-BE49-F238E27FC236}">
                          <a16:creationId xmlns:a16="http://schemas.microsoft.com/office/drawing/2014/main" id="{1ED3CE33-FC44-56B9-972B-26E836DEBD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56" y="2099"/>
                      <a:ext cx="93" cy="78"/>
                    </a:xfrm>
                    <a:prstGeom prst="rect">
                      <a:avLst/>
                    </a:pr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10" name="Rectangle 348">
                      <a:extLst>
                        <a:ext uri="{FF2B5EF4-FFF2-40B4-BE49-F238E27FC236}">
                          <a16:creationId xmlns:a16="http://schemas.microsoft.com/office/drawing/2014/main" id="{285957E4-D0F8-4EFC-6C0B-24BA4DB242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56" y="2099"/>
                      <a:ext cx="93" cy="78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11" name="Line 349">
                      <a:extLst>
                        <a:ext uri="{FF2B5EF4-FFF2-40B4-BE49-F238E27FC236}">
                          <a16:creationId xmlns:a16="http://schemas.microsoft.com/office/drawing/2014/main" id="{49CD3ED4-FC8E-8421-5C81-F36E17B2737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3" y="2446"/>
                      <a:ext cx="586" cy="1"/>
                    </a:xfrm>
                    <a:prstGeom prst="line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 sz="1200"/>
                    </a:p>
                  </p:txBody>
                </p:sp>
                <p:sp>
                  <p:nvSpPr>
                    <p:cNvPr id="612" name="Rectangle 350">
                      <a:extLst>
                        <a:ext uri="{FF2B5EF4-FFF2-40B4-BE49-F238E27FC236}">
                          <a16:creationId xmlns:a16="http://schemas.microsoft.com/office/drawing/2014/main" id="{4B515FE4-380C-AAC7-F1D2-BF4EE8B164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0" y="2200"/>
                      <a:ext cx="660" cy="56"/>
                    </a:xfrm>
                    <a:prstGeom prst="rect">
                      <a:avLst/>
                    </a:prstGeom>
                    <a:solidFill>
                      <a:srgbClr val="FFFF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13" name="Rectangle 351">
                      <a:extLst>
                        <a:ext uri="{FF2B5EF4-FFF2-40B4-BE49-F238E27FC236}">
                          <a16:creationId xmlns:a16="http://schemas.microsoft.com/office/drawing/2014/main" id="{A860E939-7A9D-53AD-5E1C-358C27DDE0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0" y="2200"/>
                      <a:ext cx="660" cy="56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14" name="Rectangle 352">
                      <a:extLst>
                        <a:ext uri="{FF2B5EF4-FFF2-40B4-BE49-F238E27FC236}">
                          <a16:creationId xmlns:a16="http://schemas.microsoft.com/office/drawing/2014/main" id="{C97559F2-8090-DDFA-560A-CDC3CEA219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" y="2659"/>
                      <a:ext cx="752" cy="4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15" name="Freeform 353">
                      <a:extLst>
                        <a:ext uri="{FF2B5EF4-FFF2-40B4-BE49-F238E27FC236}">
                          <a16:creationId xmlns:a16="http://schemas.microsoft.com/office/drawing/2014/main" id="{E4A0D592-0915-C0C4-DA84-CBEF634DC9B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98" y="2144"/>
                      <a:ext cx="24" cy="22"/>
                    </a:xfrm>
                    <a:custGeom>
                      <a:avLst/>
                      <a:gdLst>
                        <a:gd name="T0" fmla="*/ 1 w 40"/>
                        <a:gd name="T1" fmla="*/ 7 h 27"/>
                        <a:gd name="T2" fmla="*/ 1 w 40"/>
                        <a:gd name="T3" fmla="*/ 7 h 27"/>
                        <a:gd name="T4" fmla="*/ 1 w 40"/>
                        <a:gd name="T5" fmla="*/ 7 h 27"/>
                        <a:gd name="T6" fmla="*/ 1 w 40"/>
                        <a:gd name="T7" fmla="*/ 7 h 27"/>
                        <a:gd name="T8" fmla="*/ 1 w 40"/>
                        <a:gd name="T9" fmla="*/ 7 h 27"/>
                        <a:gd name="T10" fmla="*/ 1 w 40"/>
                        <a:gd name="T11" fmla="*/ 7 h 27"/>
                        <a:gd name="T12" fmla="*/ 1 w 40"/>
                        <a:gd name="T13" fmla="*/ 3 h 27"/>
                        <a:gd name="T14" fmla="*/ 1 w 40"/>
                        <a:gd name="T15" fmla="*/ 3 h 27"/>
                        <a:gd name="T16" fmla="*/ 1 w 40"/>
                        <a:gd name="T17" fmla="*/ 3 h 27"/>
                        <a:gd name="T18" fmla="*/ 1 w 40"/>
                        <a:gd name="T19" fmla="*/ 3 h 27"/>
                        <a:gd name="T20" fmla="*/ 1 w 40"/>
                        <a:gd name="T21" fmla="*/ 0 h 27"/>
                        <a:gd name="T22" fmla="*/ 1 w 40"/>
                        <a:gd name="T23" fmla="*/ 0 h 27"/>
                        <a:gd name="T24" fmla="*/ 1 w 40"/>
                        <a:gd name="T25" fmla="*/ 0 h 27"/>
                        <a:gd name="T26" fmla="*/ 1 w 40"/>
                        <a:gd name="T27" fmla="*/ 0 h 27"/>
                        <a:gd name="T28" fmla="*/ 1 w 40"/>
                        <a:gd name="T29" fmla="*/ 0 h 27"/>
                        <a:gd name="T30" fmla="*/ 1 w 40"/>
                        <a:gd name="T31" fmla="*/ 0 h 27"/>
                        <a:gd name="T32" fmla="*/ 1 w 40"/>
                        <a:gd name="T33" fmla="*/ 0 h 27"/>
                        <a:gd name="T34" fmla="*/ 1 w 40"/>
                        <a:gd name="T35" fmla="*/ 0 h 27"/>
                        <a:gd name="T36" fmla="*/ 1 w 40"/>
                        <a:gd name="T37" fmla="*/ 0 h 27"/>
                        <a:gd name="T38" fmla="*/ 1 w 40"/>
                        <a:gd name="T39" fmla="*/ 0 h 27"/>
                        <a:gd name="T40" fmla="*/ 1 w 40"/>
                        <a:gd name="T41" fmla="*/ 0 h 27"/>
                        <a:gd name="T42" fmla="*/ 1 w 40"/>
                        <a:gd name="T43" fmla="*/ 0 h 27"/>
                        <a:gd name="T44" fmla="*/ 1 w 40"/>
                        <a:gd name="T45" fmla="*/ 0 h 27"/>
                        <a:gd name="T46" fmla="*/ 1 w 40"/>
                        <a:gd name="T47" fmla="*/ 3 h 27"/>
                        <a:gd name="T48" fmla="*/ 0 w 40"/>
                        <a:gd name="T49" fmla="*/ 3 h 27"/>
                        <a:gd name="T50" fmla="*/ 1 w 40"/>
                        <a:gd name="T51" fmla="*/ 3 h 27"/>
                        <a:gd name="T52" fmla="*/ 1 w 40"/>
                        <a:gd name="T53" fmla="*/ 3 h 27"/>
                        <a:gd name="T54" fmla="*/ 1 w 40"/>
                        <a:gd name="T55" fmla="*/ 7 h 27"/>
                        <a:gd name="T56" fmla="*/ 1 w 40"/>
                        <a:gd name="T57" fmla="*/ 7 h 27"/>
                        <a:gd name="T58" fmla="*/ 1 w 40"/>
                        <a:gd name="T59" fmla="*/ 7 h 27"/>
                        <a:gd name="T60" fmla="*/ 1 w 40"/>
                        <a:gd name="T61" fmla="*/ 7 h 27"/>
                        <a:gd name="T62" fmla="*/ 1 w 40"/>
                        <a:gd name="T63" fmla="*/ 7 h 27"/>
                        <a:gd name="T64" fmla="*/ 1 w 40"/>
                        <a:gd name="T65" fmla="*/ 7 h 27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40"/>
                        <a:gd name="T100" fmla="*/ 0 h 27"/>
                        <a:gd name="T101" fmla="*/ 40 w 40"/>
                        <a:gd name="T102" fmla="*/ 27 h 27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40" h="27">
                          <a:moveTo>
                            <a:pt x="27" y="27"/>
                          </a:moveTo>
                          <a:lnTo>
                            <a:pt x="27" y="27"/>
                          </a:lnTo>
                          <a:lnTo>
                            <a:pt x="40" y="27"/>
                          </a:lnTo>
                          <a:lnTo>
                            <a:pt x="40" y="13"/>
                          </a:lnTo>
                          <a:lnTo>
                            <a:pt x="40" y="0"/>
                          </a:lnTo>
                          <a:lnTo>
                            <a:pt x="27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13" y="13"/>
                          </a:lnTo>
                          <a:lnTo>
                            <a:pt x="13" y="27"/>
                          </a:lnTo>
                          <a:lnTo>
                            <a:pt x="27" y="27"/>
                          </a:lnTo>
                          <a:close/>
                        </a:path>
                      </a:pathLst>
                    </a:custGeom>
                    <a:solidFill>
                      <a:srgbClr val="7F7F7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16" name="Freeform 354">
                      <a:extLst>
                        <a:ext uri="{FF2B5EF4-FFF2-40B4-BE49-F238E27FC236}">
                          <a16:creationId xmlns:a16="http://schemas.microsoft.com/office/drawing/2014/main" id="{BCDFA65D-7EC2-CBC7-A65F-03328838BF4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98" y="2144"/>
                      <a:ext cx="24" cy="22"/>
                    </a:xfrm>
                    <a:custGeom>
                      <a:avLst/>
                      <a:gdLst>
                        <a:gd name="T0" fmla="*/ 1 w 40"/>
                        <a:gd name="T1" fmla="*/ 7 h 27"/>
                        <a:gd name="T2" fmla="*/ 1 w 40"/>
                        <a:gd name="T3" fmla="*/ 7 h 27"/>
                        <a:gd name="T4" fmla="*/ 1 w 40"/>
                        <a:gd name="T5" fmla="*/ 7 h 27"/>
                        <a:gd name="T6" fmla="*/ 1 w 40"/>
                        <a:gd name="T7" fmla="*/ 7 h 27"/>
                        <a:gd name="T8" fmla="*/ 1 w 40"/>
                        <a:gd name="T9" fmla="*/ 7 h 27"/>
                        <a:gd name="T10" fmla="*/ 1 w 40"/>
                        <a:gd name="T11" fmla="*/ 7 h 27"/>
                        <a:gd name="T12" fmla="*/ 1 w 40"/>
                        <a:gd name="T13" fmla="*/ 7 h 27"/>
                        <a:gd name="T14" fmla="*/ 1 w 40"/>
                        <a:gd name="T15" fmla="*/ 3 h 27"/>
                        <a:gd name="T16" fmla="*/ 1 w 40"/>
                        <a:gd name="T17" fmla="*/ 3 h 27"/>
                        <a:gd name="T18" fmla="*/ 1 w 40"/>
                        <a:gd name="T19" fmla="*/ 3 h 27"/>
                        <a:gd name="T20" fmla="*/ 1 w 40"/>
                        <a:gd name="T21" fmla="*/ 3 h 27"/>
                        <a:gd name="T22" fmla="*/ 1 w 40"/>
                        <a:gd name="T23" fmla="*/ 0 h 27"/>
                        <a:gd name="T24" fmla="*/ 1 w 40"/>
                        <a:gd name="T25" fmla="*/ 0 h 27"/>
                        <a:gd name="T26" fmla="*/ 1 w 40"/>
                        <a:gd name="T27" fmla="*/ 0 h 27"/>
                        <a:gd name="T28" fmla="*/ 1 w 40"/>
                        <a:gd name="T29" fmla="*/ 0 h 27"/>
                        <a:gd name="T30" fmla="*/ 1 w 40"/>
                        <a:gd name="T31" fmla="*/ 0 h 27"/>
                        <a:gd name="T32" fmla="*/ 1 w 40"/>
                        <a:gd name="T33" fmla="*/ 0 h 27"/>
                        <a:gd name="T34" fmla="*/ 1 w 40"/>
                        <a:gd name="T35" fmla="*/ 0 h 27"/>
                        <a:gd name="T36" fmla="*/ 1 w 40"/>
                        <a:gd name="T37" fmla="*/ 0 h 27"/>
                        <a:gd name="T38" fmla="*/ 1 w 40"/>
                        <a:gd name="T39" fmla="*/ 0 h 27"/>
                        <a:gd name="T40" fmla="*/ 1 w 40"/>
                        <a:gd name="T41" fmla="*/ 0 h 27"/>
                        <a:gd name="T42" fmla="*/ 1 w 40"/>
                        <a:gd name="T43" fmla="*/ 0 h 27"/>
                        <a:gd name="T44" fmla="*/ 1 w 40"/>
                        <a:gd name="T45" fmla="*/ 0 h 27"/>
                        <a:gd name="T46" fmla="*/ 1 w 40"/>
                        <a:gd name="T47" fmla="*/ 0 h 27"/>
                        <a:gd name="T48" fmla="*/ 1 w 40"/>
                        <a:gd name="T49" fmla="*/ 3 h 27"/>
                        <a:gd name="T50" fmla="*/ 0 w 40"/>
                        <a:gd name="T51" fmla="*/ 3 h 27"/>
                        <a:gd name="T52" fmla="*/ 1 w 40"/>
                        <a:gd name="T53" fmla="*/ 3 h 27"/>
                        <a:gd name="T54" fmla="*/ 1 w 40"/>
                        <a:gd name="T55" fmla="*/ 3 h 27"/>
                        <a:gd name="T56" fmla="*/ 1 w 40"/>
                        <a:gd name="T57" fmla="*/ 7 h 27"/>
                        <a:gd name="T58" fmla="*/ 1 w 40"/>
                        <a:gd name="T59" fmla="*/ 7 h 27"/>
                        <a:gd name="T60" fmla="*/ 1 w 40"/>
                        <a:gd name="T61" fmla="*/ 7 h 27"/>
                        <a:gd name="T62" fmla="*/ 1 w 40"/>
                        <a:gd name="T63" fmla="*/ 7 h 27"/>
                        <a:gd name="T64" fmla="*/ 1 w 40"/>
                        <a:gd name="T65" fmla="*/ 7 h 27"/>
                        <a:gd name="T66" fmla="*/ 1 w 40"/>
                        <a:gd name="T67" fmla="*/ 7 h 27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40"/>
                        <a:gd name="T103" fmla="*/ 0 h 27"/>
                        <a:gd name="T104" fmla="*/ 40 w 40"/>
                        <a:gd name="T105" fmla="*/ 27 h 27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40" h="27">
                          <a:moveTo>
                            <a:pt x="27" y="27"/>
                          </a:moveTo>
                          <a:lnTo>
                            <a:pt x="27" y="27"/>
                          </a:lnTo>
                          <a:lnTo>
                            <a:pt x="40" y="27"/>
                          </a:lnTo>
                          <a:lnTo>
                            <a:pt x="40" y="13"/>
                          </a:lnTo>
                          <a:lnTo>
                            <a:pt x="40" y="0"/>
                          </a:lnTo>
                          <a:lnTo>
                            <a:pt x="27" y="0"/>
                          </a:lnTo>
                          <a:lnTo>
                            <a:pt x="13" y="0"/>
                          </a:lnTo>
                          <a:lnTo>
                            <a:pt x="13" y="13"/>
                          </a:lnTo>
                          <a:lnTo>
                            <a:pt x="0" y="13"/>
                          </a:lnTo>
                          <a:lnTo>
                            <a:pt x="13" y="13"/>
                          </a:lnTo>
                          <a:lnTo>
                            <a:pt x="13" y="27"/>
                          </a:lnTo>
                          <a:lnTo>
                            <a:pt x="27" y="27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17" name="Rectangle 355">
                      <a:extLst>
                        <a:ext uri="{FF2B5EF4-FFF2-40B4-BE49-F238E27FC236}">
                          <a16:creationId xmlns:a16="http://schemas.microsoft.com/office/drawing/2014/main" id="{32E90E27-DFFD-66FC-FD19-F43FB9FDB7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89" y="2154"/>
                      <a:ext cx="42" cy="102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18" name="Rectangle 356">
                      <a:extLst>
                        <a:ext uri="{FF2B5EF4-FFF2-40B4-BE49-F238E27FC236}">
                          <a16:creationId xmlns:a16="http://schemas.microsoft.com/office/drawing/2014/main" id="{108EE151-6A2B-A80E-EB0F-D04BFA31C0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89" y="2154"/>
                      <a:ext cx="42" cy="102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19" name="Rectangle 357">
                      <a:extLst>
                        <a:ext uri="{FF2B5EF4-FFF2-40B4-BE49-F238E27FC236}">
                          <a16:creationId xmlns:a16="http://schemas.microsoft.com/office/drawing/2014/main" id="{9995DF33-9449-DC02-EFCF-A2B869DFF6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8" y="3162"/>
                      <a:ext cx="861" cy="90"/>
                    </a:xfrm>
                    <a:prstGeom prst="rect">
                      <a:avLst/>
                    </a:prstGeom>
                    <a:solidFill>
                      <a:srgbClr val="66999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20" name="Rectangle 358">
                      <a:extLst>
                        <a:ext uri="{FF2B5EF4-FFF2-40B4-BE49-F238E27FC236}">
                          <a16:creationId xmlns:a16="http://schemas.microsoft.com/office/drawing/2014/main" id="{D0CFC49B-11F5-21DA-82F1-CBF396D5FA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8" y="3162"/>
                      <a:ext cx="861" cy="90"/>
                    </a:xfrm>
                    <a:prstGeom prst="rect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21" name="Freeform 359">
                      <a:extLst>
                        <a:ext uri="{FF2B5EF4-FFF2-40B4-BE49-F238E27FC236}">
                          <a16:creationId xmlns:a16="http://schemas.microsoft.com/office/drawing/2014/main" id="{E4EC6187-5F6D-2E9B-62B5-A0FD302C0E9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13" y="2680"/>
                      <a:ext cx="886" cy="482"/>
                    </a:xfrm>
                    <a:custGeom>
                      <a:avLst/>
                      <a:gdLst>
                        <a:gd name="T0" fmla="*/ 53 w 1394"/>
                        <a:gd name="T1" fmla="*/ 177 h 565"/>
                        <a:gd name="T2" fmla="*/ 53 w 1394"/>
                        <a:gd name="T3" fmla="*/ 160 h 565"/>
                        <a:gd name="T4" fmla="*/ 53 w 1394"/>
                        <a:gd name="T5" fmla="*/ 142 h 565"/>
                        <a:gd name="T6" fmla="*/ 54 w 1394"/>
                        <a:gd name="T7" fmla="*/ 125 h 565"/>
                        <a:gd name="T8" fmla="*/ 55 w 1394"/>
                        <a:gd name="T9" fmla="*/ 108 h 565"/>
                        <a:gd name="T10" fmla="*/ 55 w 1394"/>
                        <a:gd name="T11" fmla="*/ 91 h 565"/>
                        <a:gd name="T12" fmla="*/ 55 w 1394"/>
                        <a:gd name="T13" fmla="*/ 73 h 565"/>
                        <a:gd name="T14" fmla="*/ 56 w 1394"/>
                        <a:gd name="T15" fmla="*/ 57 h 565"/>
                        <a:gd name="T16" fmla="*/ 57 w 1394"/>
                        <a:gd name="T17" fmla="*/ 38 h 565"/>
                        <a:gd name="T18" fmla="*/ 57 w 1394"/>
                        <a:gd name="T19" fmla="*/ 26 h 565"/>
                        <a:gd name="T20" fmla="*/ 58 w 1394"/>
                        <a:gd name="T21" fmla="*/ 9 h 565"/>
                        <a:gd name="T22" fmla="*/ 57 w 1394"/>
                        <a:gd name="T23" fmla="*/ 4 h 565"/>
                        <a:gd name="T24" fmla="*/ 54 w 1394"/>
                        <a:gd name="T25" fmla="*/ 0 h 565"/>
                        <a:gd name="T26" fmla="*/ 51 w 1394"/>
                        <a:gd name="T27" fmla="*/ 0 h 565"/>
                        <a:gd name="T28" fmla="*/ 48 w 1394"/>
                        <a:gd name="T29" fmla="*/ 4 h 565"/>
                        <a:gd name="T30" fmla="*/ 45 w 1394"/>
                        <a:gd name="T31" fmla="*/ 4 h 565"/>
                        <a:gd name="T32" fmla="*/ 42 w 1394"/>
                        <a:gd name="T33" fmla="*/ 4 h 565"/>
                        <a:gd name="T34" fmla="*/ 39 w 1394"/>
                        <a:gd name="T35" fmla="*/ 4 h 565"/>
                        <a:gd name="T36" fmla="*/ 36 w 1394"/>
                        <a:gd name="T37" fmla="*/ 4 h 565"/>
                        <a:gd name="T38" fmla="*/ 34 w 1394"/>
                        <a:gd name="T39" fmla="*/ 9 h 565"/>
                        <a:gd name="T40" fmla="*/ 32 w 1394"/>
                        <a:gd name="T41" fmla="*/ 9 h 565"/>
                        <a:gd name="T42" fmla="*/ 29 w 1394"/>
                        <a:gd name="T43" fmla="*/ 13 h 565"/>
                        <a:gd name="T44" fmla="*/ 27 w 1394"/>
                        <a:gd name="T45" fmla="*/ 9 h 565"/>
                        <a:gd name="T46" fmla="*/ 25 w 1394"/>
                        <a:gd name="T47" fmla="*/ 9 h 565"/>
                        <a:gd name="T48" fmla="*/ 23 w 1394"/>
                        <a:gd name="T49" fmla="*/ 4 h 565"/>
                        <a:gd name="T50" fmla="*/ 20 w 1394"/>
                        <a:gd name="T51" fmla="*/ 4 h 565"/>
                        <a:gd name="T52" fmla="*/ 17 w 1394"/>
                        <a:gd name="T53" fmla="*/ 4 h 565"/>
                        <a:gd name="T54" fmla="*/ 14 w 1394"/>
                        <a:gd name="T55" fmla="*/ 4 h 565"/>
                        <a:gd name="T56" fmla="*/ 11 w 1394"/>
                        <a:gd name="T57" fmla="*/ 0 h 565"/>
                        <a:gd name="T58" fmla="*/ 8 w 1394"/>
                        <a:gd name="T59" fmla="*/ 0 h 565"/>
                        <a:gd name="T60" fmla="*/ 5 w 1394"/>
                        <a:gd name="T61" fmla="*/ 0 h 565"/>
                        <a:gd name="T62" fmla="*/ 2 w 1394"/>
                        <a:gd name="T63" fmla="*/ 4 h 565"/>
                        <a:gd name="T64" fmla="*/ 0 w 1394"/>
                        <a:gd name="T65" fmla="*/ 9 h 565"/>
                        <a:gd name="T66" fmla="*/ 1 w 1394"/>
                        <a:gd name="T67" fmla="*/ 26 h 565"/>
                        <a:gd name="T68" fmla="*/ 3 w 1394"/>
                        <a:gd name="T69" fmla="*/ 38 h 565"/>
                        <a:gd name="T70" fmla="*/ 3 w 1394"/>
                        <a:gd name="T71" fmla="*/ 57 h 565"/>
                        <a:gd name="T72" fmla="*/ 3 w 1394"/>
                        <a:gd name="T73" fmla="*/ 73 h 565"/>
                        <a:gd name="T74" fmla="*/ 4 w 1394"/>
                        <a:gd name="T75" fmla="*/ 91 h 565"/>
                        <a:gd name="T76" fmla="*/ 4 w 1394"/>
                        <a:gd name="T77" fmla="*/ 108 h 565"/>
                        <a:gd name="T78" fmla="*/ 4 w 1394"/>
                        <a:gd name="T79" fmla="*/ 125 h 565"/>
                        <a:gd name="T80" fmla="*/ 5 w 1394"/>
                        <a:gd name="T81" fmla="*/ 142 h 565"/>
                        <a:gd name="T82" fmla="*/ 5 w 1394"/>
                        <a:gd name="T83" fmla="*/ 160 h 565"/>
                        <a:gd name="T84" fmla="*/ 6 w 1394"/>
                        <a:gd name="T85" fmla="*/ 177 h 565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w 1394"/>
                        <a:gd name="T130" fmla="*/ 0 h 565"/>
                        <a:gd name="T131" fmla="*/ 1394 w 1394"/>
                        <a:gd name="T132" fmla="*/ 565 h 565"/>
                      </a:gdLst>
                      <a:ahLst/>
                      <a:cxnLst>
                        <a:cxn ang="T86">
                          <a:pos x="T0" y="T1"/>
                        </a:cxn>
                        <a:cxn ang="T87">
                          <a:pos x="T2" y="T3"/>
                        </a:cxn>
                        <a:cxn ang="T88">
                          <a:pos x="T4" y="T5"/>
                        </a:cxn>
                        <a:cxn ang="T89">
                          <a:pos x="T6" y="T7"/>
                        </a:cxn>
                        <a:cxn ang="T90">
                          <a:pos x="T8" y="T9"/>
                        </a:cxn>
                        <a:cxn ang="T91">
                          <a:pos x="T10" y="T11"/>
                        </a:cxn>
                        <a:cxn ang="T92">
                          <a:pos x="T12" y="T13"/>
                        </a:cxn>
                        <a:cxn ang="T93">
                          <a:pos x="T14" y="T15"/>
                        </a:cxn>
                        <a:cxn ang="T94">
                          <a:pos x="T16" y="T17"/>
                        </a:cxn>
                        <a:cxn ang="T95">
                          <a:pos x="T18" y="T19"/>
                        </a:cxn>
                        <a:cxn ang="T96">
                          <a:pos x="T20" y="T21"/>
                        </a:cxn>
                        <a:cxn ang="T97">
                          <a:pos x="T22" y="T23"/>
                        </a:cxn>
                        <a:cxn ang="T98">
                          <a:pos x="T24" y="T25"/>
                        </a:cxn>
                        <a:cxn ang="T99">
                          <a:pos x="T26" y="T27"/>
                        </a:cxn>
                        <a:cxn ang="T100">
                          <a:pos x="T28" y="T29"/>
                        </a:cxn>
                        <a:cxn ang="T101">
                          <a:pos x="T30" y="T31"/>
                        </a:cxn>
                        <a:cxn ang="T102">
                          <a:pos x="T32" y="T33"/>
                        </a:cxn>
                        <a:cxn ang="T103">
                          <a:pos x="T34" y="T35"/>
                        </a:cxn>
                        <a:cxn ang="T104">
                          <a:pos x="T36" y="T37"/>
                        </a:cxn>
                        <a:cxn ang="T105">
                          <a:pos x="T38" y="T39"/>
                        </a:cxn>
                        <a:cxn ang="T106">
                          <a:pos x="T40" y="T41"/>
                        </a:cxn>
                        <a:cxn ang="T107">
                          <a:pos x="T42" y="T43"/>
                        </a:cxn>
                        <a:cxn ang="T108">
                          <a:pos x="T44" y="T45"/>
                        </a:cxn>
                        <a:cxn ang="T109">
                          <a:pos x="T46" y="T47"/>
                        </a:cxn>
                        <a:cxn ang="T110">
                          <a:pos x="T48" y="T49"/>
                        </a:cxn>
                        <a:cxn ang="T111">
                          <a:pos x="T50" y="T51"/>
                        </a:cxn>
                        <a:cxn ang="T112">
                          <a:pos x="T52" y="T53"/>
                        </a:cxn>
                        <a:cxn ang="T113">
                          <a:pos x="T54" y="T55"/>
                        </a:cxn>
                        <a:cxn ang="T114">
                          <a:pos x="T56" y="T57"/>
                        </a:cxn>
                        <a:cxn ang="T115">
                          <a:pos x="T58" y="T59"/>
                        </a:cxn>
                        <a:cxn ang="T116">
                          <a:pos x="T60" y="T61"/>
                        </a:cxn>
                        <a:cxn ang="T117">
                          <a:pos x="T62" y="T63"/>
                        </a:cxn>
                        <a:cxn ang="T118">
                          <a:pos x="T64" y="T65"/>
                        </a:cxn>
                        <a:cxn ang="T119">
                          <a:pos x="T66" y="T67"/>
                        </a:cxn>
                        <a:cxn ang="T120">
                          <a:pos x="T68" y="T69"/>
                        </a:cxn>
                        <a:cxn ang="T121">
                          <a:pos x="T70" y="T71"/>
                        </a:cxn>
                        <a:cxn ang="T122">
                          <a:pos x="T72" y="T73"/>
                        </a:cxn>
                        <a:cxn ang="T123">
                          <a:pos x="T74" y="T75"/>
                        </a:cxn>
                        <a:cxn ang="T124">
                          <a:pos x="T76" y="T77"/>
                        </a:cxn>
                        <a:cxn ang="T125">
                          <a:pos x="T78" y="T79"/>
                        </a:cxn>
                        <a:cxn ang="T126">
                          <a:pos x="T80" y="T81"/>
                        </a:cxn>
                        <a:cxn ang="T127">
                          <a:pos x="T82" y="T83"/>
                        </a:cxn>
                        <a:cxn ang="T128">
                          <a:pos x="T84" y="T85"/>
                        </a:cxn>
                      </a:cxnLst>
                      <a:rect l="T129" t="T130" r="T131" b="T132"/>
                      <a:pathLst>
                        <a:path w="1394" h="565">
                          <a:moveTo>
                            <a:pt x="697" y="565"/>
                          </a:moveTo>
                          <a:lnTo>
                            <a:pt x="1263" y="565"/>
                          </a:lnTo>
                          <a:lnTo>
                            <a:pt x="1276" y="539"/>
                          </a:lnTo>
                          <a:lnTo>
                            <a:pt x="1276" y="526"/>
                          </a:lnTo>
                          <a:lnTo>
                            <a:pt x="1276" y="513"/>
                          </a:lnTo>
                          <a:lnTo>
                            <a:pt x="1276" y="486"/>
                          </a:lnTo>
                          <a:lnTo>
                            <a:pt x="1276" y="473"/>
                          </a:lnTo>
                          <a:lnTo>
                            <a:pt x="1276" y="460"/>
                          </a:lnTo>
                          <a:lnTo>
                            <a:pt x="1276" y="434"/>
                          </a:lnTo>
                          <a:lnTo>
                            <a:pt x="1289" y="421"/>
                          </a:lnTo>
                          <a:lnTo>
                            <a:pt x="1289" y="407"/>
                          </a:lnTo>
                          <a:lnTo>
                            <a:pt x="1289" y="381"/>
                          </a:lnTo>
                          <a:lnTo>
                            <a:pt x="1289" y="368"/>
                          </a:lnTo>
                          <a:lnTo>
                            <a:pt x="1289" y="355"/>
                          </a:lnTo>
                          <a:lnTo>
                            <a:pt x="1302" y="329"/>
                          </a:lnTo>
                          <a:lnTo>
                            <a:pt x="1302" y="315"/>
                          </a:lnTo>
                          <a:lnTo>
                            <a:pt x="1302" y="302"/>
                          </a:lnTo>
                          <a:lnTo>
                            <a:pt x="1302" y="276"/>
                          </a:lnTo>
                          <a:lnTo>
                            <a:pt x="1315" y="263"/>
                          </a:lnTo>
                          <a:lnTo>
                            <a:pt x="1315" y="250"/>
                          </a:lnTo>
                          <a:lnTo>
                            <a:pt x="1315" y="223"/>
                          </a:lnTo>
                          <a:lnTo>
                            <a:pt x="1329" y="210"/>
                          </a:lnTo>
                          <a:lnTo>
                            <a:pt x="1329" y="197"/>
                          </a:lnTo>
                          <a:lnTo>
                            <a:pt x="1329" y="171"/>
                          </a:lnTo>
                          <a:lnTo>
                            <a:pt x="1342" y="158"/>
                          </a:lnTo>
                          <a:lnTo>
                            <a:pt x="1342" y="144"/>
                          </a:lnTo>
                          <a:lnTo>
                            <a:pt x="1355" y="118"/>
                          </a:lnTo>
                          <a:lnTo>
                            <a:pt x="1355" y="105"/>
                          </a:lnTo>
                          <a:lnTo>
                            <a:pt x="1368" y="92"/>
                          </a:lnTo>
                          <a:lnTo>
                            <a:pt x="1368" y="79"/>
                          </a:lnTo>
                          <a:lnTo>
                            <a:pt x="1381" y="52"/>
                          </a:lnTo>
                          <a:lnTo>
                            <a:pt x="1381" y="39"/>
                          </a:lnTo>
                          <a:lnTo>
                            <a:pt x="1394" y="26"/>
                          </a:lnTo>
                          <a:lnTo>
                            <a:pt x="1394" y="13"/>
                          </a:lnTo>
                          <a:lnTo>
                            <a:pt x="1381" y="13"/>
                          </a:lnTo>
                          <a:lnTo>
                            <a:pt x="1355" y="13"/>
                          </a:lnTo>
                          <a:lnTo>
                            <a:pt x="1329" y="13"/>
                          </a:lnTo>
                          <a:lnTo>
                            <a:pt x="1302" y="13"/>
                          </a:lnTo>
                          <a:lnTo>
                            <a:pt x="1289" y="0"/>
                          </a:lnTo>
                          <a:lnTo>
                            <a:pt x="1263" y="0"/>
                          </a:lnTo>
                          <a:lnTo>
                            <a:pt x="1237" y="0"/>
                          </a:lnTo>
                          <a:lnTo>
                            <a:pt x="1210" y="0"/>
                          </a:lnTo>
                          <a:lnTo>
                            <a:pt x="1184" y="0"/>
                          </a:lnTo>
                          <a:lnTo>
                            <a:pt x="1171" y="0"/>
                          </a:lnTo>
                          <a:lnTo>
                            <a:pt x="1144" y="13"/>
                          </a:lnTo>
                          <a:lnTo>
                            <a:pt x="1118" y="13"/>
                          </a:lnTo>
                          <a:lnTo>
                            <a:pt x="1092" y="13"/>
                          </a:lnTo>
                          <a:lnTo>
                            <a:pt x="1066" y="13"/>
                          </a:lnTo>
                          <a:lnTo>
                            <a:pt x="1039" y="13"/>
                          </a:lnTo>
                          <a:lnTo>
                            <a:pt x="1026" y="13"/>
                          </a:lnTo>
                          <a:lnTo>
                            <a:pt x="1000" y="13"/>
                          </a:lnTo>
                          <a:lnTo>
                            <a:pt x="973" y="13"/>
                          </a:lnTo>
                          <a:lnTo>
                            <a:pt x="947" y="13"/>
                          </a:lnTo>
                          <a:lnTo>
                            <a:pt x="934" y="13"/>
                          </a:lnTo>
                          <a:lnTo>
                            <a:pt x="908" y="13"/>
                          </a:lnTo>
                          <a:lnTo>
                            <a:pt x="881" y="13"/>
                          </a:lnTo>
                          <a:lnTo>
                            <a:pt x="868" y="13"/>
                          </a:lnTo>
                          <a:lnTo>
                            <a:pt x="842" y="13"/>
                          </a:lnTo>
                          <a:lnTo>
                            <a:pt x="829" y="26"/>
                          </a:lnTo>
                          <a:lnTo>
                            <a:pt x="803" y="26"/>
                          </a:lnTo>
                          <a:lnTo>
                            <a:pt x="789" y="26"/>
                          </a:lnTo>
                          <a:lnTo>
                            <a:pt x="763" y="26"/>
                          </a:lnTo>
                          <a:lnTo>
                            <a:pt x="750" y="26"/>
                          </a:lnTo>
                          <a:lnTo>
                            <a:pt x="737" y="26"/>
                          </a:lnTo>
                          <a:lnTo>
                            <a:pt x="710" y="26"/>
                          </a:lnTo>
                          <a:lnTo>
                            <a:pt x="697" y="39"/>
                          </a:lnTo>
                          <a:lnTo>
                            <a:pt x="684" y="26"/>
                          </a:lnTo>
                          <a:lnTo>
                            <a:pt x="671" y="26"/>
                          </a:lnTo>
                          <a:lnTo>
                            <a:pt x="645" y="26"/>
                          </a:lnTo>
                          <a:lnTo>
                            <a:pt x="632" y="26"/>
                          </a:lnTo>
                          <a:lnTo>
                            <a:pt x="618" y="26"/>
                          </a:lnTo>
                          <a:lnTo>
                            <a:pt x="592" y="26"/>
                          </a:lnTo>
                          <a:lnTo>
                            <a:pt x="579" y="26"/>
                          </a:lnTo>
                          <a:lnTo>
                            <a:pt x="553" y="13"/>
                          </a:lnTo>
                          <a:lnTo>
                            <a:pt x="539" y="13"/>
                          </a:lnTo>
                          <a:lnTo>
                            <a:pt x="513" y="13"/>
                          </a:lnTo>
                          <a:lnTo>
                            <a:pt x="487" y="13"/>
                          </a:lnTo>
                          <a:lnTo>
                            <a:pt x="474" y="13"/>
                          </a:lnTo>
                          <a:lnTo>
                            <a:pt x="447" y="13"/>
                          </a:lnTo>
                          <a:lnTo>
                            <a:pt x="421" y="13"/>
                          </a:lnTo>
                          <a:lnTo>
                            <a:pt x="395" y="13"/>
                          </a:lnTo>
                          <a:lnTo>
                            <a:pt x="382" y="13"/>
                          </a:lnTo>
                          <a:lnTo>
                            <a:pt x="355" y="13"/>
                          </a:lnTo>
                          <a:lnTo>
                            <a:pt x="329" y="13"/>
                          </a:lnTo>
                          <a:lnTo>
                            <a:pt x="303" y="0"/>
                          </a:lnTo>
                          <a:lnTo>
                            <a:pt x="276" y="0"/>
                          </a:lnTo>
                          <a:lnTo>
                            <a:pt x="263" y="0"/>
                          </a:lnTo>
                          <a:lnTo>
                            <a:pt x="237" y="0"/>
                          </a:lnTo>
                          <a:lnTo>
                            <a:pt x="211" y="0"/>
                          </a:lnTo>
                          <a:lnTo>
                            <a:pt x="184" y="0"/>
                          </a:lnTo>
                          <a:lnTo>
                            <a:pt x="158" y="0"/>
                          </a:lnTo>
                          <a:lnTo>
                            <a:pt x="132" y="0"/>
                          </a:lnTo>
                          <a:lnTo>
                            <a:pt x="119" y="0"/>
                          </a:lnTo>
                          <a:lnTo>
                            <a:pt x="92" y="0"/>
                          </a:lnTo>
                          <a:lnTo>
                            <a:pt x="66" y="0"/>
                          </a:lnTo>
                          <a:lnTo>
                            <a:pt x="40" y="13"/>
                          </a:lnTo>
                          <a:lnTo>
                            <a:pt x="27" y="13"/>
                          </a:lnTo>
                          <a:lnTo>
                            <a:pt x="0" y="13"/>
                          </a:lnTo>
                          <a:lnTo>
                            <a:pt x="0" y="26"/>
                          </a:lnTo>
                          <a:lnTo>
                            <a:pt x="13" y="39"/>
                          </a:lnTo>
                          <a:lnTo>
                            <a:pt x="27" y="52"/>
                          </a:lnTo>
                          <a:lnTo>
                            <a:pt x="27" y="79"/>
                          </a:lnTo>
                          <a:lnTo>
                            <a:pt x="40" y="92"/>
                          </a:lnTo>
                          <a:lnTo>
                            <a:pt x="40" y="105"/>
                          </a:lnTo>
                          <a:lnTo>
                            <a:pt x="53" y="118"/>
                          </a:lnTo>
                          <a:lnTo>
                            <a:pt x="53" y="144"/>
                          </a:lnTo>
                          <a:lnTo>
                            <a:pt x="66" y="158"/>
                          </a:lnTo>
                          <a:lnTo>
                            <a:pt x="66" y="171"/>
                          </a:lnTo>
                          <a:lnTo>
                            <a:pt x="66" y="197"/>
                          </a:lnTo>
                          <a:lnTo>
                            <a:pt x="79" y="210"/>
                          </a:lnTo>
                          <a:lnTo>
                            <a:pt x="79" y="223"/>
                          </a:lnTo>
                          <a:lnTo>
                            <a:pt x="79" y="250"/>
                          </a:lnTo>
                          <a:lnTo>
                            <a:pt x="92" y="263"/>
                          </a:lnTo>
                          <a:lnTo>
                            <a:pt x="92" y="276"/>
                          </a:lnTo>
                          <a:lnTo>
                            <a:pt x="92" y="302"/>
                          </a:lnTo>
                          <a:lnTo>
                            <a:pt x="92" y="315"/>
                          </a:lnTo>
                          <a:lnTo>
                            <a:pt x="106" y="329"/>
                          </a:lnTo>
                          <a:lnTo>
                            <a:pt x="106" y="355"/>
                          </a:lnTo>
                          <a:lnTo>
                            <a:pt x="106" y="368"/>
                          </a:lnTo>
                          <a:lnTo>
                            <a:pt x="106" y="381"/>
                          </a:lnTo>
                          <a:lnTo>
                            <a:pt x="119" y="407"/>
                          </a:lnTo>
                          <a:lnTo>
                            <a:pt x="119" y="421"/>
                          </a:lnTo>
                          <a:lnTo>
                            <a:pt x="119" y="434"/>
                          </a:lnTo>
                          <a:lnTo>
                            <a:pt x="119" y="460"/>
                          </a:lnTo>
                          <a:lnTo>
                            <a:pt x="119" y="473"/>
                          </a:lnTo>
                          <a:lnTo>
                            <a:pt x="119" y="486"/>
                          </a:lnTo>
                          <a:lnTo>
                            <a:pt x="132" y="513"/>
                          </a:lnTo>
                          <a:lnTo>
                            <a:pt x="132" y="526"/>
                          </a:lnTo>
                          <a:lnTo>
                            <a:pt x="132" y="539"/>
                          </a:lnTo>
                          <a:lnTo>
                            <a:pt x="132" y="565"/>
                          </a:lnTo>
                          <a:lnTo>
                            <a:pt x="697" y="565"/>
                          </a:lnTo>
                          <a:close/>
                        </a:path>
                      </a:pathLst>
                    </a:custGeom>
                    <a:solidFill>
                      <a:srgbClr val="33CC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22" name="Freeform 360">
                      <a:extLst>
                        <a:ext uri="{FF2B5EF4-FFF2-40B4-BE49-F238E27FC236}">
                          <a16:creationId xmlns:a16="http://schemas.microsoft.com/office/drawing/2014/main" id="{3B034CC5-DC3E-3F31-215E-57C0AAC5243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13" y="2680"/>
                      <a:ext cx="886" cy="482"/>
                    </a:xfrm>
                    <a:custGeom>
                      <a:avLst/>
                      <a:gdLst>
                        <a:gd name="T0" fmla="*/ 53 w 1394"/>
                        <a:gd name="T1" fmla="*/ 177 h 565"/>
                        <a:gd name="T2" fmla="*/ 53 w 1394"/>
                        <a:gd name="T3" fmla="*/ 160 h 565"/>
                        <a:gd name="T4" fmla="*/ 53 w 1394"/>
                        <a:gd name="T5" fmla="*/ 142 h 565"/>
                        <a:gd name="T6" fmla="*/ 54 w 1394"/>
                        <a:gd name="T7" fmla="*/ 125 h 565"/>
                        <a:gd name="T8" fmla="*/ 55 w 1394"/>
                        <a:gd name="T9" fmla="*/ 108 h 565"/>
                        <a:gd name="T10" fmla="*/ 55 w 1394"/>
                        <a:gd name="T11" fmla="*/ 91 h 565"/>
                        <a:gd name="T12" fmla="*/ 55 w 1394"/>
                        <a:gd name="T13" fmla="*/ 73 h 565"/>
                        <a:gd name="T14" fmla="*/ 56 w 1394"/>
                        <a:gd name="T15" fmla="*/ 57 h 565"/>
                        <a:gd name="T16" fmla="*/ 57 w 1394"/>
                        <a:gd name="T17" fmla="*/ 38 h 565"/>
                        <a:gd name="T18" fmla="*/ 57 w 1394"/>
                        <a:gd name="T19" fmla="*/ 26 h 565"/>
                        <a:gd name="T20" fmla="*/ 58 w 1394"/>
                        <a:gd name="T21" fmla="*/ 9 h 565"/>
                        <a:gd name="T22" fmla="*/ 57 w 1394"/>
                        <a:gd name="T23" fmla="*/ 4 h 565"/>
                        <a:gd name="T24" fmla="*/ 54 w 1394"/>
                        <a:gd name="T25" fmla="*/ 0 h 565"/>
                        <a:gd name="T26" fmla="*/ 51 w 1394"/>
                        <a:gd name="T27" fmla="*/ 0 h 565"/>
                        <a:gd name="T28" fmla="*/ 48 w 1394"/>
                        <a:gd name="T29" fmla="*/ 4 h 565"/>
                        <a:gd name="T30" fmla="*/ 45 w 1394"/>
                        <a:gd name="T31" fmla="*/ 4 h 565"/>
                        <a:gd name="T32" fmla="*/ 42 w 1394"/>
                        <a:gd name="T33" fmla="*/ 4 h 565"/>
                        <a:gd name="T34" fmla="*/ 39 w 1394"/>
                        <a:gd name="T35" fmla="*/ 4 h 565"/>
                        <a:gd name="T36" fmla="*/ 36 w 1394"/>
                        <a:gd name="T37" fmla="*/ 4 h 565"/>
                        <a:gd name="T38" fmla="*/ 34 w 1394"/>
                        <a:gd name="T39" fmla="*/ 9 h 565"/>
                        <a:gd name="T40" fmla="*/ 32 w 1394"/>
                        <a:gd name="T41" fmla="*/ 9 h 565"/>
                        <a:gd name="T42" fmla="*/ 29 w 1394"/>
                        <a:gd name="T43" fmla="*/ 13 h 565"/>
                        <a:gd name="T44" fmla="*/ 27 w 1394"/>
                        <a:gd name="T45" fmla="*/ 9 h 565"/>
                        <a:gd name="T46" fmla="*/ 25 w 1394"/>
                        <a:gd name="T47" fmla="*/ 9 h 565"/>
                        <a:gd name="T48" fmla="*/ 23 w 1394"/>
                        <a:gd name="T49" fmla="*/ 4 h 565"/>
                        <a:gd name="T50" fmla="*/ 20 w 1394"/>
                        <a:gd name="T51" fmla="*/ 4 h 565"/>
                        <a:gd name="T52" fmla="*/ 17 w 1394"/>
                        <a:gd name="T53" fmla="*/ 4 h 565"/>
                        <a:gd name="T54" fmla="*/ 14 w 1394"/>
                        <a:gd name="T55" fmla="*/ 4 h 565"/>
                        <a:gd name="T56" fmla="*/ 11 w 1394"/>
                        <a:gd name="T57" fmla="*/ 0 h 565"/>
                        <a:gd name="T58" fmla="*/ 8 w 1394"/>
                        <a:gd name="T59" fmla="*/ 0 h 565"/>
                        <a:gd name="T60" fmla="*/ 5 w 1394"/>
                        <a:gd name="T61" fmla="*/ 0 h 565"/>
                        <a:gd name="T62" fmla="*/ 2 w 1394"/>
                        <a:gd name="T63" fmla="*/ 4 h 565"/>
                        <a:gd name="T64" fmla="*/ 0 w 1394"/>
                        <a:gd name="T65" fmla="*/ 9 h 565"/>
                        <a:gd name="T66" fmla="*/ 1 w 1394"/>
                        <a:gd name="T67" fmla="*/ 26 h 565"/>
                        <a:gd name="T68" fmla="*/ 3 w 1394"/>
                        <a:gd name="T69" fmla="*/ 38 h 565"/>
                        <a:gd name="T70" fmla="*/ 3 w 1394"/>
                        <a:gd name="T71" fmla="*/ 57 h 565"/>
                        <a:gd name="T72" fmla="*/ 3 w 1394"/>
                        <a:gd name="T73" fmla="*/ 73 h 565"/>
                        <a:gd name="T74" fmla="*/ 4 w 1394"/>
                        <a:gd name="T75" fmla="*/ 91 h 565"/>
                        <a:gd name="T76" fmla="*/ 4 w 1394"/>
                        <a:gd name="T77" fmla="*/ 108 h 565"/>
                        <a:gd name="T78" fmla="*/ 4 w 1394"/>
                        <a:gd name="T79" fmla="*/ 125 h 565"/>
                        <a:gd name="T80" fmla="*/ 5 w 1394"/>
                        <a:gd name="T81" fmla="*/ 142 h 565"/>
                        <a:gd name="T82" fmla="*/ 5 w 1394"/>
                        <a:gd name="T83" fmla="*/ 160 h 565"/>
                        <a:gd name="T84" fmla="*/ 6 w 1394"/>
                        <a:gd name="T85" fmla="*/ 177 h 565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w 1394"/>
                        <a:gd name="T130" fmla="*/ 0 h 565"/>
                        <a:gd name="T131" fmla="*/ 1394 w 1394"/>
                        <a:gd name="T132" fmla="*/ 565 h 565"/>
                      </a:gdLst>
                      <a:ahLst/>
                      <a:cxnLst>
                        <a:cxn ang="T86">
                          <a:pos x="T0" y="T1"/>
                        </a:cxn>
                        <a:cxn ang="T87">
                          <a:pos x="T2" y="T3"/>
                        </a:cxn>
                        <a:cxn ang="T88">
                          <a:pos x="T4" y="T5"/>
                        </a:cxn>
                        <a:cxn ang="T89">
                          <a:pos x="T6" y="T7"/>
                        </a:cxn>
                        <a:cxn ang="T90">
                          <a:pos x="T8" y="T9"/>
                        </a:cxn>
                        <a:cxn ang="T91">
                          <a:pos x="T10" y="T11"/>
                        </a:cxn>
                        <a:cxn ang="T92">
                          <a:pos x="T12" y="T13"/>
                        </a:cxn>
                        <a:cxn ang="T93">
                          <a:pos x="T14" y="T15"/>
                        </a:cxn>
                        <a:cxn ang="T94">
                          <a:pos x="T16" y="T17"/>
                        </a:cxn>
                        <a:cxn ang="T95">
                          <a:pos x="T18" y="T19"/>
                        </a:cxn>
                        <a:cxn ang="T96">
                          <a:pos x="T20" y="T21"/>
                        </a:cxn>
                        <a:cxn ang="T97">
                          <a:pos x="T22" y="T23"/>
                        </a:cxn>
                        <a:cxn ang="T98">
                          <a:pos x="T24" y="T25"/>
                        </a:cxn>
                        <a:cxn ang="T99">
                          <a:pos x="T26" y="T27"/>
                        </a:cxn>
                        <a:cxn ang="T100">
                          <a:pos x="T28" y="T29"/>
                        </a:cxn>
                        <a:cxn ang="T101">
                          <a:pos x="T30" y="T31"/>
                        </a:cxn>
                        <a:cxn ang="T102">
                          <a:pos x="T32" y="T33"/>
                        </a:cxn>
                        <a:cxn ang="T103">
                          <a:pos x="T34" y="T35"/>
                        </a:cxn>
                        <a:cxn ang="T104">
                          <a:pos x="T36" y="T37"/>
                        </a:cxn>
                        <a:cxn ang="T105">
                          <a:pos x="T38" y="T39"/>
                        </a:cxn>
                        <a:cxn ang="T106">
                          <a:pos x="T40" y="T41"/>
                        </a:cxn>
                        <a:cxn ang="T107">
                          <a:pos x="T42" y="T43"/>
                        </a:cxn>
                        <a:cxn ang="T108">
                          <a:pos x="T44" y="T45"/>
                        </a:cxn>
                        <a:cxn ang="T109">
                          <a:pos x="T46" y="T47"/>
                        </a:cxn>
                        <a:cxn ang="T110">
                          <a:pos x="T48" y="T49"/>
                        </a:cxn>
                        <a:cxn ang="T111">
                          <a:pos x="T50" y="T51"/>
                        </a:cxn>
                        <a:cxn ang="T112">
                          <a:pos x="T52" y="T53"/>
                        </a:cxn>
                        <a:cxn ang="T113">
                          <a:pos x="T54" y="T55"/>
                        </a:cxn>
                        <a:cxn ang="T114">
                          <a:pos x="T56" y="T57"/>
                        </a:cxn>
                        <a:cxn ang="T115">
                          <a:pos x="T58" y="T59"/>
                        </a:cxn>
                        <a:cxn ang="T116">
                          <a:pos x="T60" y="T61"/>
                        </a:cxn>
                        <a:cxn ang="T117">
                          <a:pos x="T62" y="T63"/>
                        </a:cxn>
                        <a:cxn ang="T118">
                          <a:pos x="T64" y="T65"/>
                        </a:cxn>
                        <a:cxn ang="T119">
                          <a:pos x="T66" y="T67"/>
                        </a:cxn>
                        <a:cxn ang="T120">
                          <a:pos x="T68" y="T69"/>
                        </a:cxn>
                        <a:cxn ang="T121">
                          <a:pos x="T70" y="T71"/>
                        </a:cxn>
                        <a:cxn ang="T122">
                          <a:pos x="T72" y="T73"/>
                        </a:cxn>
                        <a:cxn ang="T123">
                          <a:pos x="T74" y="T75"/>
                        </a:cxn>
                        <a:cxn ang="T124">
                          <a:pos x="T76" y="T77"/>
                        </a:cxn>
                        <a:cxn ang="T125">
                          <a:pos x="T78" y="T79"/>
                        </a:cxn>
                        <a:cxn ang="T126">
                          <a:pos x="T80" y="T81"/>
                        </a:cxn>
                        <a:cxn ang="T127">
                          <a:pos x="T82" y="T83"/>
                        </a:cxn>
                        <a:cxn ang="T128">
                          <a:pos x="T84" y="T85"/>
                        </a:cxn>
                      </a:cxnLst>
                      <a:rect l="T129" t="T130" r="T131" b="T132"/>
                      <a:pathLst>
                        <a:path w="1394" h="565">
                          <a:moveTo>
                            <a:pt x="697" y="565"/>
                          </a:moveTo>
                          <a:lnTo>
                            <a:pt x="1263" y="565"/>
                          </a:lnTo>
                          <a:lnTo>
                            <a:pt x="1276" y="539"/>
                          </a:lnTo>
                          <a:lnTo>
                            <a:pt x="1276" y="526"/>
                          </a:lnTo>
                          <a:lnTo>
                            <a:pt x="1276" y="513"/>
                          </a:lnTo>
                          <a:lnTo>
                            <a:pt x="1276" y="486"/>
                          </a:lnTo>
                          <a:lnTo>
                            <a:pt x="1276" y="473"/>
                          </a:lnTo>
                          <a:lnTo>
                            <a:pt x="1276" y="460"/>
                          </a:lnTo>
                          <a:lnTo>
                            <a:pt x="1276" y="434"/>
                          </a:lnTo>
                          <a:lnTo>
                            <a:pt x="1289" y="421"/>
                          </a:lnTo>
                          <a:lnTo>
                            <a:pt x="1289" y="407"/>
                          </a:lnTo>
                          <a:lnTo>
                            <a:pt x="1289" y="381"/>
                          </a:lnTo>
                          <a:lnTo>
                            <a:pt x="1289" y="368"/>
                          </a:lnTo>
                          <a:lnTo>
                            <a:pt x="1289" y="355"/>
                          </a:lnTo>
                          <a:lnTo>
                            <a:pt x="1302" y="329"/>
                          </a:lnTo>
                          <a:lnTo>
                            <a:pt x="1302" y="315"/>
                          </a:lnTo>
                          <a:lnTo>
                            <a:pt x="1302" y="302"/>
                          </a:lnTo>
                          <a:lnTo>
                            <a:pt x="1302" y="276"/>
                          </a:lnTo>
                          <a:lnTo>
                            <a:pt x="1315" y="263"/>
                          </a:lnTo>
                          <a:lnTo>
                            <a:pt x="1315" y="250"/>
                          </a:lnTo>
                          <a:lnTo>
                            <a:pt x="1315" y="223"/>
                          </a:lnTo>
                          <a:lnTo>
                            <a:pt x="1329" y="210"/>
                          </a:lnTo>
                          <a:lnTo>
                            <a:pt x="1329" y="197"/>
                          </a:lnTo>
                          <a:lnTo>
                            <a:pt x="1329" y="171"/>
                          </a:lnTo>
                          <a:lnTo>
                            <a:pt x="1342" y="158"/>
                          </a:lnTo>
                          <a:lnTo>
                            <a:pt x="1342" y="144"/>
                          </a:lnTo>
                          <a:lnTo>
                            <a:pt x="1355" y="118"/>
                          </a:lnTo>
                          <a:lnTo>
                            <a:pt x="1355" y="105"/>
                          </a:lnTo>
                          <a:lnTo>
                            <a:pt x="1368" y="92"/>
                          </a:lnTo>
                          <a:lnTo>
                            <a:pt x="1368" y="79"/>
                          </a:lnTo>
                          <a:lnTo>
                            <a:pt x="1381" y="52"/>
                          </a:lnTo>
                          <a:lnTo>
                            <a:pt x="1381" y="39"/>
                          </a:lnTo>
                          <a:lnTo>
                            <a:pt x="1394" y="26"/>
                          </a:lnTo>
                          <a:lnTo>
                            <a:pt x="1394" y="13"/>
                          </a:lnTo>
                          <a:lnTo>
                            <a:pt x="1381" y="13"/>
                          </a:lnTo>
                          <a:lnTo>
                            <a:pt x="1355" y="13"/>
                          </a:lnTo>
                          <a:lnTo>
                            <a:pt x="1329" y="13"/>
                          </a:lnTo>
                          <a:lnTo>
                            <a:pt x="1302" y="13"/>
                          </a:lnTo>
                          <a:lnTo>
                            <a:pt x="1289" y="0"/>
                          </a:lnTo>
                          <a:lnTo>
                            <a:pt x="1263" y="0"/>
                          </a:lnTo>
                          <a:lnTo>
                            <a:pt x="1237" y="0"/>
                          </a:lnTo>
                          <a:lnTo>
                            <a:pt x="1210" y="0"/>
                          </a:lnTo>
                          <a:lnTo>
                            <a:pt x="1184" y="0"/>
                          </a:lnTo>
                          <a:lnTo>
                            <a:pt x="1171" y="0"/>
                          </a:lnTo>
                          <a:lnTo>
                            <a:pt x="1144" y="13"/>
                          </a:lnTo>
                          <a:lnTo>
                            <a:pt x="1118" y="13"/>
                          </a:lnTo>
                          <a:lnTo>
                            <a:pt x="1092" y="13"/>
                          </a:lnTo>
                          <a:lnTo>
                            <a:pt x="1066" y="13"/>
                          </a:lnTo>
                          <a:lnTo>
                            <a:pt x="1039" y="13"/>
                          </a:lnTo>
                          <a:lnTo>
                            <a:pt x="1026" y="13"/>
                          </a:lnTo>
                          <a:lnTo>
                            <a:pt x="1000" y="13"/>
                          </a:lnTo>
                          <a:lnTo>
                            <a:pt x="973" y="13"/>
                          </a:lnTo>
                          <a:lnTo>
                            <a:pt x="947" y="13"/>
                          </a:lnTo>
                          <a:lnTo>
                            <a:pt x="934" y="13"/>
                          </a:lnTo>
                          <a:lnTo>
                            <a:pt x="908" y="13"/>
                          </a:lnTo>
                          <a:lnTo>
                            <a:pt x="881" y="13"/>
                          </a:lnTo>
                          <a:lnTo>
                            <a:pt x="868" y="13"/>
                          </a:lnTo>
                          <a:lnTo>
                            <a:pt x="842" y="13"/>
                          </a:lnTo>
                          <a:lnTo>
                            <a:pt x="829" y="26"/>
                          </a:lnTo>
                          <a:lnTo>
                            <a:pt x="803" y="26"/>
                          </a:lnTo>
                          <a:lnTo>
                            <a:pt x="789" y="26"/>
                          </a:lnTo>
                          <a:lnTo>
                            <a:pt x="763" y="26"/>
                          </a:lnTo>
                          <a:lnTo>
                            <a:pt x="750" y="26"/>
                          </a:lnTo>
                          <a:lnTo>
                            <a:pt x="737" y="26"/>
                          </a:lnTo>
                          <a:lnTo>
                            <a:pt x="710" y="26"/>
                          </a:lnTo>
                          <a:lnTo>
                            <a:pt x="697" y="39"/>
                          </a:lnTo>
                          <a:lnTo>
                            <a:pt x="684" y="26"/>
                          </a:lnTo>
                          <a:lnTo>
                            <a:pt x="671" y="26"/>
                          </a:lnTo>
                          <a:lnTo>
                            <a:pt x="645" y="26"/>
                          </a:lnTo>
                          <a:lnTo>
                            <a:pt x="632" y="26"/>
                          </a:lnTo>
                          <a:lnTo>
                            <a:pt x="618" y="26"/>
                          </a:lnTo>
                          <a:lnTo>
                            <a:pt x="592" y="26"/>
                          </a:lnTo>
                          <a:lnTo>
                            <a:pt x="579" y="26"/>
                          </a:lnTo>
                          <a:lnTo>
                            <a:pt x="553" y="13"/>
                          </a:lnTo>
                          <a:lnTo>
                            <a:pt x="539" y="13"/>
                          </a:lnTo>
                          <a:lnTo>
                            <a:pt x="513" y="13"/>
                          </a:lnTo>
                          <a:lnTo>
                            <a:pt x="487" y="13"/>
                          </a:lnTo>
                          <a:lnTo>
                            <a:pt x="474" y="13"/>
                          </a:lnTo>
                          <a:lnTo>
                            <a:pt x="447" y="13"/>
                          </a:lnTo>
                          <a:lnTo>
                            <a:pt x="421" y="13"/>
                          </a:lnTo>
                          <a:lnTo>
                            <a:pt x="395" y="13"/>
                          </a:lnTo>
                          <a:lnTo>
                            <a:pt x="382" y="13"/>
                          </a:lnTo>
                          <a:lnTo>
                            <a:pt x="355" y="13"/>
                          </a:lnTo>
                          <a:lnTo>
                            <a:pt x="329" y="13"/>
                          </a:lnTo>
                          <a:lnTo>
                            <a:pt x="303" y="0"/>
                          </a:lnTo>
                          <a:lnTo>
                            <a:pt x="276" y="0"/>
                          </a:lnTo>
                          <a:lnTo>
                            <a:pt x="263" y="0"/>
                          </a:lnTo>
                          <a:lnTo>
                            <a:pt x="237" y="0"/>
                          </a:lnTo>
                          <a:lnTo>
                            <a:pt x="211" y="0"/>
                          </a:lnTo>
                          <a:lnTo>
                            <a:pt x="184" y="0"/>
                          </a:lnTo>
                          <a:lnTo>
                            <a:pt x="158" y="0"/>
                          </a:lnTo>
                          <a:lnTo>
                            <a:pt x="132" y="0"/>
                          </a:lnTo>
                          <a:lnTo>
                            <a:pt x="119" y="0"/>
                          </a:lnTo>
                          <a:lnTo>
                            <a:pt x="92" y="0"/>
                          </a:lnTo>
                          <a:lnTo>
                            <a:pt x="66" y="0"/>
                          </a:lnTo>
                          <a:lnTo>
                            <a:pt x="40" y="13"/>
                          </a:lnTo>
                          <a:lnTo>
                            <a:pt x="27" y="13"/>
                          </a:lnTo>
                          <a:lnTo>
                            <a:pt x="0" y="13"/>
                          </a:lnTo>
                          <a:lnTo>
                            <a:pt x="0" y="26"/>
                          </a:lnTo>
                          <a:lnTo>
                            <a:pt x="13" y="39"/>
                          </a:lnTo>
                          <a:lnTo>
                            <a:pt x="27" y="52"/>
                          </a:lnTo>
                          <a:lnTo>
                            <a:pt x="27" y="79"/>
                          </a:lnTo>
                          <a:lnTo>
                            <a:pt x="40" y="92"/>
                          </a:lnTo>
                          <a:lnTo>
                            <a:pt x="40" y="105"/>
                          </a:lnTo>
                          <a:lnTo>
                            <a:pt x="53" y="118"/>
                          </a:lnTo>
                          <a:lnTo>
                            <a:pt x="53" y="144"/>
                          </a:lnTo>
                          <a:lnTo>
                            <a:pt x="66" y="158"/>
                          </a:lnTo>
                          <a:lnTo>
                            <a:pt x="66" y="171"/>
                          </a:lnTo>
                          <a:lnTo>
                            <a:pt x="66" y="197"/>
                          </a:lnTo>
                          <a:lnTo>
                            <a:pt x="79" y="210"/>
                          </a:lnTo>
                          <a:lnTo>
                            <a:pt x="79" y="223"/>
                          </a:lnTo>
                          <a:lnTo>
                            <a:pt x="79" y="250"/>
                          </a:lnTo>
                          <a:lnTo>
                            <a:pt x="92" y="263"/>
                          </a:lnTo>
                          <a:lnTo>
                            <a:pt x="92" y="276"/>
                          </a:lnTo>
                          <a:lnTo>
                            <a:pt x="92" y="302"/>
                          </a:lnTo>
                          <a:lnTo>
                            <a:pt x="92" y="315"/>
                          </a:lnTo>
                          <a:lnTo>
                            <a:pt x="106" y="329"/>
                          </a:lnTo>
                          <a:lnTo>
                            <a:pt x="106" y="355"/>
                          </a:lnTo>
                          <a:lnTo>
                            <a:pt x="106" y="368"/>
                          </a:lnTo>
                          <a:lnTo>
                            <a:pt x="106" y="381"/>
                          </a:lnTo>
                          <a:lnTo>
                            <a:pt x="119" y="407"/>
                          </a:lnTo>
                          <a:lnTo>
                            <a:pt x="119" y="421"/>
                          </a:lnTo>
                          <a:lnTo>
                            <a:pt x="119" y="434"/>
                          </a:lnTo>
                          <a:lnTo>
                            <a:pt x="119" y="460"/>
                          </a:lnTo>
                          <a:lnTo>
                            <a:pt x="119" y="473"/>
                          </a:lnTo>
                          <a:lnTo>
                            <a:pt x="119" y="486"/>
                          </a:lnTo>
                          <a:lnTo>
                            <a:pt x="132" y="513"/>
                          </a:lnTo>
                          <a:lnTo>
                            <a:pt x="132" y="526"/>
                          </a:lnTo>
                          <a:lnTo>
                            <a:pt x="132" y="539"/>
                          </a:lnTo>
                          <a:lnTo>
                            <a:pt x="132" y="565"/>
                          </a:lnTo>
                          <a:lnTo>
                            <a:pt x="697" y="565"/>
                          </a:lnTo>
                        </a:path>
                      </a:pathLst>
                    </a:cu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>
                      <a:lvl1pPr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5000"/>
                        </a:spcBef>
                        <a:spcAft>
                          <a:spcPct val="0"/>
                        </a:spcAft>
                        <a:defRPr sz="1200" b="1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9pPr>
                    </a:lstStyle>
                    <a:p>
                      <a:endParaRPr lang="en-US" altLang="en-US" sz="1000"/>
                    </a:p>
                  </p:txBody>
                </p:sp>
                <p:sp>
                  <p:nvSpPr>
                    <p:cNvPr id="623" name="Line 361">
                      <a:extLst>
                        <a:ext uri="{FF2B5EF4-FFF2-40B4-BE49-F238E27FC236}">
                          <a16:creationId xmlns:a16="http://schemas.microsoft.com/office/drawing/2014/main" id="{196B9515-89E6-D1CC-097D-77591DA31C6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56" y="2703"/>
                      <a:ext cx="0" cy="459"/>
                    </a:xfrm>
                    <a:prstGeom prst="line">
                      <a:avLst/>
                    </a:prstGeom>
                    <a:noFill/>
                    <a:ln w="825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 sz="1200"/>
                    </a:p>
                  </p:txBody>
                </p:sp>
                <p:grpSp>
                  <p:nvGrpSpPr>
                    <p:cNvPr id="624" name="Group 362">
                      <a:extLst>
                        <a:ext uri="{FF2B5EF4-FFF2-40B4-BE49-F238E27FC236}">
                          <a16:creationId xmlns:a16="http://schemas.microsoft.com/office/drawing/2014/main" id="{538A3A46-BA00-2F97-5825-62393B855E7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17" y="2401"/>
                      <a:ext cx="192" cy="270"/>
                      <a:chOff x="3578" y="2491"/>
                      <a:chExt cx="303" cy="316"/>
                    </a:xfrm>
                  </p:grpSpPr>
                  <p:sp>
                    <p:nvSpPr>
                      <p:cNvPr id="627" name="Freeform 363">
                        <a:extLst>
                          <a:ext uri="{FF2B5EF4-FFF2-40B4-BE49-F238E27FC236}">
                            <a16:creationId xmlns:a16="http://schemas.microsoft.com/office/drawing/2014/main" id="{AC01DD61-0BB4-426B-4785-B71E8D49203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97" y="2701"/>
                        <a:ext cx="52" cy="53"/>
                      </a:xfrm>
                      <a:custGeom>
                        <a:avLst/>
                        <a:gdLst>
                          <a:gd name="T0" fmla="*/ 26 w 52"/>
                          <a:gd name="T1" fmla="*/ 0 h 53"/>
                          <a:gd name="T2" fmla="*/ 26 w 52"/>
                          <a:gd name="T3" fmla="*/ 0 h 53"/>
                          <a:gd name="T4" fmla="*/ 13 w 52"/>
                          <a:gd name="T5" fmla="*/ 0 h 53"/>
                          <a:gd name="T6" fmla="*/ 13 w 52"/>
                          <a:gd name="T7" fmla="*/ 0 h 53"/>
                          <a:gd name="T8" fmla="*/ 13 w 52"/>
                          <a:gd name="T9" fmla="*/ 13 h 53"/>
                          <a:gd name="T10" fmla="*/ 0 w 52"/>
                          <a:gd name="T11" fmla="*/ 13 h 53"/>
                          <a:gd name="T12" fmla="*/ 0 w 52"/>
                          <a:gd name="T13" fmla="*/ 13 h 53"/>
                          <a:gd name="T14" fmla="*/ 0 w 52"/>
                          <a:gd name="T15" fmla="*/ 27 h 53"/>
                          <a:gd name="T16" fmla="*/ 0 w 52"/>
                          <a:gd name="T17" fmla="*/ 27 h 53"/>
                          <a:gd name="T18" fmla="*/ 0 w 52"/>
                          <a:gd name="T19" fmla="*/ 40 h 53"/>
                          <a:gd name="T20" fmla="*/ 0 w 52"/>
                          <a:gd name="T21" fmla="*/ 40 h 53"/>
                          <a:gd name="T22" fmla="*/ 0 w 52"/>
                          <a:gd name="T23" fmla="*/ 40 h 53"/>
                          <a:gd name="T24" fmla="*/ 13 w 52"/>
                          <a:gd name="T25" fmla="*/ 53 h 53"/>
                          <a:gd name="T26" fmla="*/ 13 w 52"/>
                          <a:gd name="T27" fmla="*/ 53 h 53"/>
                          <a:gd name="T28" fmla="*/ 13 w 52"/>
                          <a:gd name="T29" fmla="*/ 53 h 53"/>
                          <a:gd name="T30" fmla="*/ 26 w 52"/>
                          <a:gd name="T31" fmla="*/ 53 h 53"/>
                          <a:gd name="T32" fmla="*/ 26 w 52"/>
                          <a:gd name="T33" fmla="*/ 53 h 53"/>
                          <a:gd name="T34" fmla="*/ 39 w 52"/>
                          <a:gd name="T35" fmla="*/ 53 h 53"/>
                          <a:gd name="T36" fmla="*/ 39 w 52"/>
                          <a:gd name="T37" fmla="*/ 53 h 53"/>
                          <a:gd name="T38" fmla="*/ 39 w 52"/>
                          <a:gd name="T39" fmla="*/ 53 h 53"/>
                          <a:gd name="T40" fmla="*/ 52 w 52"/>
                          <a:gd name="T41" fmla="*/ 53 h 53"/>
                          <a:gd name="T42" fmla="*/ 52 w 52"/>
                          <a:gd name="T43" fmla="*/ 40 h 53"/>
                          <a:gd name="T44" fmla="*/ 52 w 52"/>
                          <a:gd name="T45" fmla="*/ 40 h 53"/>
                          <a:gd name="T46" fmla="*/ 52 w 52"/>
                          <a:gd name="T47" fmla="*/ 40 h 53"/>
                          <a:gd name="T48" fmla="*/ 52 w 52"/>
                          <a:gd name="T49" fmla="*/ 27 h 53"/>
                          <a:gd name="T50" fmla="*/ 52 w 52"/>
                          <a:gd name="T51" fmla="*/ 27 h 53"/>
                          <a:gd name="T52" fmla="*/ 52 w 52"/>
                          <a:gd name="T53" fmla="*/ 13 h 53"/>
                          <a:gd name="T54" fmla="*/ 52 w 52"/>
                          <a:gd name="T55" fmla="*/ 13 h 53"/>
                          <a:gd name="T56" fmla="*/ 52 w 52"/>
                          <a:gd name="T57" fmla="*/ 13 h 53"/>
                          <a:gd name="T58" fmla="*/ 39 w 52"/>
                          <a:gd name="T59" fmla="*/ 0 h 53"/>
                          <a:gd name="T60" fmla="*/ 39 w 52"/>
                          <a:gd name="T61" fmla="*/ 0 h 53"/>
                          <a:gd name="T62" fmla="*/ 39 w 52"/>
                          <a:gd name="T63" fmla="*/ 0 h 53"/>
                          <a:gd name="T64" fmla="*/ 26 w 52"/>
                          <a:gd name="T65" fmla="*/ 0 h 53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w 52"/>
                          <a:gd name="T100" fmla="*/ 0 h 53"/>
                          <a:gd name="T101" fmla="*/ 52 w 52"/>
                          <a:gd name="T102" fmla="*/ 53 h 53"/>
                        </a:gdLst>
                        <a:ahLst/>
                        <a:cxnLst>
                          <a:cxn ang="T66">
                            <a:pos x="T0" y="T1"/>
                          </a:cxn>
                          <a:cxn ang="T67">
                            <a:pos x="T2" y="T3"/>
                          </a:cxn>
                          <a:cxn ang="T68">
                            <a:pos x="T4" y="T5"/>
                          </a:cxn>
                          <a:cxn ang="T69">
                            <a:pos x="T6" y="T7"/>
                          </a:cxn>
                          <a:cxn ang="T70">
                            <a:pos x="T8" y="T9"/>
                          </a:cxn>
                          <a:cxn ang="T71">
                            <a:pos x="T10" y="T11"/>
                          </a:cxn>
                          <a:cxn ang="T72">
                            <a:pos x="T12" y="T13"/>
                          </a:cxn>
                          <a:cxn ang="T73">
                            <a:pos x="T14" y="T15"/>
                          </a:cxn>
                          <a:cxn ang="T74">
                            <a:pos x="T16" y="T17"/>
                          </a:cxn>
                          <a:cxn ang="T75">
                            <a:pos x="T18" y="T19"/>
                          </a:cxn>
                          <a:cxn ang="T76">
                            <a:pos x="T20" y="T21"/>
                          </a:cxn>
                          <a:cxn ang="T77">
                            <a:pos x="T22" y="T23"/>
                          </a:cxn>
                          <a:cxn ang="T78">
                            <a:pos x="T24" y="T25"/>
                          </a:cxn>
                          <a:cxn ang="T79">
                            <a:pos x="T26" y="T27"/>
                          </a:cxn>
                          <a:cxn ang="T80">
                            <a:pos x="T28" y="T29"/>
                          </a:cxn>
                          <a:cxn ang="T81">
                            <a:pos x="T30" y="T31"/>
                          </a:cxn>
                          <a:cxn ang="T82">
                            <a:pos x="T32" y="T33"/>
                          </a:cxn>
                          <a:cxn ang="T83">
                            <a:pos x="T34" y="T35"/>
                          </a:cxn>
                          <a:cxn ang="T84">
                            <a:pos x="T36" y="T37"/>
                          </a:cxn>
                          <a:cxn ang="T85">
                            <a:pos x="T38" y="T39"/>
                          </a:cxn>
                          <a:cxn ang="T86">
                            <a:pos x="T40" y="T41"/>
                          </a:cxn>
                          <a:cxn ang="T87">
                            <a:pos x="T42" y="T43"/>
                          </a:cxn>
                          <a:cxn ang="T88">
                            <a:pos x="T44" y="T45"/>
                          </a:cxn>
                          <a:cxn ang="T89">
                            <a:pos x="T46" y="T47"/>
                          </a:cxn>
                          <a:cxn ang="T90">
                            <a:pos x="T48" y="T49"/>
                          </a:cxn>
                          <a:cxn ang="T91">
                            <a:pos x="T50" y="T51"/>
                          </a:cxn>
                          <a:cxn ang="T92">
                            <a:pos x="T52" y="T53"/>
                          </a:cxn>
                          <a:cxn ang="T93">
                            <a:pos x="T54" y="T55"/>
                          </a:cxn>
                          <a:cxn ang="T94">
                            <a:pos x="T56" y="T57"/>
                          </a:cxn>
                          <a:cxn ang="T95">
                            <a:pos x="T58" y="T59"/>
                          </a:cxn>
                          <a:cxn ang="T96">
                            <a:pos x="T60" y="T61"/>
                          </a:cxn>
                          <a:cxn ang="T97">
                            <a:pos x="T62" y="T63"/>
                          </a:cxn>
                          <a:cxn ang="T98">
                            <a:pos x="T64" y="T65"/>
                          </a:cxn>
                        </a:cxnLst>
                        <a:rect l="T99" t="T100" r="T101" b="T102"/>
                        <a:pathLst>
                          <a:path w="52" h="53">
                            <a:moveTo>
                              <a:pt x="26" y="0"/>
                            </a:moveTo>
                            <a:lnTo>
                              <a:pt x="26" y="0"/>
                            </a:lnTo>
                            <a:lnTo>
                              <a:pt x="13" y="0"/>
                            </a:lnTo>
                            <a:lnTo>
                              <a:pt x="13" y="13"/>
                            </a:lnTo>
                            <a:lnTo>
                              <a:pt x="0" y="13"/>
                            </a:lnTo>
                            <a:lnTo>
                              <a:pt x="0" y="27"/>
                            </a:lnTo>
                            <a:lnTo>
                              <a:pt x="0" y="40"/>
                            </a:lnTo>
                            <a:lnTo>
                              <a:pt x="13" y="53"/>
                            </a:lnTo>
                            <a:lnTo>
                              <a:pt x="26" y="53"/>
                            </a:lnTo>
                            <a:lnTo>
                              <a:pt x="39" y="53"/>
                            </a:lnTo>
                            <a:lnTo>
                              <a:pt x="52" y="53"/>
                            </a:lnTo>
                            <a:lnTo>
                              <a:pt x="52" y="40"/>
                            </a:lnTo>
                            <a:lnTo>
                              <a:pt x="52" y="27"/>
                            </a:lnTo>
                            <a:lnTo>
                              <a:pt x="52" y="13"/>
                            </a:lnTo>
                            <a:lnTo>
                              <a:pt x="39" y="0"/>
                            </a:lnTo>
                            <a:lnTo>
                              <a:pt x="26" y="0"/>
                            </a:lnTo>
                            <a:close/>
                          </a:path>
                        </a:pathLst>
                      </a:cu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28" name="Freeform 364">
                        <a:extLst>
                          <a:ext uri="{FF2B5EF4-FFF2-40B4-BE49-F238E27FC236}">
                            <a16:creationId xmlns:a16="http://schemas.microsoft.com/office/drawing/2014/main" id="{49721EBB-7167-EE9A-B235-0C0670D28D1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97" y="2701"/>
                        <a:ext cx="52" cy="53"/>
                      </a:xfrm>
                      <a:custGeom>
                        <a:avLst/>
                        <a:gdLst>
                          <a:gd name="T0" fmla="*/ 26 w 52"/>
                          <a:gd name="T1" fmla="*/ 0 h 53"/>
                          <a:gd name="T2" fmla="*/ 26 w 52"/>
                          <a:gd name="T3" fmla="*/ 0 h 53"/>
                          <a:gd name="T4" fmla="*/ 26 w 52"/>
                          <a:gd name="T5" fmla="*/ 0 h 53"/>
                          <a:gd name="T6" fmla="*/ 13 w 52"/>
                          <a:gd name="T7" fmla="*/ 0 h 53"/>
                          <a:gd name="T8" fmla="*/ 13 w 52"/>
                          <a:gd name="T9" fmla="*/ 0 h 53"/>
                          <a:gd name="T10" fmla="*/ 13 w 52"/>
                          <a:gd name="T11" fmla="*/ 13 h 53"/>
                          <a:gd name="T12" fmla="*/ 0 w 52"/>
                          <a:gd name="T13" fmla="*/ 13 h 53"/>
                          <a:gd name="T14" fmla="*/ 0 w 52"/>
                          <a:gd name="T15" fmla="*/ 13 h 53"/>
                          <a:gd name="T16" fmla="*/ 0 w 52"/>
                          <a:gd name="T17" fmla="*/ 27 h 53"/>
                          <a:gd name="T18" fmla="*/ 0 w 52"/>
                          <a:gd name="T19" fmla="*/ 27 h 53"/>
                          <a:gd name="T20" fmla="*/ 0 w 52"/>
                          <a:gd name="T21" fmla="*/ 40 h 53"/>
                          <a:gd name="T22" fmla="*/ 0 w 52"/>
                          <a:gd name="T23" fmla="*/ 40 h 53"/>
                          <a:gd name="T24" fmla="*/ 0 w 52"/>
                          <a:gd name="T25" fmla="*/ 40 h 53"/>
                          <a:gd name="T26" fmla="*/ 13 w 52"/>
                          <a:gd name="T27" fmla="*/ 53 h 53"/>
                          <a:gd name="T28" fmla="*/ 13 w 52"/>
                          <a:gd name="T29" fmla="*/ 53 h 53"/>
                          <a:gd name="T30" fmla="*/ 13 w 52"/>
                          <a:gd name="T31" fmla="*/ 53 h 53"/>
                          <a:gd name="T32" fmla="*/ 26 w 52"/>
                          <a:gd name="T33" fmla="*/ 53 h 53"/>
                          <a:gd name="T34" fmla="*/ 26 w 52"/>
                          <a:gd name="T35" fmla="*/ 53 h 53"/>
                          <a:gd name="T36" fmla="*/ 39 w 52"/>
                          <a:gd name="T37" fmla="*/ 53 h 53"/>
                          <a:gd name="T38" fmla="*/ 39 w 52"/>
                          <a:gd name="T39" fmla="*/ 53 h 53"/>
                          <a:gd name="T40" fmla="*/ 39 w 52"/>
                          <a:gd name="T41" fmla="*/ 53 h 53"/>
                          <a:gd name="T42" fmla="*/ 52 w 52"/>
                          <a:gd name="T43" fmla="*/ 53 h 53"/>
                          <a:gd name="T44" fmla="*/ 52 w 52"/>
                          <a:gd name="T45" fmla="*/ 40 h 53"/>
                          <a:gd name="T46" fmla="*/ 52 w 52"/>
                          <a:gd name="T47" fmla="*/ 40 h 53"/>
                          <a:gd name="T48" fmla="*/ 52 w 52"/>
                          <a:gd name="T49" fmla="*/ 40 h 53"/>
                          <a:gd name="T50" fmla="*/ 52 w 52"/>
                          <a:gd name="T51" fmla="*/ 27 h 53"/>
                          <a:gd name="T52" fmla="*/ 52 w 52"/>
                          <a:gd name="T53" fmla="*/ 27 h 53"/>
                          <a:gd name="T54" fmla="*/ 52 w 52"/>
                          <a:gd name="T55" fmla="*/ 13 h 53"/>
                          <a:gd name="T56" fmla="*/ 52 w 52"/>
                          <a:gd name="T57" fmla="*/ 13 h 53"/>
                          <a:gd name="T58" fmla="*/ 52 w 52"/>
                          <a:gd name="T59" fmla="*/ 13 h 53"/>
                          <a:gd name="T60" fmla="*/ 39 w 52"/>
                          <a:gd name="T61" fmla="*/ 0 h 53"/>
                          <a:gd name="T62" fmla="*/ 39 w 52"/>
                          <a:gd name="T63" fmla="*/ 0 h 53"/>
                          <a:gd name="T64" fmla="*/ 39 w 52"/>
                          <a:gd name="T65" fmla="*/ 0 h 53"/>
                          <a:gd name="T66" fmla="*/ 26 w 52"/>
                          <a:gd name="T67" fmla="*/ 0 h 53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w 52"/>
                          <a:gd name="T103" fmla="*/ 0 h 53"/>
                          <a:gd name="T104" fmla="*/ 52 w 52"/>
                          <a:gd name="T105" fmla="*/ 53 h 53"/>
                        </a:gdLst>
                        <a:ahLst/>
                        <a:cxnLst>
                          <a:cxn ang="T68">
                            <a:pos x="T0" y="T1"/>
                          </a:cxn>
                          <a:cxn ang="T69">
                            <a:pos x="T2" y="T3"/>
                          </a:cxn>
                          <a:cxn ang="T70">
                            <a:pos x="T4" y="T5"/>
                          </a:cxn>
                          <a:cxn ang="T71">
                            <a:pos x="T6" y="T7"/>
                          </a:cxn>
                          <a:cxn ang="T72">
                            <a:pos x="T8" y="T9"/>
                          </a:cxn>
                          <a:cxn ang="T73">
                            <a:pos x="T10" y="T11"/>
                          </a:cxn>
                          <a:cxn ang="T74">
                            <a:pos x="T12" y="T13"/>
                          </a:cxn>
                          <a:cxn ang="T75">
                            <a:pos x="T14" y="T15"/>
                          </a:cxn>
                          <a:cxn ang="T76">
                            <a:pos x="T16" y="T17"/>
                          </a:cxn>
                          <a:cxn ang="T77">
                            <a:pos x="T18" y="T19"/>
                          </a:cxn>
                          <a:cxn ang="T78">
                            <a:pos x="T20" y="T21"/>
                          </a:cxn>
                          <a:cxn ang="T79">
                            <a:pos x="T22" y="T23"/>
                          </a:cxn>
                          <a:cxn ang="T80">
                            <a:pos x="T24" y="T25"/>
                          </a:cxn>
                          <a:cxn ang="T81">
                            <a:pos x="T26" y="T27"/>
                          </a:cxn>
                          <a:cxn ang="T82">
                            <a:pos x="T28" y="T29"/>
                          </a:cxn>
                          <a:cxn ang="T83">
                            <a:pos x="T30" y="T31"/>
                          </a:cxn>
                          <a:cxn ang="T84">
                            <a:pos x="T32" y="T33"/>
                          </a:cxn>
                          <a:cxn ang="T85">
                            <a:pos x="T34" y="T35"/>
                          </a:cxn>
                          <a:cxn ang="T86">
                            <a:pos x="T36" y="T37"/>
                          </a:cxn>
                          <a:cxn ang="T87">
                            <a:pos x="T38" y="T39"/>
                          </a:cxn>
                          <a:cxn ang="T88">
                            <a:pos x="T40" y="T41"/>
                          </a:cxn>
                          <a:cxn ang="T89">
                            <a:pos x="T42" y="T43"/>
                          </a:cxn>
                          <a:cxn ang="T90">
                            <a:pos x="T44" y="T45"/>
                          </a:cxn>
                          <a:cxn ang="T91">
                            <a:pos x="T46" y="T47"/>
                          </a:cxn>
                          <a:cxn ang="T92">
                            <a:pos x="T48" y="T49"/>
                          </a:cxn>
                          <a:cxn ang="T93">
                            <a:pos x="T50" y="T51"/>
                          </a:cxn>
                          <a:cxn ang="T94">
                            <a:pos x="T52" y="T53"/>
                          </a:cxn>
                          <a:cxn ang="T95">
                            <a:pos x="T54" y="T55"/>
                          </a:cxn>
                          <a:cxn ang="T96">
                            <a:pos x="T56" y="T57"/>
                          </a:cxn>
                          <a:cxn ang="T97">
                            <a:pos x="T58" y="T59"/>
                          </a:cxn>
                          <a:cxn ang="T98">
                            <a:pos x="T60" y="T61"/>
                          </a:cxn>
                          <a:cxn ang="T99">
                            <a:pos x="T62" y="T63"/>
                          </a:cxn>
                          <a:cxn ang="T100">
                            <a:pos x="T64" y="T65"/>
                          </a:cxn>
                          <a:cxn ang="T101">
                            <a:pos x="T66" y="T67"/>
                          </a:cxn>
                        </a:cxnLst>
                        <a:rect l="T102" t="T103" r="T104" b="T105"/>
                        <a:pathLst>
                          <a:path w="52" h="53">
                            <a:moveTo>
                              <a:pt x="26" y="0"/>
                            </a:moveTo>
                            <a:lnTo>
                              <a:pt x="26" y="0"/>
                            </a:lnTo>
                            <a:lnTo>
                              <a:pt x="13" y="0"/>
                            </a:lnTo>
                            <a:lnTo>
                              <a:pt x="13" y="13"/>
                            </a:lnTo>
                            <a:lnTo>
                              <a:pt x="0" y="13"/>
                            </a:lnTo>
                            <a:lnTo>
                              <a:pt x="0" y="27"/>
                            </a:lnTo>
                            <a:lnTo>
                              <a:pt x="0" y="40"/>
                            </a:lnTo>
                            <a:lnTo>
                              <a:pt x="13" y="53"/>
                            </a:lnTo>
                            <a:lnTo>
                              <a:pt x="26" y="53"/>
                            </a:lnTo>
                            <a:lnTo>
                              <a:pt x="39" y="53"/>
                            </a:lnTo>
                            <a:lnTo>
                              <a:pt x="52" y="53"/>
                            </a:lnTo>
                            <a:lnTo>
                              <a:pt x="52" y="40"/>
                            </a:lnTo>
                            <a:lnTo>
                              <a:pt x="52" y="27"/>
                            </a:lnTo>
                            <a:lnTo>
                              <a:pt x="52" y="13"/>
                            </a:lnTo>
                            <a:lnTo>
                              <a:pt x="39" y="0"/>
                            </a:lnTo>
                            <a:lnTo>
                              <a:pt x="26" y="0"/>
                            </a:lnTo>
                          </a:path>
                        </a:pathLst>
                      </a:cu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29" name="Rectangle 365">
                        <a:extLst>
                          <a:ext uri="{FF2B5EF4-FFF2-40B4-BE49-F238E27FC236}">
                            <a16:creationId xmlns:a16="http://schemas.microsoft.com/office/drawing/2014/main" id="{E26BC295-70D8-6431-6F3B-D4636AF4AB6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78" y="2491"/>
                        <a:ext cx="303" cy="31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30" name="Rectangle 366">
                        <a:extLst>
                          <a:ext uri="{FF2B5EF4-FFF2-40B4-BE49-F238E27FC236}">
                            <a16:creationId xmlns:a16="http://schemas.microsoft.com/office/drawing/2014/main" id="{93090077-87D2-B9E7-C0EB-FCB8090F2C2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78" y="2491"/>
                        <a:ext cx="303" cy="31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31" name="Rectangle 367">
                        <a:extLst>
                          <a:ext uri="{FF2B5EF4-FFF2-40B4-BE49-F238E27FC236}">
                            <a16:creationId xmlns:a16="http://schemas.microsoft.com/office/drawing/2014/main" id="{9C8FCBF9-C6B3-F27C-93C5-8C5500DFEFF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05" y="2504"/>
                        <a:ext cx="118" cy="27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32" name="Rectangle 368">
                        <a:extLst>
                          <a:ext uri="{FF2B5EF4-FFF2-40B4-BE49-F238E27FC236}">
                            <a16:creationId xmlns:a16="http://schemas.microsoft.com/office/drawing/2014/main" id="{84A6AE51-539D-5DC8-FEF3-99E181F3FD9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05" y="2504"/>
                        <a:ext cx="118" cy="27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33" name="Rectangle 369">
                        <a:extLst>
                          <a:ext uri="{FF2B5EF4-FFF2-40B4-BE49-F238E27FC236}">
                            <a16:creationId xmlns:a16="http://schemas.microsoft.com/office/drawing/2014/main" id="{4C87044C-0CA3-5D1E-B25F-7DB824A1944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23" y="2504"/>
                        <a:ext cx="132" cy="27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34" name="Rectangle 370">
                        <a:extLst>
                          <a:ext uri="{FF2B5EF4-FFF2-40B4-BE49-F238E27FC236}">
                            <a16:creationId xmlns:a16="http://schemas.microsoft.com/office/drawing/2014/main" id="{77CDC534-D1C2-5F3C-8086-EEE347141B9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23" y="2504"/>
                        <a:ext cx="132" cy="27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35" name="Rectangle 371">
                        <a:extLst>
                          <a:ext uri="{FF2B5EF4-FFF2-40B4-BE49-F238E27FC236}">
                            <a16:creationId xmlns:a16="http://schemas.microsoft.com/office/drawing/2014/main" id="{428BB748-A971-A210-3F2D-B1F903FE7FA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97" y="2504"/>
                        <a:ext cx="13" cy="28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36" name="Rectangle 372">
                        <a:extLst>
                          <a:ext uri="{FF2B5EF4-FFF2-40B4-BE49-F238E27FC236}">
                            <a16:creationId xmlns:a16="http://schemas.microsoft.com/office/drawing/2014/main" id="{B6CCE3FD-9B94-5FF8-969E-07C9E08D5D3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97" y="2504"/>
                        <a:ext cx="13" cy="28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37" name="Rectangle 373">
                        <a:extLst>
                          <a:ext uri="{FF2B5EF4-FFF2-40B4-BE49-F238E27FC236}">
                            <a16:creationId xmlns:a16="http://schemas.microsoft.com/office/drawing/2014/main" id="{FB9F6921-15D5-3B35-91E1-C5E0D824332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97" y="2491"/>
                        <a:ext cx="26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38" name="Rectangle 374">
                        <a:extLst>
                          <a:ext uri="{FF2B5EF4-FFF2-40B4-BE49-F238E27FC236}">
                            <a16:creationId xmlns:a16="http://schemas.microsoft.com/office/drawing/2014/main" id="{5727FE68-19AC-CFB8-1457-D62AC58C07B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97" y="2491"/>
                        <a:ext cx="26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39" name="Rectangle 375">
                        <a:extLst>
                          <a:ext uri="{FF2B5EF4-FFF2-40B4-BE49-F238E27FC236}">
                            <a16:creationId xmlns:a16="http://schemas.microsoft.com/office/drawing/2014/main" id="{DDB54945-3FDE-8A42-082F-51304EC7286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97" y="2793"/>
                        <a:ext cx="26" cy="1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40" name="Rectangle 376">
                        <a:extLst>
                          <a:ext uri="{FF2B5EF4-FFF2-40B4-BE49-F238E27FC236}">
                            <a16:creationId xmlns:a16="http://schemas.microsoft.com/office/drawing/2014/main" id="{3F7C0BE5-5B6D-FD0F-46FF-5A3758B0895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97" y="2793"/>
                        <a:ext cx="26" cy="1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41" name="Rectangle 377">
                        <a:extLst>
                          <a:ext uri="{FF2B5EF4-FFF2-40B4-BE49-F238E27FC236}">
                            <a16:creationId xmlns:a16="http://schemas.microsoft.com/office/drawing/2014/main" id="{987D73BE-9CD3-5EBF-752F-942B56F8E16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84" y="2635"/>
                        <a:ext cx="26" cy="14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42" name="Rectangle 378">
                        <a:extLst>
                          <a:ext uri="{FF2B5EF4-FFF2-40B4-BE49-F238E27FC236}">
                            <a16:creationId xmlns:a16="http://schemas.microsoft.com/office/drawing/2014/main" id="{1A28267C-3A18-0AFC-7EA8-EA30E1D4427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84" y="2635"/>
                        <a:ext cx="26" cy="14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43" name="Rectangle 379">
                        <a:extLst>
                          <a:ext uri="{FF2B5EF4-FFF2-40B4-BE49-F238E27FC236}">
                            <a16:creationId xmlns:a16="http://schemas.microsoft.com/office/drawing/2014/main" id="{EF9FDAF2-8AD1-D759-BA3A-33A658EB6A8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49" y="2504"/>
                        <a:ext cx="1" cy="28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44" name="Rectangle 380">
                        <a:extLst>
                          <a:ext uri="{FF2B5EF4-FFF2-40B4-BE49-F238E27FC236}">
                            <a16:creationId xmlns:a16="http://schemas.microsoft.com/office/drawing/2014/main" id="{B02DC595-0A99-9C39-67FB-42DD989F28D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49" y="2504"/>
                        <a:ext cx="1" cy="28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45" name="Rectangle 381">
                        <a:extLst>
                          <a:ext uri="{FF2B5EF4-FFF2-40B4-BE49-F238E27FC236}">
                            <a16:creationId xmlns:a16="http://schemas.microsoft.com/office/drawing/2014/main" id="{7C02EF48-4570-D027-EC23-F4C75A982F9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36" y="2491"/>
                        <a:ext cx="27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46" name="Rectangle 382">
                        <a:extLst>
                          <a:ext uri="{FF2B5EF4-FFF2-40B4-BE49-F238E27FC236}">
                            <a16:creationId xmlns:a16="http://schemas.microsoft.com/office/drawing/2014/main" id="{0EB4D5E3-1506-C28F-0DF1-92B362F8D30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36" y="2491"/>
                        <a:ext cx="27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47" name="Rectangle 383">
                        <a:extLst>
                          <a:ext uri="{FF2B5EF4-FFF2-40B4-BE49-F238E27FC236}">
                            <a16:creationId xmlns:a16="http://schemas.microsoft.com/office/drawing/2014/main" id="{B75FFBB3-F613-4012-9CC6-751DD5BCF7C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36" y="2793"/>
                        <a:ext cx="27" cy="1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48" name="Rectangle 384">
                        <a:extLst>
                          <a:ext uri="{FF2B5EF4-FFF2-40B4-BE49-F238E27FC236}">
                            <a16:creationId xmlns:a16="http://schemas.microsoft.com/office/drawing/2014/main" id="{86F2A2F6-22DC-BDCA-A015-80E207FAEC5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36" y="2793"/>
                        <a:ext cx="27" cy="1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49" name="Rectangle 385">
                        <a:extLst>
                          <a:ext uri="{FF2B5EF4-FFF2-40B4-BE49-F238E27FC236}">
                            <a16:creationId xmlns:a16="http://schemas.microsoft.com/office/drawing/2014/main" id="{3BE74766-57F2-63F4-E6AA-88D5EE304E1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49" y="2635"/>
                        <a:ext cx="27" cy="14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50" name="Rectangle 386">
                        <a:extLst>
                          <a:ext uri="{FF2B5EF4-FFF2-40B4-BE49-F238E27FC236}">
                            <a16:creationId xmlns:a16="http://schemas.microsoft.com/office/drawing/2014/main" id="{C4002104-02FB-621B-5095-1A1B78D8C3E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49" y="2635"/>
                        <a:ext cx="27" cy="14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51" name="Rectangle 387">
                        <a:extLst>
                          <a:ext uri="{FF2B5EF4-FFF2-40B4-BE49-F238E27FC236}">
                            <a16:creationId xmlns:a16="http://schemas.microsoft.com/office/drawing/2014/main" id="{E5E19CD5-398C-C350-AF56-93DB6AB3204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17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52" name="Rectangle 388">
                        <a:extLst>
                          <a:ext uri="{FF2B5EF4-FFF2-40B4-BE49-F238E27FC236}">
                            <a16:creationId xmlns:a16="http://schemas.microsoft.com/office/drawing/2014/main" id="{38F230B8-5ADC-29C6-7FFA-09B0F297848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17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53" name="Rectangle 389">
                        <a:extLst>
                          <a:ext uri="{FF2B5EF4-FFF2-40B4-BE49-F238E27FC236}">
                            <a16:creationId xmlns:a16="http://schemas.microsoft.com/office/drawing/2014/main" id="{EEBCCE8B-FF7C-1328-AC44-51913163315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17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54" name="Rectangle 390">
                        <a:extLst>
                          <a:ext uri="{FF2B5EF4-FFF2-40B4-BE49-F238E27FC236}">
                            <a16:creationId xmlns:a16="http://schemas.microsoft.com/office/drawing/2014/main" id="{922925A0-78FE-21EE-596B-0ADF3B8F369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17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55" name="Rectangle 391">
                        <a:extLst>
                          <a:ext uri="{FF2B5EF4-FFF2-40B4-BE49-F238E27FC236}">
                            <a16:creationId xmlns:a16="http://schemas.microsoft.com/office/drawing/2014/main" id="{69CC2349-EFFA-D38D-F1F7-B39E71F392D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96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56" name="Rectangle 392">
                        <a:extLst>
                          <a:ext uri="{FF2B5EF4-FFF2-40B4-BE49-F238E27FC236}">
                            <a16:creationId xmlns:a16="http://schemas.microsoft.com/office/drawing/2014/main" id="{815315C3-CC70-7476-3056-D116885C355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96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57" name="Rectangle 393">
                        <a:extLst>
                          <a:ext uri="{FF2B5EF4-FFF2-40B4-BE49-F238E27FC236}">
                            <a16:creationId xmlns:a16="http://schemas.microsoft.com/office/drawing/2014/main" id="{98E2AE81-A69D-FAD4-9C81-AB4DF4A68EC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83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58" name="Rectangle 394">
                        <a:extLst>
                          <a:ext uri="{FF2B5EF4-FFF2-40B4-BE49-F238E27FC236}">
                            <a16:creationId xmlns:a16="http://schemas.microsoft.com/office/drawing/2014/main" id="{45FC2F09-3531-E554-85F9-D9BF6CDE844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583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59" name="Rectangle 395">
                        <a:extLst>
                          <a:ext uri="{FF2B5EF4-FFF2-40B4-BE49-F238E27FC236}">
                            <a16:creationId xmlns:a16="http://schemas.microsoft.com/office/drawing/2014/main" id="{B6FFA3DE-F4B4-6136-1918-BEB9A8261DE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675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60" name="Rectangle 396">
                        <a:extLst>
                          <a:ext uri="{FF2B5EF4-FFF2-40B4-BE49-F238E27FC236}">
                            <a16:creationId xmlns:a16="http://schemas.microsoft.com/office/drawing/2014/main" id="{E504A97B-0747-B9B5-A86D-7DD2B0B0A91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675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61" name="Rectangle 397">
                        <a:extLst>
                          <a:ext uri="{FF2B5EF4-FFF2-40B4-BE49-F238E27FC236}">
                            <a16:creationId xmlns:a16="http://schemas.microsoft.com/office/drawing/2014/main" id="{35D668C1-8336-7405-6809-F1749C87B7B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675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62" name="Rectangle 398">
                        <a:extLst>
                          <a:ext uri="{FF2B5EF4-FFF2-40B4-BE49-F238E27FC236}">
                            <a16:creationId xmlns:a16="http://schemas.microsoft.com/office/drawing/2014/main" id="{4344D25B-EE39-2B8C-F9B9-BCF2025BCF2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675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63" name="Rectangle 399">
                        <a:extLst>
                          <a:ext uri="{FF2B5EF4-FFF2-40B4-BE49-F238E27FC236}">
                            <a16:creationId xmlns:a16="http://schemas.microsoft.com/office/drawing/2014/main" id="{FE829164-1C29-B1FF-A232-C384958BA16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754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64" name="Rectangle 400">
                        <a:extLst>
                          <a:ext uri="{FF2B5EF4-FFF2-40B4-BE49-F238E27FC236}">
                            <a16:creationId xmlns:a16="http://schemas.microsoft.com/office/drawing/2014/main" id="{69D58B24-771B-9A5C-4C3A-9D2E711CD1B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754"/>
                        <a:ext cx="52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65" name="Rectangle 401">
                        <a:extLst>
                          <a:ext uri="{FF2B5EF4-FFF2-40B4-BE49-F238E27FC236}">
                            <a16:creationId xmlns:a16="http://schemas.microsoft.com/office/drawing/2014/main" id="{85041FFB-E209-31E8-F8CA-5F97F85E786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741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66" name="Rectangle 402">
                        <a:extLst>
                          <a:ext uri="{FF2B5EF4-FFF2-40B4-BE49-F238E27FC236}">
                            <a16:creationId xmlns:a16="http://schemas.microsoft.com/office/drawing/2014/main" id="{3663B1E0-2F66-B071-6499-6A95CC576C9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2" y="2741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67" name="Rectangle 403">
                        <a:extLst>
                          <a:ext uri="{FF2B5EF4-FFF2-40B4-BE49-F238E27FC236}">
                            <a16:creationId xmlns:a16="http://schemas.microsoft.com/office/drawing/2014/main" id="{CEBBB7DD-A2A6-71B6-8BDE-964BB3281A0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517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68" name="Rectangle 404">
                        <a:extLst>
                          <a:ext uri="{FF2B5EF4-FFF2-40B4-BE49-F238E27FC236}">
                            <a16:creationId xmlns:a16="http://schemas.microsoft.com/office/drawing/2014/main" id="{F526709D-7387-3616-35E9-61721529567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517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69" name="Rectangle 405">
                        <a:extLst>
                          <a:ext uri="{FF2B5EF4-FFF2-40B4-BE49-F238E27FC236}">
                            <a16:creationId xmlns:a16="http://schemas.microsoft.com/office/drawing/2014/main" id="{D9ADF33F-DB2C-D2D7-CA4D-12878595DC7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517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70" name="Rectangle 406">
                        <a:extLst>
                          <a:ext uri="{FF2B5EF4-FFF2-40B4-BE49-F238E27FC236}">
                            <a16:creationId xmlns:a16="http://schemas.microsoft.com/office/drawing/2014/main" id="{F32E51B3-4202-037D-0AA7-6F42C58F7CF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517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71" name="Rectangle 407">
                        <a:extLst>
                          <a:ext uri="{FF2B5EF4-FFF2-40B4-BE49-F238E27FC236}">
                            <a16:creationId xmlns:a16="http://schemas.microsoft.com/office/drawing/2014/main" id="{7FBDEA39-AEAA-31D6-7CAE-0A14256AE88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596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72" name="Rectangle 408">
                        <a:extLst>
                          <a:ext uri="{FF2B5EF4-FFF2-40B4-BE49-F238E27FC236}">
                            <a16:creationId xmlns:a16="http://schemas.microsoft.com/office/drawing/2014/main" id="{6F7564C7-5AC6-62B5-75A9-0FD15AE8BE7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596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73" name="Rectangle 409">
                        <a:extLst>
                          <a:ext uri="{FF2B5EF4-FFF2-40B4-BE49-F238E27FC236}">
                            <a16:creationId xmlns:a16="http://schemas.microsoft.com/office/drawing/2014/main" id="{B86E9B9B-B193-E65B-CCF0-24187045F6B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583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74" name="Rectangle 410">
                        <a:extLst>
                          <a:ext uri="{FF2B5EF4-FFF2-40B4-BE49-F238E27FC236}">
                            <a16:creationId xmlns:a16="http://schemas.microsoft.com/office/drawing/2014/main" id="{192ADE26-147D-FF58-E577-B831A53B2EC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583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75" name="Rectangle 411">
                        <a:extLst>
                          <a:ext uri="{FF2B5EF4-FFF2-40B4-BE49-F238E27FC236}">
                            <a16:creationId xmlns:a16="http://schemas.microsoft.com/office/drawing/2014/main" id="{6BCE5838-8365-4A07-1F9D-808B1615BBE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675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76" name="Rectangle 412">
                        <a:extLst>
                          <a:ext uri="{FF2B5EF4-FFF2-40B4-BE49-F238E27FC236}">
                            <a16:creationId xmlns:a16="http://schemas.microsoft.com/office/drawing/2014/main" id="{1CFECFD6-7E51-2834-39AF-9588963E7B3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675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77" name="Rectangle 413">
                        <a:extLst>
                          <a:ext uri="{FF2B5EF4-FFF2-40B4-BE49-F238E27FC236}">
                            <a16:creationId xmlns:a16="http://schemas.microsoft.com/office/drawing/2014/main" id="{7741F3AA-7F55-0ACF-087D-4A76E42F6E1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675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78" name="Rectangle 414">
                        <a:extLst>
                          <a:ext uri="{FF2B5EF4-FFF2-40B4-BE49-F238E27FC236}">
                            <a16:creationId xmlns:a16="http://schemas.microsoft.com/office/drawing/2014/main" id="{2AB55F94-AB1E-71C0-E978-82DC7CCDDC5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675"/>
                        <a:ext cx="1" cy="26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79" name="Rectangle 415">
                        <a:extLst>
                          <a:ext uri="{FF2B5EF4-FFF2-40B4-BE49-F238E27FC236}">
                            <a16:creationId xmlns:a16="http://schemas.microsoft.com/office/drawing/2014/main" id="{8655AF3D-0FA6-885F-715E-CF066BF9C47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754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80" name="Rectangle 416">
                        <a:extLst>
                          <a:ext uri="{FF2B5EF4-FFF2-40B4-BE49-F238E27FC236}">
                            <a16:creationId xmlns:a16="http://schemas.microsoft.com/office/drawing/2014/main" id="{3D0ADB33-C6B8-F177-E158-A66FC41E46B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15" y="2754"/>
                        <a:ext cx="53" cy="13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81" name="Rectangle 417">
                        <a:extLst>
                          <a:ext uri="{FF2B5EF4-FFF2-40B4-BE49-F238E27FC236}">
                            <a16:creationId xmlns:a16="http://schemas.microsoft.com/office/drawing/2014/main" id="{BAF33F8C-6C7E-FE09-6574-06229802940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741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  <p:sp>
                    <p:nvSpPr>
                      <p:cNvPr id="682" name="Rectangle 418">
                        <a:extLst>
                          <a:ext uri="{FF2B5EF4-FFF2-40B4-BE49-F238E27FC236}">
                            <a16:creationId xmlns:a16="http://schemas.microsoft.com/office/drawing/2014/main" id="{AB3CEC13-9F75-09C8-6354-96128EA28A7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8" y="2741"/>
                        <a:ext cx="1" cy="39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825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1pPr>
                        <a:lvl2pPr marL="742950" indent="-28575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2pPr>
                        <a:lvl3pPr marL="11430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3pPr>
                        <a:lvl4pPr marL="16002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4pPr>
                        <a:lvl5pPr marL="2057400" indent="-228600"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5000"/>
                          </a:spcBef>
                          <a:spcAft>
                            <a:spcPct val="0"/>
                          </a:spcAft>
                          <a:defRPr sz="1200" b="1">
                            <a:solidFill>
                              <a:schemeClr val="tx1"/>
                            </a:solidFill>
                            <a:latin typeface="Arial Narrow" pitchFamily="34" charset="0"/>
                          </a:defRPr>
                        </a:lvl9pPr>
                      </a:lstStyle>
                      <a:p>
                        <a:endParaRPr lang="en-US" altLang="en-US" sz="1000"/>
                      </a:p>
                    </p:txBody>
                  </p:sp>
                </p:grpSp>
                <p:sp>
                  <p:nvSpPr>
                    <p:cNvPr id="625" name="Line 419">
                      <a:extLst>
                        <a:ext uri="{FF2B5EF4-FFF2-40B4-BE49-F238E27FC236}">
                          <a16:creationId xmlns:a16="http://schemas.microsoft.com/office/drawing/2014/main" id="{37293B0B-F57F-6C2B-0BCE-05C58C8C9FF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37" y="2256"/>
                      <a:ext cx="71" cy="144"/>
                    </a:xfrm>
                    <a:prstGeom prst="line">
                      <a:avLst/>
                    </a:prstGeom>
                    <a:noFill/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 sz="1200"/>
                    </a:p>
                  </p:txBody>
                </p:sp>
                <p:sp>
                  <p:nvSpPr>
                    <p:cNvPr id="626" name="Line 420">
                      <a:extLst>
                        <a:ext uri="{FF2B5EF4-FFF2-40B4-BE49-F238E27FC236}">
                          <a16:creationId xmlns:a16="http://schemas.microsoft.com/office/drawing/2014/main" id="{A81FEB93-7353-FECA-EC57-9213E0BBC0C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14" y="2264"/>
                      <a:ext cx="64" cy="128"/>
                    </a:xfrm>
                    <a:prstGeom prst="line">
                      <a:avLst/>
                    </a:prstGeom>
                    <a:noFill/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 sz="1200"/>
                    </a:p>
                  </p:txBody>
                </p:sp>
              </p:grpSp>
            </p:grpSp>
          </p:grpSp>
        </p:grpSp>
        <p:grpSp>
          <p:nvGrpSpPr>
            <p:cNvPr id="513" name="Group 421">
              <a:extLst>
                <a:ext uri="{FF2B5EF4-FFF2-40B4-BE49-F238E27FC236}">
                  <a16:creationId xmlns:a16="http://schemas.microsoft.com/office/drawing/2014/main" id="{51AD965C-610B-C69F-F013-E94E30774D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23175" y="1833563"/>
              <a:ext cx="1216025" cy="1408112"/>
              <a:chOff x="4742" y="1319"/>
              <a:chExt cx="472" cy="623"/>
            </a:xfrm>
          </p:grpSpPr>
          <p:sp>
            <p:nvSpPr>
              <p:cNvPr id="515" name="Freeform 422">
                <a:extLst>
                  <a:ext uri="{FF2B5EF4-FFF2-40B4-BE49-F238E27FC236}">
                    <a16:creationId xmlns:a16="http://schemas.microsoft.com/office/drawing/2014/main" id="{C88E1363-E1E5-C6F1-7FAF-ABDBECC82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5" y="1501"/>
                <a:ext cx="37" cy="348"/>
              </a:xfrm>
              <a:custGeom>
                <a:avLst/>
                <a:gdLst>
                  <a:gd name="T0" fmla="*/ 0 w 37"/>
                  <a:gd name="T1" fmla="*/ 330 h 348"/>
                  <a:gd name="T2" fmla="*/ 0 w 37"/>
                  <a:gd name="T3" fmla="*/ 307 h 348"/>
                  <a:gd name="T4" fmla="*/ 0 w 37"/>
                  <a:gd name="T5" fmla="*/ 289 h 348"/>
                  <a:gd name="T6" fmla="*/ 2 w 37"/>
                  <a:gd name="T7" fmla="*/ 267 h 348"/>
                  <a:gd name="T8" fmla="*/ 2 w 37"/>
                  <a:gd name="T9" fmla="*/ 248 h 348"/>
                  <a:gd name="T10" fmla="*/ 2 w 37"/>
                  <a:gd name="T11" fmla="*/ 226 h 348"/>
                  <a:gd name="T12" fmla="*/ 2 w 37"/>
                  <a:gd name="T13" fmla="*/ 204 h 348"/>
                  <a:gd name="T14" fmla="*/ 2 w 37"/>
                  <a:gd name="T15" fmla="*/ 185 h 348"/>
                  <a:gd name="T16" fmla="*/ 2 w 37"/>
                  <a:gd name="T17" fmla="*/ 167 h 348"/>
                  <a:gd name="T18" fmla="*/ 2 w 37"/>
                  <a:gd name="T19" fmla="*/ 144 h 348"/>
                  <a:gd name="T20" fmla="*/ 2 w 37"/>
                  <a:gd name="T21" fmla="*/ 122 h 348"/>
                  <a:gd name="T22" fmla="*/ 2 w 37"/>
                  <a:gd name="T23" fmla="*/ 104 h 348"/>
                  <a:gd name="T24" fmla="*/ 2 w 37"/>
                  <a:gd name="T25" fmla="*/ 81 h 348"/>
                  <a:gd name="T26" fmla="*/ 5 w 37"/>
                  <a:gd name="T27" fmla="*/ 63 h 348"/>
                  <a:gd name="T28" fmla="*/ 5 w 37"/>
                  <a:gd name="T29" fmla="*/ 41 h 348"/>
                  <a:gd name="T30" fmla="*/ 5 w 37"/>
                  <a:gd name="T31" fmla="*/ 22 h 348"/>
                  <a:gd name="T32" fmla="*/ 5 w 37"/>
                  <a:gd name="T33" fmla="*/ 0 h 348"/>
                  <a:gd name="T34" fmla="*/ 8 w 37"/>
                  <a:gd name="T35" fmla="*/ 7 h 348"/>
                  <a:gd name="T36" fmla="*/ 10 w 37"/>
                  <a:gd name="T37" fmla="*/ 11 h 348"/>
                  <a:gd name="T38" fmla="*/ 16 w 37"/>
                  <a:gd name="T39" fmla="*/ 15 h 348"/>
                  <a:gd name="T40" fmla="*/ 18 w 37"/>
                  <a:gd name="T41" fmla="*/ 15 h 348"/>
                  <a:gd name="T42" fmla="*/ 21 w 37"/>
                  <a:gd name="T43" fmla="*/ 15 h 348"/>
                  <a:gd name="T44" fmla="*/ 24 w 37"/>
                  <a:gd name="T45" fmla="*/ 11 h 348"/>
                  <a:gd name="T46" fmla="*/ 29 w 37"/>
                  <a:gd name="T47" fmla="*/ 7 h 348"/>
                  <a:gd name="T48" fmla="*/ 32 w 37"/>
                  <a:gd name="T49" fmla="*/ 0 h 348"/>
                  <a:gd name="T50" fmla="*/ 32 w 37"/>
                  <a:gd name="T51" fmla="*/ 22 h 348"/>
                  <a:gd name="T52" fmla="*/ 32 w 37"/>
                  <a:gd name="T53" fmla="*/ 41 h 348"/>
                  <a:gd name="T54" fmla="*/ 32 w 37"/>
                  <a:gd name="T55" fmla="*/ 63 h 348"/>
                  <a:gd name="T56" fmla="*/ 34 w 37"/>
                  <a:gd name="T57" fmla="*/ 81 h 348"/>
                  <a:gd name="T58" fmla="*/ 34 w 37"/>
                  <a:gd name="T59" fmla="*/ 104 h 348"/>
                  <a:gd name="T60" fmla="*/ 34 w 37"/>
                  <a:gd name="T61" fmla="*/ 122 h 348"/>
                  <a:gd name="T62" fmla="*/ 34 w 37"/>
                  <a:gd name="T63" fmla="*/ 144 h 348"/>
                  <a:gd name="T64" fmla="*/ 34 w 37"/>
                  <a:gd name="T65" fmla="*/ 167 h 348"/>
                  <a:gd name="T66" fmla="*/ 34 w 37"/>
                  <a:gd name="T67" fmla="*/ 185 h 348"/>
                  <a:gd name="T68" fmla="*/ 37 w 37"/>
                  <a:gd name="T69" fmla="*/ 204 h 348"/>
                  <a:gd name="T70" fmla="*/ 37 w 37"/>
                  <a:gd name="T71" fmla="*/ 226 h 348"/>
                  <a:gd name="T72" fmla="*/ 37 w 37"/>
                  <a:gd name="T73" fmla="*/ 248 h 348"/>
                  <a:gd name="T74" fmla="*/ 37 w 37"/>
                  <a:gd name="T75" fmla="*/ 267 h 348"/>
                  <a:gd name="T76" fmla="*/ 37 w 37"/>
                  <a:gd name="T77" fmla="*/ 289 h 348"/>
                  <a:gd name="T78" fmla="*/ 37 w 37"/>
                  <a:gd name="T79" fmla="*/ 307 h 348"/>
                  <a:gd name="T80" fmla="*/ 37 w 37"/>
                  <a:gd name="T81" fmla="*/ 330 h 348"/>
                  <a:gd name="T82" fmla="*/ 34 w 37"/>
                  <a:gd name="T83" fmla="*/ 337 h 348"/>
                  <a:gd name="T84" fmla="*/ 32 w 37"/>
                  <a:gd name="T85" fmla="*/ 344 h 348"/>
                  <a:gd name="T86" fmla="*/ 26 w 37"/>
                  <a:gd name="T87" fmla="*/ 348 h 348"/>
                  <a:gd name="T88" fmla="*/ 21 w 37"/>
                  <a:gd name="T89" fmla="*/ 348 h 348"/>
                  <a:gd name="T90" fmla="*/ 16 w 37"/>
                  <a:gd name="T91" fmla="*/ 348 h 348"/>
                  <a:gd name="T92" fmla="*/ 8 w 37"/>
                  <a:gd name="T93" fmla="*/ 348 h 348"/>
                  <a:gd name="T94" fmla="*/ 5 w 37"/>
                  <a:gd name="T95" fmla="*/ 341 h 348"/>
                  <a:gd name="T96" fmla="*/ 0 w 37"/>
                  <a:gd name="T97" fmla="*/ 330 h 348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"/>
                  <a:gd name="T148" fmla="*/ 0 h 348"/>
                  <a:gd name="T149" fmla="*/ 37 w 37"/>
                  <a:gd name="T150" fmla="*/ 348 h 348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" h="348">
                    <a:moveTo>
                      <a:pt x="0" y="330"/>
                    </a:moveTo>
                    <a:lnTo>
                      <a:pt x="0" y="307"/>
                    </a:lnTo>
                    <a:lnTo>
                      <a:pt x="0" y="289"/>
                    </a:lnTo>
                    <a:lnTo>
                      <a:pt x="2" y="267"/>
                    </a:lnTo>
                    <a:lnTo>
                      <a:pt x="2" y="248"/>
                    </a:lnTo>
                    <a:lnTo>
                      <a:pt x="2" y="226"/>
                    </a:lnTo>
                    <a:lnTo>
                      <a:pt x="2" y="204"/>
                    </a:lnTo>
                    <a:lnTo>
                      <a:pt x="2" y="185"/>
                    </a:lnTo>
                    <a:lnTo>
                      <a:pt x="2" y="167"/>
                    </a:lnTo>
                    <a:lnTo>
                      <a:pt x="2" y="144"/>
                    </a:lnTo>
                    <a:lnTo>
                      <a:pt x="2" y="122"/>
                    </a:lnTo>
                    <a:lnTo>
                      <a:pt x="2" y="104"/>
                    </a:lnTo>
                    <a:lnTo>
                      <a:pt x="2" y="81"/>
                    </a:lnTo>
                    <a:lnTo>
                      <a:pt x="5" y="63"/>
                    </a:lnTo>
                    <a:lnTo>
                      <a:pt x="5" y="41"/>
                    </a:lnTo>
                    <a:lnTo>
                      <a:pt x="5" y="22"/>
                    </a:lnTo>
                    <a:lnTo>
                      <a:pt x="5" y="0"/>
                    </a:lnTo>
                    <a:lnTo>
                      <a:pt x="8" y="7"/>
                    </a:lnTo>
                    <a:lnTo>
                      <a:pt x="10" y="11"/>
                    </a:lnTo>
                    <a:lnTo>
                      <a:pt x="16" y="15"/>
                    </a:lnTo>
                    <a:lnTo>
                      <a:pt x="18" y="15"/>
                    </a:lnTo>
                    <a:lnTo>
                      <a:pt x="21" y="15"/>
                    </a:lnTo>
                    <a:lnTo>
                      <a:pt x="24" y="11"/>
                    </a:lnTo>
                    <a:lnTo>
                      <a:pt x="29" y="7"/>
                    </a:lnTo>
                    <a:lnTo>
                      <a:pt x="32" y="0"/>
                    </a:lnTo>
                    <a:lnTo>
                      <a:pt x="32" y="22"/>
                    </a:lnTo>
                    <a:lnTo>
                      <a:pt x="32" y="41"/>
                    </a:lnTo>
                    <a:lnTo>
                      <a:pt x="32" y="63"/>
                    </a:lnTo>
                    <a:lnTo>
                      <a:pt x="34" y="81"/>
                    </a:lnTo>
                    <a:lnTo>
                      <a:pt x="34" y="104"/>
                    </a:lnTo>
                    <a:lnTo>
                      <a:pt x="34" y="122"/>
                    </a:lnTo>
                    <a:lnTo>
                      <a:pt x="34" y="144"/>
                    </a:lnTo>
                    <a:lnTo>
                      <a:pt x="34" y="167"/>
                    </a:lnTo>
                    <a:lnTo>
                      <a:pt x="34" y="185"/>
                    </a:lnTo>
                    <a:lnTo>
                      <a:pt x="37" y="204"/>
                    </a:lnTo>
                    <a:lnTo>
                      <a:pt x="37" y="226"/>
                    </a:lnTo>
                    <a:lnTo>
                      <a:pt x="37" y="248"/>
                    </a:lnTo>
                    <a:lnTo>
                      <a:pt x="37" y="267"/>
                    </a:lnTo>
                    <a:lnTo>
                      <a:pt x="37" y="289"/>
                    </a:lnTo>
                    <a:lnTo>
                      <a:pt x="37" y="307"/>
                    </a:lnTo>
                    <a:lnTo>
                      <a:pt x="37" y="330"/>
                    </a:lnTo>
                    <a:lnTo>
                      <a:pt x="34" y="337"/>
                    </a:lnTo>
                    <a:lnTo>
                      <a:pt x="32" y="344"/>
                    </a:lnTo>
                    <a:lnTo>
                      <a:pt x="26" y="348"/>
                    </a:lnTo>
                    <a:lnTo>
                      <a:pt x="21" y="348"/>
                    </a:lnTo>
                    <a:lnTo>
                      <a:pt x="16" y="348"/>
                    </a:lnTo>
                    <a:lnTo>
                      <a:pt x="8" y="348"/>
                    </a:lnTo>
                    <a:lnTo>
                      <a:pt x="5" y="341"/>
                    </a:lnTo>
                    <a:lnTo>
                      <a:pt x="0" y="330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16" name="Freeform 423">
                <a:extLst>
                  <a:ext uri="{FF2B5EF4-FFF2-40B4-BE49-F238E27FC236}">
                    <a16:creationId xmlns:a16="http://schemas.microsoft.com/office/drawing/2014/main" id="{2F6FB12B-BD3D-D24A-1582-41D546C9A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5" y="1501"/>
                <a:ext cx="37" cy="348"/>
              </a:xfrm>
              <a:custGeom>
                <a:avLst/>
                <a:gdLst>
                  <a:gd name="T0" fmla="*/ 0 w 37"/>
                  <a:gd name="T1" fmla="*/ 330 h 348"/>
                  <a:gd name="T2" fmla="*/ 0 w 37"/>
                  <a:gd name="T3" fmla="*/ 330 h 348"/>
                  <a:gd name="T4" fmla="*/ 0 w 37"/>
                  <a:gd name="T5" fmla="*/ 307 h 348"/>
                  <a:gd name="T6" fmla="*/ 0 w 37"/>
                  <a:gd name="T7" fmla="*/ 289 h 348"/>
                  <a:gd name="T8" fmla="*/ 2 w 37"/>
                  <a:gd name="T9" fmla="*/ 267 h 348"/>
                  <a:gd name="T10" fmla="*/ 2 w 37"/>
                  <a:gd name="T11" fmla="*/ 248 h 348"/>
                  <a:gd name="T12" fmla="*/ 2 w 37"/>
                  <a:gd name="T13" fmla="*/ 226 h 348"/>
                  <a:gd name="T14" fmla="*/ 2 w 37"/>
                  <a:gd name="T15" fmla="*/ 204 h 348"/>
                  <a:gd name="T16" fmla="*/ 2 w 37"/>
                  <a:gd name="T17" fmla="*/ 185 h 348"/>
                  <a:gd name="T18" fmla="*/ 2 w 37"/>
                  <a:gd name="T19" fmla="*/ 167 h 348"/>
                  <a:gd name="T20" fmla="*/ 2 w 37"/>
                  <a:gd name="T21" fmla="*/ 144 h 348"/>
                  <a:gd name="T22" fmla="*/ 2 w 37"/>
                  <a:gd name="T23" fmla="*/ 122 h 348"/>
                  <a:gd name="T24" fmla="*/ 2 w 37"/>
                  <a:gd name="T25" fmla="*/ 104 h 348"/>
                  <a:gd name="T26" fmla="*/ 2 w 37"/>
                  <a:gd name="T27" fmla="*/ 81 h 348"/>
                  <a:gd name="T28" fmla="*/ 5 w 37"/>
                  <a:gd name="T29" fmla="*/ 63 h 348"/>
                  <a:gd name="T30" fmla="*/ 5 w 37"/>
                  <a:gd name="T31" fmla="*/ 41 h 348"/>
                  <a:gd name="T32" fmla="*/ 5 w 37"/>
                  <a:gd name="T33" fmla="*/ 22 h 348"/>
                  <a:gd name="T34" fmla="*/ 5 w 37"/>
                  <a:gd name="T35" fmla="*/ 0 h 348"/>
                  <a:gd name="T36" fmla="*/ 8 w 37"/>
                  <a:gd name="T37" fmla="*/ 7 h 348"/>
                  <a:gd name="T38" fmla="*/ 10 w 37"/>
                  <a:gd name="T39" fmla="*/ 11 h 348"/>
                  <a:gd name="T40" fmla="*/ 16 w 37"/>
                  <a:gd name="T41" fmla="*/ 15 h 348"/>
                  <a:gd name="T42" fmla="*/ 18 w 37"/>
                  <a:gd name="T43" fmla="*/ 15 h 348"/>
                  <a:gd name="T44" fmla="*/ 21 w 37"/>
                  <a:gd name="T45" fmla="*/ 15 h 348"/>
                  <a:gd name="T46" fmla="*/ 24 w 37"/>
                  <a:gd name="T47" fmla="*/ 11 h 348"/>
                  <a:gd name="T48" fmla="*/ 29 w 37"/>
                  <a:gd name="T49" fmla="*/ 7 h 348"/>
                  <a:gd name="T50" fmla="*/ 32 w 37"/>
                  <a:gd name="T51" fmla="*/ 0 h 348"/>
                  <a:gd name="T52" fmla="*/ 32 w 37"/>
                  <a:gd name="T53" fmla="*/ 22 h 348"/>
                  <a:gd name="T54" fmla="*/ 32 w 37"/>
                  <a:gd name="T55" fmla="*/ 41 h 348"/>
                  <a:gd name="T56" fmla="*/ 32 w 37"/>
                  <a:gd name="T57" fmla="*/ 63 h 348"/>
                  <a:gd name="T58" fmla="*/ 34 w 37"/>
                  <a:gd name="T59" fmla="*/ 81 h 348"/>
                  <a:gd name="T60" fmla="*/ 34 w 37"/>
                  <a:gd name="T61" fmla="*/ 104 h 348"/>
                  <a:gd name="T62" fmla="*/ 34 w 37"/>
                  <a:gd name="T63" fmla="*/ 122 h 348"/>
                  <a:gd name="T64" fmla="*/ 34 w 37"/>
                  <a:gd name="T65" fmla="*/ 144 h 348"/>
                  <a:gd name="T66" fmla="*/ 34 w 37"/>
                  <a:gd name="T67" fmla="*/ 167 h 348"/>
                  <a:gd name="T68" fmla="*/ 34 w 37"/>
                  <a:gd name="T69" fmla="*/ 185 h 348"/>
                  <a:gd name="T70" fmla="*/ 37 w 37"/>
                  <a:gd name="T71" fmla="*/ 204 h 348"/>
                  <a:gd name="T72" fmla="*/ 37 w 37"/>
                  <a:gd name="T73" fmla="*/ 226 h 348"/>
                  <a:gd name="T74" fmla="*/ 37 w 37"/>
                  <a:gd name="T75" fmla="*/ 248 h 348"/>
                  <a:gd name="T76" fmla="*/ 37 w 37"/>
                  <a:gd name="T77" fmla="*/ 267 h 348"/>
                  <a:gd name="T78" fmla="*/ 37 w 37"/>
                  <a:gd name="T79" fmla="*/ 289 h 348"/>
                  <a:gd name="T80" fmla="*/ 37 w 37"/>
                  <a:gd name="T81" fmla="*/ 307 h 348"/>
                  <a:gd name="T82" fmla="*/ 37 w 37"/>
                  <a:gd name="T83" fmla="*/ 330 h 348"/>
                  <a:gd name="T84" fmla="*/ 34 w 37"/>
                  <a:gd name="T85" fmla="*/ 337 h 348"/>
                  <a:gd name="T86" fmla="*/ 32 w 37"/>
                  <a:gd name="T87" fmla="*/ 344 h 348"/>
                  <a:gd name="T88" fmla="*/ 26 w 37"/>
                  <a:gd name="T89" fmla="*/ 348 h 348"/>
                  <a:gd name="T90" fmla="*/ 21 w 37"/>
                  <a:gd name="T91" fmla="*/ 348 h 348"/>
                  <a:gd name="T92" fmla="*/ 16 w 37"/>
                  <a:gd name="T93" fmla="*/ 348 h 348"/>
                  <a:gd name="T94" fmla="*/ 8 w 37"/>
                  <a:gd name="T95" fmla="*/ 348 h 348"/>
                  <a:gd name="T96" fmla="*/ 5 w 37"/>
                  <a:gd name="T97" fmla="*/ 341 h 348"/>
                  <a:gd name="T98" fmla="*/ 0 w 37"/>
                  <a:gd name="T99" fmla="*/ 330 h 34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7"/>
                  <a:gd name="T151" fmla="*/ 0 h 348"/>
                  <a:gd name="T152" fmla="*/ 37 w 37"/>
                  <a:gd name="T153" fmla="*/ 348 h 348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7" h="348">
                    <a:moveTo>
                      <a:pt x="0" y="330"/>
                    </a:moveTo>
                    <a:lnTo>
                      <a:pt x="0" y="330"/>
                    </a:lnTo>
                    <a:lnTo>
                      <a:pt x="0" y="307"/>
                    </a:lnTo>
                    <a:lnTo>
                      <a:pt x="0" y="289"/>
                    </a:lnTo>
                    <a:lnTo>
                      <a:pt x="2" y="267"/>
                    </a:lnTo>
                    <a:lnTo>
                      <a:pt x="2" y="248"/>
                    </a:lnTo>
                    <a:lnTo>
                      <a:pt x="2" y="226"/>
                    </a:lnTo>
                    <a:lnTo>
                      <a:pt x="2" y="204"/>
                    </a:lnTo>
                    <a:lnTo>
                      <a:pt x="2" y="185"/>
                    </a:lnTo>
                    <a:lnTo>
                      <a:pt x="2" y="167"/>
                    </a:lnTo>
                    <a:lnTo>
                      <a:pt x="2" y="144"/>
                    </a:lnTo>
                    <a:lnTo>
                      <a:pt x="2" y="122"/>
                    </a:lnTo>
                    <a:lnTo>
                      <a:pt x="2" y="104"/>
                    </a:lnTo>
                    <a:lnTo>
                      <a:pt x="2" y="81"/>
                    </a:lnTo>
                    <a:lnTo>
                      <a:pt x="5" y="63"/>
                    </a:lnTo>
                    <a:lnTo>
                      <a:pt x="5" y="41"/>
                    </a:lnTo>
                    <a:lnTo>
                      <a:pt x="5" y="22"/>
                    </a:lnTo>
                    <a:lnTo>
                      <a:pt x="5" y="0"/>
                    </a:lnTo>
                    <a:lnTo>
                      <a:pt x="8" y="7"/>
                    </a:lnTo>
                    <a:lnTo>
                      <a:pt x="10" y="11"/>
                    </a:lnTo>
                    <a:lnTo>
                      <a:pt x="16" y="15"/>
                    </a:lnTo>
                    <a:lnTo>
                      <a:pt x="18" y="15"/>
                    </a:lnTo>
                    <a:lnTo>
                      <a:pt x="21" y="15"/>
                    </a:lnTo>
                    <a:lnTo>
                      <a:pt x="24" y="11"/>
                    </a:lnTo>
                    <a:lnTo>
                      <a:pt x="29" y="7"/>
                    </a:lnTo>
                    <a:lnTo>
                      <a:pt x="32" y="0"/>
                    </a:lnTo>
                    <a:lnTo>
                      <a:pt x="32" y="22"/>
                    </a:lnTo>
                    <a:lnTo>
                      <a:pt x="32" y="41"/>
                    </a:lnTo>
                    <a:lnTo>
                      <a:pt x="32" y="63"/>
                    </a:lnTo>
                    <a:lnTo>
                      <a:pt x="34" y="81"/>
                    </a:lnTo>
                    <a:lnTo>
                      <a:pt x="34" y="104"/>
                    </a:lnTo>
                    <a:lnTo>
                      <a:pt x="34" y="122"/>
                    </a:lnTo>
                    <a:lnTo>
                      <a:pt x="34" y="144"/>
                    </a:lnTo>
                    <a:lnTo>
                      <a:pt x="34" y="167"/>
                    </a:lnTo>
                    <a:lnTo>
                      <a:pt x="34" y="185"/>
                    </a:lnTo>
                    <a:lnTo>
                      <a:pt x="37" y="204"/>
                    </a:lnTo>
                    <a:lnTo>
                      <a:pt x="37" y="226"/>
                    </a:lnTo>
                    <a:lnTo>
                      <a:pt x="37" y="248"/>
                    </a:lnTo>
                    <a:lnTo>
                      <a:pt x="37" y="267"/>
                    </a:lnTo>
                    <a:lnTo>
                      <a:pt x="37" y="289"/>
                    </a:lnTo>
                    <a:lnTo>
                      <a:pt x="37" y="307"/>
                    </a:lnTo>
                    <a:lnTo>
                      <a:pt x="37" y="330"/>
                    </a:lnTo>
                    <a:lnTo>
                      <a:pt x="34" y="337"/>
                    </a:lnTo>
                    <a:lnTo>
                      <a:pt x="32" y="344"/>
                    </a:lnTo>
                    <a:lnTo>
                      <a:pt x="26" y="348"/>
                    </a:lnTo>
                    <a:lnTo>
                      <a:pt x="21" y="348"/>
                    </a:lnTo>
                    <a:lnTo>
                      <a:pt x="16" y="348"/>
                    </a:lnTo>
                    <a:lnTo>
                      <a:pt x="8" y="348"/>
                    </a:lnTo>
                    <a:lnTo>
                      <a:pt x="5" y="341"/>
                    </a:lnTo>
                    <a:lnTo>
                      <a:pt x="0" y="33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17" name="Freeform 424">
                <a:extLst>
                  <a:ext uri="{FF2B5EF4-FFF2-40B4-BE49-F238E27FC236}">
                    <a16:creationId xmlns:a16="http://schemas.microsoft.com/office/drawing/2014/main" id="{DB30F4EE-48C0-4B14-97A7-3FBB46052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" y="1493"/>
                <a:ext cx="27" cy="23"/>
              </a:xfrm>
              <a:custGeom>
                <a:avLst/>
                <a:gdLst>
                  <a:gd name="T0" fmla="*/ 13 w 27"/>
                  <a:gd name="T1" fmla="*/ 0 h 23"/>
                  <a:gd name="T2" fmla="*/ 21 w 27"/>
                  <a:gd name="T3" fmla="*/ 0 h 23"/>
                  <a:gd name="T4" fmla="*/ 24 w 27"/>
                  <a:gd name="T5" fmla="*/ 0 h 23"/>
                  <a:gd name="T6" fmla="*/ 27 w 27"/>
                  <a:gd name="T7" fmla="*/ 4 h 23"/>
                  <a:gd name="T8" fmla="*/ 27 w 27"/>
                  <a:gd name="T9" fmla="*/ 12 h 23"/>
                  <a:gd name="T10" fmla="*/ 27 w 27"/>
                  <a:gd name="T11" fmla="*/ 15 h 23"/>
                  <a:gd name="T12" fmla="*/ 24 w 27"/>
                  <a:gd name="T13" fmla="*/ 19 h 23"/>
                  <a:gd name="T14" fmla="*/ 21 w 27"/>
                  <a:gd name="T15" fmla="*/ 23 h 23"/>
                  <a:gd name="T16" fmla="*/ 13 w 27"/>
                  <a:gd name="T17" fmla="*/ 23 h 23"/>
                  <a:gd name="T18" fmla="*/ 8 w 27"/>
                  <a:gd name="T19" fmla="*/ 23 h 23"/>
                  <a:gd name="T20" fmla="*/ 5 w 27"/>
                  <a:gd name="T21" fmla="*/ 19 h 23"/>
                  <a:gd name="T22" fmla="*/ 0 w 27"/>
                  <a:gd name="T23" fmla="*/ 15 h 23"/>
                  <a:gd name="T24" fmla="*/ 0 w 27"/>
                  <a:gd name="T25" fmla="*/ 12 h 23"/>
                  <a:gd name="T26" fmla="*/ 0 w 27"/>
                  <a:gd name="T27" fmla="*/ 4 h 23"/>
                  <a:gd name="T28" fmla="*/ 5 w 27"/>
                  <a:gd name="T29" fmla="*/ 0 h 23"/>
                  <a:gd name="T30" fmla="*/ 8 w 27"/>
                  <a:gd name="T31" fmla="*/ 0 h 23"/>
                  <a:gd name="T32" fmla="*/ 13 w 27"/>
                  <a:gd name="T33" fmla="*/ 0 h 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"/>
                  <a:gd name="T52" fmla="*/ 0 h 23"/>
                  <a:gd name="T53" fmla="*/ 27 w 27"/>
                  <a:gd name="T54" fmla="*/ 23 h 2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" h="23">
                    <a:moveTo>
                      <a:pt x="13" y="0"/>
                    </a:moveTo>
                    <a:lnTo>
                      <a:pt x="21" y="0"/>
                    </a:lnTo>
                    <a:lnTo>
                      <a:pt x="24" y="0"/>
                    </a:lnTo>
                    <a:lnTo>
                      <a:pt x="27" y="4"/>
                    </a:lnTo>
                    <a:lnTo>
                      <a:pt x="27" y="12"/>
                    </a:lnTo>
                    <a:lnTo>
                      <a:pt x="27" y="15"/>
                    </a:lnTo>
                    <a:lnTo>
                      <a:pt x="24" y="19"/>
                    </a:lnTo>
                    <a:lnTo>
                      <a:pt x="21" y="23"/>
                    </a:lnTo>
                    <a:lnTo>
                      <a:pt x="13" y="23"/>
                    </a:lnTo>
                    <a:lnTo>
                      <a:pt x="8" y="23"/>
                    </a:lnTo>
                    <a:lnTo>
                      <a:pt x="5" y="19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18" name="Freeform 425">
                <a:extLst>
                  <a:ext uri="{FF2B5EF4-FFF2-40B4-BE49-F238E27FC236}">
                    <a16:creationId xmlns:a16="http://schemas.microsoft.com/office/drawing/2014/main" id="{9221B9D8-16FC-B927-F43D-8FB7E8EF4B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" y="1493"/>
                <a:ext cx="27" cy="23"/>
              </a:xfrm>
              <a:custGeom>
                <a:avLst/>
                <a:gdLst>
                  <a:gd name="T0" fmla="*/ 13 w 27"/>
                  <a:gd name="T1" fmla="*/ 0 h 23"/>
                  <a:gd name="T2" fmla="*/ 13 w 27"/>
                  <a:gd name="T3" fmla="*/ 0 h 23"/>
                  <a:gd name="T4" fmla="*/ 21 w 27"/>
                  <a:gd name="T5" fmla="*/ 0 h 23"/>
                  <a:gd name="T6" fmla="*/ 24 w 27"/>
                  <a:gd name="T7" fmla="*/ 0 h 23"/>
                  <a:gd name="T8" fmla="*/ 27 w 27"/>
                  <a:gd name="T9" fmla="*/ 4 h 23"/>
                  <a:gd name="T10" fmla="*/ 27 w 27"/>
                  <a:gd name="T11" fmla="*/ 12 h 23"/>
                  <a:gd name="T12" fmla="*/ 27 w 27"/>
                  <a:gd name="T13" fmla="*/ 15 h 23"/>
                  <a:gd name="T14" fmla="*/ 24 w 27"/>
                  <a:gd name="T15" fmla="*/ 19 h 23"/>
                  <a:gd name="T16" fmla="*/ 21 w 27"/>
                  <a:gd name="T17" fmla="*/ 23 h 23"/>
                  <a:gd name="T18" fmla="*/ 13 w 27"/>
                  <a:gd name="T19" fmla="*/ 23 h 23"/>
                  <a:gd name="T20" fmla="*/ 8 w 27"/>
                  <a:gd name="T21" fmla="*/ 23 h 23"/>
                  <a:gd name="T22" fmla="*/ 5 w 27"/>
                  <a:gd name="T23" fmla="*/ 19 h 23"/>
                  <a:gd name="T24" fmla="*/ 0 w 27"/>
                  <a:gd name="T25" fmla="*/ 15 h 23"/>
                  <a:gd name="T26" fmla="*/ 0 w 27"/>
                  <a:gd name="T27" fmla="*/ 12 h 23"/>
                  <a:gd name="T28" fmla="*/ 0 w 27"/>
                  <a:gd name="T29" fmla="*/ 4 h 23"/>
                  <a:gd name="T30" fmla="*/ 5 w 27"/>
                  <a:gd name="T31" fmla="*/ 0 h 23"/>
                  <a:gd name="T32" fmla="*/ 8 w 27"/>
                  <a:gd name="T33" fmla="*/ 0 h 23"/>
                  <a:gd name="T34" fmla="*/ 13 w 27"/>
                  <a:gd name="T35" fmla="*/ 0 h 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7"/>
                  <a:gd name="T55" fmla="*/ 0 h 23"/>
                  <a:gd name="T56" fmla="*/ 27 w 27"/>
                  <a:gd name="T57" fmla="*/ 23 h 2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7" h="23">
                    <a:moveTo>
                      <a:pt x="13" y="0"/>
                    </a:moveTo>
                    <a:lnTo>
                      <a:pt x="13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7" y="4"/>
                    </a:lnTo>
                    <a:lnTo>
                      <a:pt x="27" y="12"/>
                    </a:lnTo>
                    <a:lnTo>
                      <a:pt x="27" y="15"/>
                    </a:lnTo>
                    <a:lnTo>
                      <a:pt x="24" y="19"/>
                    </a:lnTo>
                    <a:lnTo>
                      <a:pt x="21" y="23"/>
                    </a:lnTo>
                    <a:lnTo>
                      <a:pt x="13" y="23"/>
                    </a:lnTo>
                    <a:lnTo>
                      <a:pt x="8" y="23"/>
                    </a:lnTo>
                    <a:lnTo>
                      <a:pt x="5" y="19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3" y="0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19" name="Freeform 426">
                <a:extLst>
                  <a:ext uri="{FF2B5EF4-FFF2-40B4-BE49-F238E27FC236}">
                    <a16:creationId xmlns:a16="http://schemas.microsoft.com/office/drawing/2014/main" id="{B8A2BADF-F3A7-CCF5-B15D-0CA9004BB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2" y="1664"/>
                <a:ext cx="277" cy="174"/>
              </a:xfrm>
              <a:custGeom>
                <a:avLst/>
                <a:gdLst>
                  <a:gd name="T0" fmla="*/ 0 w 277"/>
                  <a:gd name="T1" fmla="*/ 78 h 174"/>
                  <a:gd name="T2" fmla="*/ 189 w 277"/>
                  <a:gd name="T3" fmla="*/ 0 h 174"/>
                  <a:gd name="T4" fmla="*/ 277 w 277"/>
                  <a:gd name="T5" fmla="*/ 89 h 174"/>
                  <a:gd name="T6" fmla="*/ 93 w 277"/>
                  <a:gd name="T7" fmla="*/ 174 h 174"/>
                  <a:gd name="T8" fmla="*/ 0 w 277"/>
                  <a:gd name="T9" fmla="*/ 78 h 1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"/>
                  <a:gd name="T16" fmla="*/ 0 h 174"/>
                  <a:gd name="T17" fmla="*/ 277 w 277"/>
                  <a:gd name="T18" fmla="*/ 174 h 1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" h="174">
                    <a:moveTo>
                      <a:pt x="0" y="78"/>
                    </a:moveTo>
                    <a:lnTo>
                      <a:pt x="189" y="0"/>
                    </a:lnTo>
                    <a:lnTo>
                      <a:pt x="277" y="89"/>
                    </a:lnTo>
                    <a:lnTo>
                      <a:pt x="93" y="174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20" name="Freeform 427">
                <a:extLst>
                  <a:ext uri="{FF2B5EF4-FFF2-40B4-BE49-F238E27FC236}">
                    <a16:creationId xmlns:a16="http://schemas.microsoft.com/office/drawing/2014/main" id="{6EC1F181-70A2-0125-29E7-0794C20C5E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2" y="1664"/>
                <a:ext cx="277" cy="174"/>
              </a:xfrm>
              <a:custGeom>
                <a:avLst/>
                <a:gdLst>
                  <a:gd name="T0" fmla="*/ 0 w 277"/>
                  <a:gd name="T1" fmla="*/ 78 h 174"/>
                  <a:gd name="T2" fmla="*/ 189 w 277"/>
                  <a:gd name="T3" fmla="*/ 0 h 174"/>
                  <a:gd name="T4" fmla="*/ 277 w 277"/>
                  <a:gd name="T5" fmla="*/ 89 h 174"/>
                  <a:gd name="T6" fmla="*/ 93 w 277"/>
                  <a:gd name="T7" fmla="*/ 174 h 174"/>
                  <a:gd name="T8" fmla="*/ 0 w 277"/>
                  <a:gd name="T9" fmla="*/ 78 h 1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"/>
                  <a:gd name="T16" fmla="*/ 0 h 174"/>
                  <a:gd name="T17" fmla="*/ 277 w 277"/>
                  <a:gd name="T18" fmla="*/ 174 h 1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" h="174">
                    <a:moveTo>
                      <a:pt x="0" y="78"/>
                    </a:moveTo>
                    <a:lnTo>
                      <a:pt x="189" y="0"/>
                    </a:lnTo>
                    <a:lnTo>
                      <a:pt x="277" y="89"/>
                    </a:lnTo>
                    <a:lnTo>
                      <a:pt x="93" y="174"/>
                    </a:lnTo>
                    <a:lnTo>
                      <a:pt x="0" y="7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21" name="Freeform 428">
                <a:extLst>
                  <a:ext uri="{FF2B5EF4-FFF2-40B4-BE49-F238E27FC236}">
                    <a16:creationId xmlns:a16="http://schemas.microsoft.com/office/drawing/2014/main" id="{A59AE90D-F056-8A5D-A0D5-69E10217C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5" y="1693"/>
                <a:ext cx="278" cy="171"/>
              </a:xfrm>
              <a:custGeom>
                <a:avLst/>
                <a:gdLst>
                  <a:gd name="T0" fmla="*/ 0 w 278"/>
                  <a:gd name="T1" fmla="*/ 75 h 171"/>
                  <a:gd name="T2" fmla="*/ 187 w 278"/>
                  <a:gd name="T3" fmla="*/ 0 h 171"/>
                  <a:gd name="T4" fmla="*/ 278 w 278"/>
                  <a:gd name="T5" fmla="*/ 86 h 171"/>
                  <a:gd name="T6" fmla="*/ 96 w 278"/>
                  <a:gd name="T7" fmla="*/ 171 h 171"/>
                  <a:gd name="T8" fmla="*/ 0 w 278"/>
                  <a:gd name="T9" fmla="*/ 75 h 1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8"/>
                  <a:gd name="T16" fmla="*/ 0 h 171"/>
                  <a:gd name="T17" fmla="*/ 278 w 278"/>
                  <a:gd name="T18" fmla="*/ 171 h 1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8" h="171">
                    <a:moveTo>
                      <a:pt x="0" y="75"/>
                    </a:moveTo>
                    <a:lnTo>
                      <a:pt x="187" y="0"/>
                    </a:lnTo>
                    <a:lnTo>
                      <a:pt x="278" y="86"/>
                    </a:lnTo>
                    <a:lnTo>
                      <a:pt x="96" y="171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22" name="Freeform 429">
                <a:extLst>
                  <a:ext uri="{FF2B5EF4-FFF2-40B4-BE49-F238E27FC236}">
                    <a16:creationId xmlns:a16="http://schemas.microsoft.com/office/drawing/2014/main" id="{A7C1B41F-A4C5-2287-125A-376D89A19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5" y="1693"/>
                <a:ext cx="278" cy="171"/>
              </a:xfrm>
              <a:custGeom>
                <a:avLst/>
                <a:gdLst>
                  <a:gd name="T0" fmla="*/ 0 w 278"/>
                  <a:gd name="T1" fmla="*/ 75 h 171"/>
                  <a:gd name="T2" fmla="*/ 187 w 278"/>
                  <a:gd name="T3" fmla="*/ 0 h 171"/>
                  <a:gd name="T4" fmla="*/ 278 w 278"/>
                  <a:gd name="T5" fmla="*/ 86 h 171"/>
                  <a:gd name="T6" fmla="*/ 96 w 278"/>
                  <a:gd name="T7" fmla="*/ 171 h 171"/>
                  <a:gd name="T8" fmla="*/ 0 w 278"/>
                  <a:gd name="T9" fmla="*/ 75 h 1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8"/>
                  <a:gd name="T16" fmla="*/ 0 h 171"/>
                  <a:gd name="T17" fmla="*/ 278 w 278"/>
                  <a:gd name="T18" fmla="*/ 171 h 1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8" h="171">
                    <a:moveTo>
                      <a:pt x="0" y="75"/>
                    </a:moveTo>
                    <a:lnTo>
                      <a:pt x="187" y="0"/>
                    </a:lnTo>
                    <a:lnTo>
                      <a:pt x="278" y="86"/>
                    </a:lnTo>
                    <a:lnTo>
                      <a:pt x="96" y="171"/>
                    </a:lnTo>
                    <a:lnTo>
                      <a:pt x="0" y="75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23" name="Freeform 430">
                <a:extLst>
                  <a:ext uri="{FF2B5EF4-FFF2-40B4-BE49-F238E27FC236}">
                    <a16:creationId xmlns:a16="http://schemas.microsoft.com/office/drawing/2014/main" id="{3ACD5149-5DE3-80C5-BD05-79BD2E0A55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1" y="1716"/>
                <a:ext cx="280" cy="170"/>
              </a:xfrm>
              <a:custGeom>
                <a:avLst/>
                <a:gdLst>
                  <a:gd name="T0" fmla="*/ 0 w 280"/>
                  <a:gd name="T1" fmla="*/ 78 h 170"/>
                  <a:gd name="T2" fmla="*/ 190 w 280"/>
                  <a:gd name="T3" fmla="*/ 0 h 170"/>
                  <a:gd name="T4" fmla="*/ 280 w 280"/>
                  <a:gd name="T5" fmla="*/ 89 h 170"/>
                  <a:gd name="T6" fmla="*/ 94 w 280"/>
                  <a:gd name="T7" fmla="*/ 170 h 170"/>
                  <a:gd name="T8" fmla="*/ 0 w 280"/>
                  <a:gd name="T9" fmla="*/ 78 h 1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0"/>
                  <a:gd name="T16" fmla="*/ 0 h 170"/>
                  <a:gd name="T17" fmla="*/ 280 w 280"/>
                  <a:gd name="T18" fmla="*/ 170 h 1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0" h="170">
                    <a:moveTo>
                      <a:pt x="0" y="78"/>
                    </a:moveTo>
                    <a:lnTo>
                      <a:pt x="190" y="0"/>
                    </a:lnTo>
                    <a:lnTo>
                      <a:pt x="280" y="89"/>
                    </a:lnTo>
                    <a:lnTo>
                      <a:pt x="94" y="170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24" name="Freeform 431">
                <a:extLst>
                  <a:ext uri="{FF2B5EF4-FFF2-40B4-BE49-F238E27FC236}">
                    <a16:creationId xmlns:a16="http://schemas.microsoft.com/office/drawing/2014/main" id="{91E74AD1-471F-7F0E-F1C0-6E35FAD1B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1" y="1716"/>
                <a:ext cx="280" cy="170"/>
              </a:xfrm>
              <a:custGeom>
                <a:avLst/>
                <a:gdLst>
                  <a:gd name="T0" fmla="*/ 0 w 280"/>
                  <a:gd name="T1" fmla="*/ 78 h 170"/>
                  <a:gd name="T2" fmla="*/ 190 w 280"/>
                  <a:gd name="T3" fmla="*/ 0 h 170"/>
                  <a:gd name="T4" fmla="*/ 280 w 280"/>
                  <a:gd name="T5" fmla="*/ 89 h 170"/>
                  <a:gd name="T6" fmla="*/ 94 w 280"/>
                  <a:gd name="T7" fmla="*/ 170 h 170"/>
                  <a:gd name="T8" fmla="*/ 0 w 280"/>
                  <a:gd name="T9" fmla="*/ 78 h 1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0"/>
                  <a:gd name="T16" fmla="*/ 0 h 170"/>
                  <a:gd name="T17" fmla="*/ 280 w 280"/>
                  <a:gd name="T18" fmla="*/ 170 h 1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0" h="170">
                    <a:moveTo>
                      <a:pt x="0" y="78"/>
                    </a:moveTo>
                    <a:lnTo>
                      <a:pt x="190" y="0"/>
                    </a:lnTo>
                    <a:lnTo>
                      <a:pt x="280" y="89"/>
                    </a:lnTo>
                    <a:lnTo>
                      <a:pt x="94" y="170"/>
                    </a:lnTo>
                    <a:lnTo>
                      <a:pt x="0" y="7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25" name="Freeform 432">
                <a:extLst>
                  <a:ext uri="{FF2B5EF4-FFF2-40B4-BE49-F238E27FC236}">
                    <a16:creationId xmlns:a16="http://schemas.microsoft.com/office/drawing/2014/main" id="{AA5ABD61-974D-839A-4BCD-CD5F9237E0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5" y="1801"/>
                <a:ext cx="189" cy="137"/>
              </a:xfrm>
              <a:custGeom>
                <a:avLst/>
                <a:gdLst>
                  <a:gd name="T0" fmla="*/ 0 w 189"/>
                  <a:gd name="T1" fmla="*/ 85 h 137"/>
                  <a:gd name="T2" fmla="*/ 189 w 189"/>
                  <a:gd name="T3" fmla="*/ 0 h 137"/>
                  <a:gd name="T4" fmla="*/ 189 w 189"/>
                  <a:gd name="T5" fmla="*/ 52 h 137"/>
                  <a:gd name="T6" fmla="*/ 0 w 189"/>
                  <a:gd name="T7" fmla="*/ 137 h 137"/>
                  <a:gd name="T8" fmla="*/ 0 w 189"/>
                  <a:gd name="T9" fmla="*/ 85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137"/>
                  <a:gd name="T17" fmla="*/ 189 w 189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137">
                    <a:moveTo>
                      <a:pt x="0" y="85"/>
                    </a:moveTo>
                    <a:lnTo>
                      <a:pt x="189" y="0"/>
                    </a:lnTo>
                    <a:lnTo>
                      <a:pt x="189" y="52"/>
                    </a:lnTo>
                    <a:lnTo>
                      <a:pt x="0" y="137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26" name="Freeform 433">
                <a:extLst>
                  <a:ext uri="{FF2B5EF4-FFF2-40B4-BE49-F238E27FC236}">
                    <a16:creationId xmlns:a16="http://schemas.microsoft.com/office/drawing/2014/main" id="{C07A250C-8990-F133-B599-223CB7379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5" y="1801"/>
                <a:ext cx="189" cy="137"/>
              </a:xfrm>
              <a:custGeom>
                <a:avLst/>
                <a:gdLst>
                  <a:gd name="T0" fmla="*/ 0 w 189"/>
                  <a:gd name="T1" fmla="*/ 85 h 137"/>
                  <a:gd name="T2" fmla="*/ 189 w 189"/>
                  <a:gd name="T3" fmla="*/ 0 h 137"/>
                  <a:gd name="T4" fmla="*/ 189 w 189"/>
                  <a:gd name="T5" fmla="*/ 52 h 137"/>
                  <a:gd name="T6" fmla="*/ 0 w 189"/>
                  <a:gd name="T7" fmla="*/ 137 h 137"/>
                  <a:gd name="T8" fmla="*/ 0 w 189"/>
                  <a:gd name="T9" fmla="*/ 85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137"/>
                  <a:gd name="T17" fmla="*/ 189 w 189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137">
                    <a:moveTo>
                      <a:pt x="0" y="85"/>
                    </a:moveTo>
                    <a:lnTo>
                      <a:pt x="189" y="0"/>
                    </a:lnTo>
                    <a:lnTo>
                      <a:pt x="189" y="52"/>
                    </a:lnTo>
                    <a:lnTo>
                      <a:pt x="0" y="137"/>
                    </a:lnTo>
                    <a:lnTo>
                      <a:pt x="0" y="85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27" name="Freeform 434">
                <a:extLst>
                  <a:ext uri="{FF2B5EF4-FFF2-40B4-BE49-F238E27FC236}">
                    <a16:creationId xmlns:a16="http://schemas.microsoft.com/office/drawing/2014/main" id="{B0D2F598-8CAA-CC7F-AC7A-1E8AB1BDD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2" y="1742"/>
                <a:ext cx="285" cy="200"/>
              </a:xfrm>
              <a:custGeom>
                <a:avLst/>
                <a:gdLst>
                  <a:gd name="T0" fmla="*/ 285 w 285"/>
                  <a:gd name="T1" fmla="*/ 148 h 200"/>
                  <a:gd name="T2" fmla="*/ 189 w 285"/>
                  <a:gd name="T3" fmla="*/ 48 h 200"/>
                  <a:gd name="T4" fmla="*/ 189 w 285"/>
                  <a:gd name="T5" fmla="*/ 122 h 200"/>
                  <a:gd name="T6" fmla="*/ 93 w 285"/>
                  <a:gd name="T7" fmla="*/ 26 h 200"/>
                  <a:gd name="T8" fmla="*/ 93 w 285"/>
                  <a:gd name="T9" fmla="*/ 92 h 200"/>
                  <a:gd name="T10" fmla="*/ 0 w 285"/>
                  <a:gd name="T11" fmla="*/ 0 h 200"/>
                  <a:gd name="T12" fmla="*/ 0 w 285"/>
                  <a:gd name="T13" fmla="*/ 126 h 200"/>
                  <a:gd name="T14" fmla="*/ 285 w 285"/>
                  <a:gd name="T15" fmla="*/ 200 h 200"/>
                  <a:gd name="T16" fmla="*/ 285 w 285"/>
                  <a:gd name="T17" fmla="*/ 148 h 2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5"/>
                  <a:gd name="T28" fmla="*/ 0 h 200"/>
                  <a:gd name="T29" fmla="*/ 285 w 285"/>
                  <a:gd name="T30" fmla="*/ 200 h 2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5" h="200">
                    <a:moveTo>
                      <a:pt x="285" y="148"/>
                    </a:moveTo>
                    <a:lnTo>
                      <a:pt x="189" y="48"/>
                    </a:lnTo>
                    <a:lnTo>
                      <a:pt x="189" y="122"/>
                    </a:lnTo>
                    <a:lnTo>
                      <a:pt x="93" y="26"/>
                    </a:lnTo>
                    <a:lnTo>
                      <a:pt x="93" y="92"/>
                    </a:lnTo>
                    <a:lnTo>
                      <a:pt x="0" y="0"/>
                    </a:lnTo>
                    <a:lnTo>
                      <a:pt x="0" y="126"/>
                    </a:lnTo>
                    <a:lnTo>
                      <a:pt x="285" y="200"/>
                    </a:lnTo>
                    <a:lnTo>
                      <a:pt x="285" y="148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28" name="Freeform 435">
                <a:extLst>
                  <a:ext uri="{FF2B5EF4-FFF2-40B4-BE49-F238E27FC236}">
                    <a16:creationId xmlns:a16="http://schemas.microsoft.com/office/drawing/2014/main" id="{45393B6B-AE06-D915-2D92-2F77C77F2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2" y="1742"/>
                <a:ext cx="285" cy="200"/>
              </a:xfrm>
              <a:custGeom>
                <a:avLst/>
                <a:gdLst>
                  <a:gd name="T0" fmla="*/ 285 w 285"/>
                  <a:gd name="T1" fmla="*/ 148 h 200"/>
                  <a:gd name="T2" fmla="*/ 189 w 285"/>
                  <a:gd name="T3" fmla="*/ 48 h 200"/>
                  <a:gd name="T4" fmla="*/ 189 w 285"/>
                  <a:gd name="T5" fmla="*/ 122 h 200"/>
                  <a:gd name="T6" fmla="*/ 93 w 285"/>
                  <a:gd name="T7" fmla="*/ 26 h 200"/>
                  <a:gd name="T8" fmla="*/ 93 w 285"/>
                  <a:gd name="T9" fmla="*/ 92 h 200"/>
                  <a:gd name="T10" fmla="*/ 0 w 285"/>
                  <a:gd name="T11" fmla="*/ 0 h 200"/>
                  <a:gd name="T12" fmla="*/ 0 w 285"/>
                  <a:gd name="T13" fmla="*/ 126 h 200"/>
                  <a:gd name="T14" fmla="*/ 285 w 285"/>
                  <a:gd name="T15" fmla="*/ 200 h 200"/>
                  <a:gd name="T16" fmla="*/ 285 w 285"/>
                  <a:gd name="T17" fmla="*/ 148 h 2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5"/>
                  <a:gd name="T28" fmla="*/ 0 h 200"/>
                  <a:gd name="T29" fmla="*/ 285 w 285"/>
                  <a:gd name="T30" fmla="*/ 200 h 2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5" h="200">
                    <a:moveTo>
                      <a:pt x="285" y="148"/>
                    </a:moveTo>
                    <a:lnTo>
                      <a:pt x="189" y="48"/>
                    </a:lnTo>
                    <a:lnTo>
                      <a:pt x="189" y="122"/>
                    </a:lnTo>
                    <a:lnTo>
                      <a:pt x="93" y="26"/>
                    </a:lnTo>
                    <a:lnTo>
                      <a:pt x="93" y="92"/>
                    </a:lnTo>
                    <a:lnTo>
                      <a:pt x="0" y="0"/>
                    </a:lnTo>
                    <a:lnTo>
                      <a:pt x="0" y="126"/>
                    </a:lnTo>
                    <a:lnTo>
                      <a:pt x="285" y="200"/>
                    </a:lnTo>
                    <a:lnTo>
                      <a:pt x="285" y="148"/>
                    </a:lnTo>
                  </a:path>
                </a:pathLst>
              </a:custGeom>
              <a:noFill/>
              <a:ln w="476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29" name="Freeform 436">
                <a:extLst>
                  <a:ext uri="{FF2B5EF4-FFF2-40B4-BE49-F238E27FC236}">
                    <a16:creationId xmlns:a16="http://schemas.microsoft.com/office/drawing/2014/main" id="{E7EE6D47-0734-A81B-C52E-3C750336B8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3" y="1319"/>
                <a:ext cx="333" cy="186"/>
              </a:xfrm>
              <a:custGeom>
                <a:avLst/>
                <a:gdLst>
                  <a:gd name="T0" fmla="*/ 0 w 333"/>
                  <a:gd name="T1" fmla="*/ 186 h 186"/>
                  <a:gd name="T2" fmla="*/ 2 w 333"/>
                  <a:gd name="T3" fmla="*/ 160 h 186"/>
                  <a:gd name="T4" fmla="*/ 10 w 333"/>
                  <a:gd name="T5" fmla="*/ 130 h 186"/>
                  <a:gd name="T6" fmla="*/ 24 w 333"/>
                  <a:gd name="T7" fmla="*/ 104 h 186"/>
                  <a:gd name="T8" fmla="*/ 42 w 333"/>
                  <a:gd name="T9" fmla="*/ 85 h 186"/>
                  <a:gd name="T10" fmla="*/ 42 w 333"/>
                  <a:gd name="T11" fmla="*/ 74 h 186"/>
                  <a:gd name="T12" fmla="*/ 42 w 333"/>
                  <a:gd name="T13" fmla="*/ 63 h 186"/>
                  <a:gd name="T14" fmla="*/ 45 w 333"/>
                  <a:gd name="T15" fmla="*/ 52 h 186"/>
                  <a:gd name="T16" fmla="*/ 48 w 333"/>
                  <a:gd name="T17" fmla="*/ 41 h 186"/>
                  <a:gd name="T18" fmla="*/ 56 w 333"/>
                  <a:gd name="T19" fmla="*/ 26 h 186"/>
                  <a:gd name="T20" fmla="*/ 64 w 333"/>
                  <a:gd name="T21" fmla="*/ 15 h 186"/>
                  <a:gd name="T22" fmla="*/ 77 w 333"/>
                  <a:gd name="T23" fmla="*/ 4 h 186"/>
                  <a:gd name="T24" fmla="*/ 88 w 333"/>
                  <a:gd name="T25" fmla="*/ 0 h 186"/>
                  <a:gd name="T26" fmla="*/ 104 w 333"/>
                  <a:gd name="T27" fmla="*/ 0 h 186"/>
                  <a:gd name="T28" fmla="*/ 117 w 333"/>
                  <a:gd name="T29" fmla="*/ 4 h 186"/>
                  <a:gd name="T30" fmla="*/ 128 w 333"/>
                  <a:gd name="T31" fmla="*/ 15 h 186"/>
                  <a:gd name="T32" fmla="*/ 138 w 333"/>
                  <a:gd name="T33" fmla="*/ 26 h 186"/>
                  <a:gd name="T34" fmla="*/ 149 w 333"/>
                  <a:gd name="T35" fmla="*/ 37 h 186"/>
                  <a:gd name="T36" fmla="*/ 160 w 333"/>
                  <a:gd name="T37" fmla="*/ 41 h 186"/>
                  <a:gd name="T38" fmla="*/ 173 w 333"/>
                  <a:gd name="T39" fmla="*/ 37 h 186"/>
                  <a:gd name="T40" fmla="*/ 184 w 333"/>
                  <a:gd name="T41" fmla="*/ 34 h 186"/>
                  <a:gd name="T42" fmla="*/ 192 w 333"/>
                  <a:gd name="T43" fmla="*/ 26 h 186"/>
                  <a:gd name="T44" fmla="*/ 205 w 333"/>
                  <a:gd name="T45" fmla="*/ 19 h 186"/>
                  <a:gd name="T46" fmla="*/ 221 w 333"/>
                  <a:gd name="T47" fmla="*/ 22 h 186"/>
                  <a:gd name="T48" fmla="*/ 237 w 333"/>
                  <a:gd name="T49" fmla="*/ 34 h 186"/>
                  <a:gd name="T50" fmla="*/ 250 w 333"/>
                  <a:gd name="T51" fmla="*/ 45 h 186"/>
                  <a:gd name="T52" fmla="*/ 261 w 333"/>
                  <a:gd name="T53" fmla="*/ 45 h 186"/>
                  <a:gd name="T54" fmla="*/ 272 w 333"/>
                  <a:gd name="T55" fmla="*/ 41 h 186"/>
                  <a:gd name="T56" fmla="*/ 285 w 333"/>
                  <a:gd name="T57" fmla="*/ 34 h 186"/>
                  <a:gd name="T58" fmla="*/ 301 w 333"/>
                  <a:gd name="T59" fmla="*/ 34 h 186"/>
                  <a:gd name="T60" fmla="*/ 317 w 333"/>
                  <a:gd name="T61" fmla="*/ 41 h 186"/>
                  <a:gd name="T62" fmla="*/ 330 w 333"/>
                  <a:gd name="T63" fmla="*/ 60 h 186"/>
                  <a:gd name="T64" fmla="*/ 333 w 333"/>
                  <a:gd name="T65" fmla="*/ 89 h 186"/>
                  <a:gd name="T66" fmla="*/ 328 w 333"/>
                  <a:gd name="T67" fmla="*/ 115 h 186"/>
                  <a:gd name="T68" fmla="*/ 314 w 333"/>
                  <a:gd name="T69" fmla="*/ 134 h 186"/>
                  <a:gd name="T70" fmla="*/ 298 w 333"/>
                  <a:gd name="T71" fmla="*/ 141 h 186"/>
                  <a:gd name="T72" fmla="*/ 282 w 333"/>
                  <a:gd name="T73" fmla="*/ 137 h 186"/>
                  <a:gd name="T74" fmla="*/ 272 w 333"/>
                  <a:gd name="T75" fmla="*/ 130 h 186"/>
                  <a:gd name="T76" fmla="*/ 261 w 333"/>
                  <a:gd name="T77" fmla="*/ 123 h 186"/>
                  <a:gd name="T78" fmla="*/ 250 w 333"/>
                  <a:gd name="T79" fmla="*/ 126 h 186"/>
                  <a:gd name="T80" fmla="*/ 234 w 333"/>
                  <a:gd name="T81" fmla="*/ 137 h 186"/>
                  <a:gd name="T82" fmla="*/ 218 w 333"/>
                  <a:gd name="T83" fmla="*/ 148 h 186"/>
                  <a:gd name="T84" fmla="*/ 202 w 333"/>
                  <a:gd name="T85" fmla="*/ 148 h 186"/>
                  <a:gd name="T86" fmla="*/ 186 w 333"/>
                  <a:gd name="T87" fmla="*/ 141 h 186"/>
                  <a:gd name="T88" fmla="*/ 176 w 333"/>
                  <a:gd name="T89" fmla="*/ 130 h 186"/>
                  <a:gd name="T90" fmla="*/ 168 w 333"/>
                  <a:gd name="T91" fmla="*/ 119 h 186"/>
                  <a:gd name="T92" fmla="*/ 154 w 333"/>
                  <a:gd name="T93" fmla="*/ 115 h 186"/>
                  <a:gd name="T94" fmla="*/ 144 w 333"/>
                  <a:gd name="T95" fmla="*/ 119 h 186"/>
                  <a:gd name="T96" fmla="*/ 133 w 333"/>
                  <a:gd name="T97" fmla="*/ 126 h 186"/>
                  <a:gd name="T98" fmla="*/ 125 w 333"/>
                  <a:gd name="T99" fmla="*/ 137 h 186"/>
                  <a:gd name="T100" fmla="*/ 117 w 333"/>
                  <a:gd name="T101" fmla="*/ 145 h 186"/>
                  <a:gd name="T102" fmla="*/ 106 w 333"/>
                  <a:gd name="T103" fmla="*/ 148 h 186"/>
                  <a:gd name="T104" fmla="*/ 96 w 333"/>
                  <a:gd name="T105" fmla="*/ 148 h 186"/>
                  <a:gd name="T106" fmla="*/ 85 w 333"/>
                  <a:gd name="T107" fmla="*/ 148 h 186"/>
                  <a:gd name="T108" fmla="*/ 74 w 333"/>
                  <a:gd name="T109" fmla="*/ 145 h 186"/>
                  <a:gd name="T110" fmla="*/ 66 w 333"/>
                  <a:gd name="T111" fmla="*/ 137 h 186"/>
                  <a:gd name="T112" fmla="*/ 61 w 333"/>
                  <a:gd name="T113" fmla="*/ 130 h 186"/>
                  <a:gd name="T114" fmla="*/ 48 w 333"/>
                  <a:gd name="T115" fmla="*/ 137 h 186"/>
                  <a:gd name="T116" fmla="*/ 37 w 333"/>
                  <a:gd name="T117" fmla="*/ 145 h 186"/>
                  <a:gd name="T118" fmla="*/ 29 w 333"/>
                  <a:gd name="T119" fmla="*/ 163 h 186"/>
                  <a:gd name="T120" fmla="*/ 24 w 333"/>
                  <a:gd name="T121" fmla="*/ 186 h 18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33"/>
                  <a:gd name="T184" fmla="*/ 0 h 186"/>
                  <a:gd name="T185" fmla="*/ 333 w 333"/>
                  <a:gd name="T186" fmla="*/ 186 h 18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33" h="186">
                    <a:moveTo>
                      <a:pt x="24" y="186"/>
                    </a:moveTo>
                    <a:lnTo>
                      <a:pt x="0" y="186"/>
                    </a:lnTo>
                    <a:lnTo>
                      <a:pt x="0" y="174"/>
                    </a:lnTo>
                    <a:lnTo>
                      <a:pt x="2" y="160"/>
                    </a:lnTo>
                    <a:lnTo>
                      <a:pt x="8" y="145"/>
                    </a:lnTo>
                    <a:lnTo>
                      <a:pt x="10" y="130"/>
                    </a:lnTo>
                    <a:lnTo>
                      <a:pt x="18" y="115"/>
                    </a:lnTo>
                    <a:lnTo>
                      <a:pt x="24" y="104"/>
                    </a:lnTo>
                    <a:lnTo>
                      <a:pt x="34" y="93"/>
                    </a:lnTo>
                    <a:lnTo>
                      <a:pt x="42" y="85"/>
                    </a:lnTo>
                    <a:lnTo>
                      <a:pt x="42" y="82"/>
                    </a:lnTo>
                    <a:lnTo>
                      <a:pt x="42" y="74"/>
                    </a:lnTo>
                    <a:lnTo>
                      <a:pt x="42" y="67"/>
                    </a:lnTo>
                    <a:lnTo>
                      <a:pt x="42" y="63"/>
                    </a:lnTo>
                    <a:lnTo>
                      <a:pt x="45" y="56"/>
                    </a:lnTo>
                    <a:lnTo>
                      <a:pt x="45" y="52"/>
                    </a:lnTo>
                    <a:lnTo>
                      <a:pt x="45" y="45"/>
                    </a:lnTo>
                    <a:lnTo>
                      <a:pt x="48" y="41"/>
                    </a:lnTo>
                    <a:lnTo>
                      <a:pt x="50" y="34"/>
                    </a:lnTo>
                    <a:lnTo>
                      <a:pt x="56" y="26"/>
                    </a:lnTo>
                    <a:lnTo>
                      <a:pt x="58" y="19"/>
                    </a:lnTo>
                    <a:lnTo>
                      <a:pt x="64" y="15"/>
                    </a:lnTo>
                    <a:lnTo>
                      <a:pt x="69" y="8"/>
                    </a:lnTo>
                    <a:lnTo>
                      <a:pt x="77" y="4"/>
                    </a:lnTo>
                    <a:lnTo>
                      <a:pt x="82" y="4"/>
                    </a:lnTo>
                    <a:lnTo>
                      <a:pt x="88" y="0"/>
                    </a:lnTo>
                    <a:lnTo>
                      <a:pt x="98" y="0"/>
                    </a:lnTo>
                    <a:lnTo>
                      <a:pt x="104" y="0"/>
                    </a:lnTo>
                    <a:lnTo>
                      <a:pt x="112" y="4"/>
                    </a:lnTo>
                    <a:lnTo>
                      <a:pt x="117" y="4"/>
                    </a:lnTo>
                    <a:lnTo>
                      <a:pt x="125" y="11"/>
                    </a:lnTo>
                    <a:lnTo>
                      <a:pt x="128" y="15"/>
                    </a:lnTo>
                    <a:lnTo>
                      <a:pt x="133" y="22"/>
                    </a:lnTo>
                    <a:lnTo>
                      <a:pt x="138" y="26"/>
                    </a:lnTo>
                    <a:lnTo>
                      <a:pt x="144" y="34"/>
                    </a:lnTo>
                    <a:lnTo>
                      <a:pt x="149" y="37"/>
                    </a:lnTo>
                    <a:lnTo>
                      <a:pt x="154" y="37"/>
                    </a:lnTo>
                    <a:lnTo>
                      <a:pt x="160" y="41"/>
                    </a:lnTo>
                    <a:lnTo>
                      <a:pt x="165" y="41"/>
                    </a:lnTo>
                    <a:lnTo>
                      <a:pt x="173" y="37"/>
                    </a:lnTo>
                    <a:lnTo>
                      <a:pt x="178" y="34"/>
                    </a:lnTo>
                    <a:lnTo>
                      <a:pt x="184" y="34"/>
                    </a:lnTo>
                    <a:lnTo>
                      <a:pt x="186" y="30"/>
                    </a:lnTo>
                    <a:lnTo>
                      <a:pt x="192" y="26"/>
                    </a:lnTo>
                    <a:lnTo>
                      <a:pt x="197" y="22"/>
                    </a:lnTo>
                    <a:lnTo>
                      <a:pt x="205" y="19"/>
                    </a:lnTo>
                    <a:lnTo>
                      <a:pt x="213" y="22"/>
                    </a:lnTo>
                    <a:lnTo>
                      <a:pt x="221" y="22"/>
                    </a:lnTo>
                    <a:lnTo>
                      <a:pt x="229" y="26"/>
                    </a:lnTo>
                    <a:lnTo>
                      <a:pt x="237" y="34"/>
                    </a:lnTo>
                    <a:lnTo>
                      <a:pt x="245" y="41"/>
                    </a:lnTo>
                    <a:lnTo>
                      <a:pt x="250" y="45"/>
                    </a:lnTo>
                    <a:lnTo>
                      <a:pt x="256" y="45"/>
                    </a:lnTo>
                    <a:lnTo>
                      <a:pt x="261" y="45"/>
                    </a:lnTo>
                    <a:lnTo>
                      <a:pt x="266" y="45"/>
                    </a:lnTo>
                    <a:lnTo>
                      <a:pt x="272" y="41"/>
                    </a:lnTo>
                    <a:lnTo>
                      <a:pt x="277" y="37"/>
                    </a:lnTo>
                    <a:lnTo>
                      <a:pt x="285" y="34"/>
                    </a:lnTo>
                    <a:lnTo>
                      <a:pt x="293" y="34"/>
                    </a:lnTo>
                    <a:lnTo>
                      <a:pt x="301" y="34"/>
                    </a:lnTo>
                    <a:lnTo>
                      <a:pt x="309" y="37"/>
                    </a:lnTo>
                    <a:lnTo>
                      <a:pt x="317" y="41"/>
                    </a:lnTo>
                    <a:lnTo>
                      <a:pt x="325" y="48"/>
                    </a:lnTo>
                    <a:lnTo>
                      <a:pt x="330" y="60"/>
                    </a:lnTo>
                    <a:lnTo>
                      <a:pt x="333" y="74"/>
                    </a:lnTo>
                    <a:lnTo>
                      <a:pt x="333" y="89"/>
                    </a:lnTo>
                    <a:lnTo>
                      <a:pt x="333" y="104"/>
                    </a:lnTo>
                    <a:lnTo>
                      <a:pt x="328" y="115"/>
                    </a:lnTo>
                    <a:lnTo>
                      <a:pt x="322" y="126"/>
                    </a:lnTo>
                    <a:lnTo>
                      <a:pt x="314" y="134"/>
                    </a:lnTo>
                    <a:lnTo>
                      <a:pt x="306" y="137"/>
                    </a:lnTo>
                    <a:lnTo>
                      <a:pt x="298" y="141"/>
                    </a:lnTo>
                    <a:lnTo>
                      <a:pt x="290" y="141"/>
                    </a:lnTo>
                    <a:lnTo>
                      <a:pt x="282" y="137"/>
                    </a:lnTo>
                    <a:lnTo>
                      <a:pt x="277" y="134"/>
                    </a:lnTo>
                    <a:lnTo>
                      <a:pt x="272" y="130"/>
                    </a:lnTo>
                    <a:lnTo>
                      <a:pt x="266" y="126"/>
                    </a:lnTo>
                    <a:lnTo>
                      <a:pt x="261" y="123"/>
                    </a:lnTo>
                    <a:lnTo>
                      <a:pt x="256" y="123"/>
                    </a:lnTo>
                    <a:lnTo>
                      <a:pt x="250" y="126"/>
                    </a:lnTo>
                    <a:lnTo>
                      <a:pt x="242" y="130"/>
                    </a:lnTo>
                    <a:lnTo>
                      <a:pt x="234" y="137"/>
                    </a:lnTo>
                    <a:lnTo>
                      <a:pt x="226" y="145"/>
                    </a:lnTo>
                    <a:lnTo>
                      <a:pt x="218" y="148"/>
                    </a:lnTo>
                    <a:lnTo>
                      <a:pt x="210" y="148"/>
                    </a:lnTo>
                    <a:lnTo>
                      <a:pt x="202" y="148"/>
                    </a:lnTo>
                    <a:lnTo>
                      <a:pt x="194" y="145"/>
                    </a:lnTo>
                    <a:lnTo>
                      <a:pt x="186" y="141"/>
                    </a:lnTo>
                    <a:lnTo>
                      <a:pt x="181" y="137"/>
                    </a:lnTo>
                    <a:lnTo>
                      <a:pt x="176" y="130"/>
                    </a:lnTo>
                    <a:lnTo>
                      <a:pt x="173" y="123"/>
                    </a:lnTo>
                    <a:lnTo>
                      <a:pt x="168" y="119"/>
                    </a:lnTo>
                    <a:lnTo>
                      <a:pt x="162" y="115"/>
                    </a:lnTo>
                    <a:lnTo>
                      <a:pt x="154" y="115"/>
                    </a:lnTo>
                    <a:lnTo>
                      <a:pt x="149" y="115"/>
                    </a:lnTo>
                    <a:lnTo>
                      <a:pt x="144" y="119"/>
                    </a:lnTo>
                    <a:lnTo>
                      <a:pt x="138" y="123"/>
                    </a:lnTo>
                    <a:lnTo>
                      <a:pt x="133" y="126"/>
                    </a:lnTo>
                    <a:lnTo>
                      <a:pt x="128" y="134"/>
                    </a:lnTo>
                    <a:lnTo>
                      <a:pt x="125" y="137"/>
                    </a:lnTo>
                    <a:lnTo>
                      <a:pt x="120" y="141"/>
                    </a:lnTo>
                    <a:lnTo>
                      <a:pt x="117" y="145"/>
                    </a:lnTo>
                    <a:lnTo>
                      <a:pt x="112" y="145"/>
                    </a:lnTo>
                    <a:lnTo>
                      <a:pt x="106" y="148"/>
                    </a:lnTo>
                    <a:lnTo>
                      <a:pt x="101" y="148"/>
                    </a:lnTo>
                    <a:lnTo>
                      <a:pt x="96" y="148"/>
                    </a:lnTo>
                    <a:lnTo>
                      <a:pt x="88" y="148"/>
                    </a:lnTo>
                    <a:lnTo>
                      <a:pt x="85" y="148"/>
                    </a:lnTo>
                    <a:lnTo>
                      <a:pt x="80" y="145"/>
                    </a:lnTo>
                    <a:lnTo>
                      <a:pt x="74" y="145"/>
                    </a:lnTo>
                    <a:lnTo>
                      <a:pt x="72" y="141"/>
                    </a:lnTo>
                    <a:lnTo>
                      <a:pt x="66" y="137"/>
                    </a:lnTo>
                    <a:lnTo>
                      <a:pt x="64" y="134"/>
                    </a:lnTo>
                    <a:lnTo>
                      <a:pt x="61" y="130"/>
                    </a:lnTo>
                    <a:lnTo>
                      <a:pt x="53" y="134"/>
                    </a:lnTo>
                    <a:lnTo>
                      <a:pt x="48" y="137"/>
                    </a:lnTo>
                    <a:lnTo>
                      <a:pt x="42" y="141"/>
                    </a:lnTo>
                    <a:lnTo>
                      <a:pt x="37" y="145"/>
                    </a:lnTo>
                    <a:lnTo>
                      <a:pt x="32" y="156"/>
                    </a:lnTo>
                    <a:lnTo>
                      <a:pt x="29" y="163"/>
                    </a:lnTo>
                    <a:lnTo>
                      <a:pt x="24" y="174"/>
                    </a:lnTo>
                    <a:lnTo>
                      <a:pt x="24" y="186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30" name="Freeform 437">
                <a:extLst>
                  <a:ext uri="{FF2B5EF4-FFF2-40B4-BE49-F238E27FC236}">
                    <a16:creationId xmlns:a16="http://schemas.microsoft.com/office/drawing/2014/main" id="{46A69F75-2313-9777-748B-30E28B003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3" y="1338"/>
                <a:ext cx="312" cy="148"/>
              </a:xfrm>
              <a:custGeom>
                <a:avLst/>
                <a:gdLst>
                  <a:gd name="T0" fmla="*/ 0 w 312"/>
                  <a:gd name="T1" fmla="*/ 148 h 148"/>
                  <a:gd name="T2" fmla="*/ 3 w 312"/>
                  <a:gd name="T3" fmla="*/ 126 h 148"/>
                  <a:gd name="T4" fmla="*/ 11 w 312"/>
                  <a:gd name="T5" fmla="*/ 104 h 148"/>
                  <a:gd name="T6" fmla="*/ 24 w 312"/>
                  <a:gd name="T7" fmla="*/ 85 h 148"/>
                  <a:gd name="T8" fmla="*/ 40 w 312"/>
                  <a:gd name="T9" fmla="*/ 66 h 148"/>
                  <a:gd name="T10" fmla="*/ 40 w 312"/>
                  <a:gd name="T11" fmla="*/ 59 h 148"/>
                  <a:gd name="T12" fmla="*/ 40 w 312"/>
                  <a:gd name="T13" fmla="*/ 52 h 148"/>
                  <a:gd name="T14" fmla="*/ 43 w 312"/>
                  <a:gd name="T15" fmla="*/ 41 h 148"/>
                  <a:gd name="T16" fmla="*/ 46 w 312"/>
                  <a:gd name="T17" fmla="*/ 33 h 148"/>
                  <a:gd name="T18" fmla="*/ 51 w 312"/>
                  <a:gd name="T19" fmla="*/ 18 h 148"/>
                  <a:gd name="T20" fmla="*/ 62 w 312"/>
                  <a:gd name="T21" fmla="*/ 7 h 148"/>
                  <a:gd name="T22" fmla="*/ 72 w 312"/>
                  <a:gd name="T23" fmla="*/ 3 h 148"/>
                  <a:gd name="T24" fmla="*/ 83 w 312"/>
                  <a:gd name="T25" fmla="*/ 0 h 148"/>
                  <a:gd name="T26" fmla="*/ 99 w 312"/>
                  <a:gd name="T27" fmla="*/ 0 h 148"/>
                  <a:gd name="T28" fmla="*/ 110 w 312"/>
                  <a:gd name="T29" fmla="*/ 3 h 148"/>
                  <a:gd name="T30" fmla="*/ 120 w 312"/>
                  <a:gd name="T31" fmla="*/ 11 h 148"/>
                  <a:gd name="T32" fmla="*/ 128 w 312"/>
                  <a:gd name="T33" fmla="*/ 22 h 148"/>
                  <a:gd name="T34" fmla="*/ 139 w 312"/>
                  <a:gd name="T35" fmla="*/ 29 h 148"/>
                  <a:gd name="T36" fmla="*/ 150 w 312"/>
                  <a:gd name="T37" fmla="*/ 29 h 148"/>
                  <a:gd name="T38" fmla="*/ 160 w 312"/>
                  <a:gd name="T39" fmla="*/ 29 h 148"/>
                  <a:gd name="T40" fmla="*/ 171 w 312"/>
                  <a:gd name="T41" fmla="*/ 26 h 148"/>
                  <a:gd name="T42" fmla="*/ 179 w 312"/>
                  <a:gd name="T43" fmla="*/ 22 h 148"/>
                  <a:gd name="T44" fmla="*/ 192 w 312"/>
                  <a:gd name="T45" fmla="*/ 18 h 148"/>
                  <a:gd name="T46" fmla="*/ 208 w 312"/>
                  <a:gd name="T47" fmla="*/ 22 h 148"/>
                  <a:gd name="T48" fmla="*/ 222 w 312"/>
                  <a:gd name="T49" fmla="*/ 33 h 148"/>
                  <a:gd name="T50" fmla="*/ 235 w 312"/>
                  <a:gd name="T51" fmla="*/ 41 h 148"/>
                  <a:gd name="T52" fmla="*/ 246 w 312"/>
                  <a:gd name="T53" fmla="*/ 41 h 148"/>
                  <a:gd name="T54" fmla="*/ 254 w 312"/>
                  <a:gd name="T55" fmla="*/ 37 h 148"/>
                  <a:gd name="T56" fmla="*/ 267 w 312"/>
                  <a:gd name="T57" fmla="*/ 33 h 148"/>
                  <a:gd name="T58" fmla="*/ 283 w 312"/>
                  <a:gd name="T59" fmla="*/ 29 h 148"/>
                  <a:gd name="T60" fmla="*/ 296 w 312"/>
                  <a:gd name="T61" fmla="*/ 37 h 148"/>
                  <a:gd name="T62" fmla="*/ 310 w 312"/>
                  <a:gd name="T63" fmla="*/ 48 h 148"/>
                  <a:gd name="T64" fmla="*/ 312 w 312"/>
                  <a:gd name="T65" fmla="*/ 70 h 148"/>
                  <a:gd name="T66" fmla="*/ 307 w 312"/>
                  <a:gd name="T67" fmla="*/ 92 h 148"/>
                  <a:gd name="T68" fmla="*/ 296 w 312"/>
                  <a:gd name="T69" fmla="*/ 104 h 148"/>
                  <a:gd name="T70" fmla="*/ 280 w 312"/>
                  <a:gd name="T71" fmla="*/ 104 h 148"/>
                  <a:gd name="T72" fmla="*/ 264 w 312"/>
                  <a:gd name="T73" fmla="*/ 104 h 148"/>
                  <a:gd name="T74" fmla="*/ 254 w 312"/>
                  <a:gd name="T75" fmla="*/ 92 h 148"/>
                  <a:gd name="T76" fmla="*/ 246 w 312"/>
                  <a:gd name="T77" fmla="*/ 89 h 148"/>
                  <a:gd name="T78" fmla="*/ 235 w 312"/>
                  <a:gd name="T79" fmla="*/ 92 h 148"/>
                  <a:gd name="T80" fmla="*/ 222 w 312"/>
                  <a:gd name="T81" fmla="*/ 100 h 148"/>
                  <a:gd name="T82" fmla="*/ 206 w 312"/>
                  <a:gd name="T83" fmla="*/ 111 h 148"/>
                  <a:gd name="T84" fmla="*/ 190 w 312"/>
                  <a:gd name="T85" fmla="*/ 111 h 148"/>
                  <a:gd name="T86" fmla="*/ 176 w 312"/>
                  <a:gd name="T87" fmla="*/ 104 h 148"/>
                  <a:gd name="T88" fmla="*/ 166 w 312"/>
                  <a:gd name="T89" fmla="*/ 92 h 148"/>
                  <a:gd name="T90" fmla="*/ 158 w 312"/>
                  <a:gd name="T91" fmla="*/ 85 h 148"/>
                  <a:gd name="T92" fmla="*/ 144 w 312"/>
                  <a:gd name="T93" fmla="*/ 85 h 148"/>
                  <a:gd name="T94" fmla="*/ 136 w 312"/>
                  <a:gd name="T95" fmla="*/ 85 h 148"/>
                  <a:gd name="T96" fmla="*/ 126 w 312"/>
                  <a:gd name="T97" fmla="*/ 92 h 148"/>
                  <a:gd name="T98" fmla="*/ 118 w 312"/>
                  <a:gd name="T99" fmla="*/ 104 h 148"/>
                  <a:gd name="T100" fmla="*/ 110 w 312"/>
                  <a:gd name="T101" fmla="*/ 111 h 148"/>
                  <a:gd name="T102" fmla="*/ 99 w 312"/>
                  <a:gd name="T103" fmla="*/ 115 h 148"/>
                  <a:gd name="T104" fmla="*/ 88 w 312"/>
                  <a:gd name="T105" fmla="*/ 118 h 148"/>
                  <a:gd name="T106" fmla="*/ 80 w 312"/>
                  <a:gd name="T107" fmla="*/ 118 h 148"/>
                  <a:gd name="T108" fmla="*/ 70 w 312"/>
                  <a:gd name="T109" fmla="*/ 115 h 148"/>
                  <a:gd name="T110" fmla="*/ 62 w 312"/>
                  <a:gd name="T111" fmla="*/ 111 h 148"/>
                  <a:gd name="T112" fmla="*/ 56 w 312"/>
                  <a:gd name="T113" fmla="*/ 104 h 148"/>
                  <a:gd name="T114" fmla="*/ 40 w 312"/>
                  <a:gd name="T115" fmla="*/ 107 h 148"/>
                  <a:gd name="T116" fmla="*/ 27 w 312"/>
                  <a:gd name="T117" fmla="*/ 118 h 148"/>
                  <a:gd name="T118" fmla="*/ 16 w 312"/>
                  <a:gd name="T119" fmla="*/ 129 h 148"/>
                  <a:gd name="T120" fmla="*/ 11 w 312"/>
                  <a:gd name="T121" fmla="*/ 148 h 14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12"/>
                  <a:gd name="T184" fmla="*/ 0 h 148"/>
                  <a:gd name="T185" fmla="*/ 312 w 312"/>
                  <a:gd name="T186" fmla="*/ 148 h 14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12" h="148">
                    <a:moveTo>
                      <a:pt x="11" y="148"/>
                    </a:moveTo>
                    <a:lnTo>
                      <a:pt x="0" y="148"/>
                    </a:lnTo>
                    <a:lnTo>
                      <a:pt x="0" y="137"/>
                    </a:lnTo>
                    <a:lnTo>
                      <a:pt x="3" y="126"/>
                    </a:lnTo>
                    <a:lnTo>
                      <a:pt x="6" y="118"/>
                    </a:lnTo>
                    <a:lnTo>
                      <a:pt x="11" y="104"/>
                    </a:lnTo>
                    <a:lnTo>
                      <a:pt x="16" y="92"/>
                    </a:lnTo>
                    <a:lnTo>
                      <a:pt x="24" y="85"/>
                    </a:lnTo>
                    <a:lnTo>
                      <a:pt x="32" y="74"/>
                    </a:lnTo>
                    <a:lnTo>
                      <a:pt x="40" y="66"/>
                    </a:lnTo>
                    <a:lnTo>
                      <a:pt x="40" y="63"/>
                    </a:lnTo>
                    <a:lnTo>
                      <a:pt x="40" y="59"/>
                    </a:lnTo>
                    <a:lnTo>
                      <a:pt x="40" y="55"/>
                    </a:lnTo>
                    <a:lnTo>
                      <a:pt x="40" y="52"/>
                    </a:lnTo>
                    <a:lnTo>
                      <a:pt x="40" y="44"/>
                    </a:lnTo>
                    <a:lnTo>
                      <a:pt x="43" y="41"/>
                    </a:lnTo>
                    <a:lnTo>
                      <a:pt x="43" y="37"/>
                    </a:lnTo>
                    <a:lnTo>
                      <a:pt x="46" y="33"/>
                    </a:lnTo>
                    <a:lnTo>
                      <a:pt x="48" y="26"/>
                    </a:lnTo>
                    <a:lnTo>
                      <a:pt x="51" y="18"/>
                    </a:lnTo>
                    <a:lnTo>
                      <a:pt x="56" y="15"/>
                    </a:lnTo>
                    <a:lnTo>
                      <a:pt x="62" y="7"/>
                    </a:lnTo>
                    <a:lnTo>
                      <a:pt x="67" y="7"/>
                    </a:lnTo>
                    <a:lnTo>
                      <a:pt x="72" y="3"/>
                    </a:lnTo>
                    <a:lnTo>
                      <a:pt x="78" y="0"/>
                    </a:lnTo>
                    <a:lnTo>
                      <a:pt x="83" y="0"/>
                    </a:lnTo>
                    <a:lnTo>
                      <a:pt x="91" y="0"/>
                    </a:lnTo>
                    <a:lnTo>
                      <a:pt x="99" y="0"/>
                    </a:lnTo>
                    <a:lnTo>
                      <a:pt x="104" y="0"/>
                    </a:lnTo>
                    <a:lnTo>
                      <a:pt x="110" y="3"/>
                    </a:lnTo>
                    <a:lnTo>
                      <a:pt x="115" y="7"/>
                    </a:lnTo>
                    <a:lnTo>
                      <a:pt x="120" y="11"/>
                    </a:lnTo>
                    <a:lnTo>
                      <a:pt x="126" y="18"/>
                    </a:lnTo>
                    <a:lnTo>
                      <a:pt x="128" y="22"/>
                    </a:lnTo>
                    <a:lnTo>
                      <a:pt x="134" y="26"/>
                    </a:lnTo>
                    <a:lnTo>
                      <a:pt x="139" y="29"/>
                    </a:lnTo>
                    <a:lnTo>
                      <a:pt x="144" y="29"/>
                    </a:lnTo>
                    <a:lnTo>
                      <a:pt x="150" y="29"/>
                    </a:lnTo>
                    <a:lnTo>
                      <a:pt x="155" y="29"/>
                    </a:lnTo>
                    <a:lnTo>
                      <a:pt x="160" y="29"/>
                    </a:lnTo>
                    <a:lnTo>
                      <a:pt x="166" y="26"/>
                    </a:lnTo>
                    <a:lnTo>
                      <a:pt x="171" y="26"/>
                    </a:lnTo>
                    <a:lnTo>
                      <a:pt x="174" y="22"/>
                    </a:lnTo>
                    <a:lnTo>
                      <a:pt x="179" y="22"/>
                    </a:lnTo>
                    <a:lnTo>
                      <a:pt x="187" y="18"/>
                    </a:lnTo>
                    <a:lnTo>
                      <a:pt x="192" y="18"/>
                    </a:lnTo>
                    <a:lnTo>
                      <a:pt x="200" y="18"/>
                    </a:lnTo>
                    <a:lnTo>
                      <a:pt x="208" y="22"/>
                    </a:lnTo>
                    <a:lnTo>
                      <a:pt x="214" y="26"/>
                    </a:lnTo>
                    <a:lnTo>
                      <a:pt x="222" y="33"/>
                    </a:lnTo>
                    <a:lnTo>
                      <a:pt x="230" y="37"/>
                    </a:lnTo>
                    <a:lnTo>
                      <a:pt x="235" y="41"/>
                    </a:lnTo>
                    <a:lnTo>
                      <a:pt x="240" y="41"/>
                    </a:lnTo>
                    <a:lnTo>
                      <a:pt x="246" y="41"/>
                    </a:lnTo>
                    <a:lnTo>
                      <a:pt x="248" y="41"/>
                    </a:lnTo>
                    <a:lnTo>
                      <a:pt x="254" y="37"/>
                    </a:lnTo>
                    <a:lnTo>
                      <a:pt x="262" y="37"/>
                    </a:lnTo>
                    <a:lnTo>
                      <a:pt x="267" y="33"/>
                    </a:lnTo>
                    <a:lnTo>
                      <a:pt x="275" y="29"/>
                    </a:lnTo>
                    <a:lnTo>
                      <a:pt x="283" y="29"/>
                    </a:lnTo>
                    <a:lnTo>
                      <a:pt x="291" y="33"/>
                    </a:lnTo>
                    <a:lnTo>
                      <a:pt x="296" y="37"/>
                    </a:lnTo>
                    <a:lnTo>
                      <a:pt x="304" y="41"/>
                    </a:lnTo>
                    <a:lnTo>
                      <a:pt x="310" y="48"/>
                    </a:lnTo>
                    <a:lnTo>
                      <a:pt x="312" y="59"/>
                    </a:lnTo>
                    <a:lnTo>
                      <a:pt x="312" y="70"/>
                    </a:lnTo>
                    <a:lnTo>
                      <a:pt x="312" y="81"/>
                    </a:lnTo>
                    <a:lnTo>
                      <a:pt x="307" y="92"/>
                    </a:lnTo>
                    <a:lnTo>
                      <a:pt x="302" y="96"/>
                    </a:lnTo>
                    <a:lnTo>
                      <a:pt x="296" y="104"/>
                    </a:lnTo>
                    <a:lnTo>
                      <a:pt x="288" y="104"/>
                    </a:lnTo>
                    <a:lnTo>
                      <a:pt x="280" y="104"/>
                    </a:lnTo>
                    <a:lnTo>
                      <a:pt x="272" y="104"/>
                    </a:lnTo>
                    <a:lnTo>
                      <a:pt x="264" y="104"/>
                    </a:lnTo>
                    <a:lnTo>
                      <a:pt x="259" y="100"/>
                    </a:lnTo>
                    <a:lnTo>
                      <a:pt x="254" y="92"/>
                    </a:lnTo>
                    <a:lnTo>
                      <a:pt x="248" y="92"/>
                    </a:lnTo>
                    <a:lnTo>
                      <a:pt x="246" y="89"/>
                    </a:lnTo>
                    <a:lnTo>
                      <a:pt x="240" y="89"/>
                    </a:lnTo>
                    <a:lnTo>
                      <a:pt x="235" y="92"/>
                    </a:lnTo>
                    <a:lnTo>
                      <a:pt x="230" y="92"/>
                    </a:lnTo>
                    <a:lnTo>
                      <a:pt x="222" y="100"/>
                    </a:lnTo>
                    <a:lnTo>
                      <a:pt x="214" y="107"/>
                    </a:lnTo>
                    <a:lnTo>
                      <a:pt x="206" y="111"/>
                    </a:lnTo>
                    <a:lnTo>
                      <a:pt x="198" y="111"/>
                    </a:lnTo>
                    <a:lnTo>
                      <a:pt x="190" y="111"/>
                    </a:lnTo>
                    <a:lnTo>
                      <a:pt x="182" y="107"/>
                    </a:lnTo>
                    <a:lnTo>
                      <a:pt x="176" y="104"/>
                    </a:lnTo>
                    <a:lnTo>
                      <a:pt x="171" y="100"/>
                    </a:lnTo>
                    <a:lnTo>
                      <a:pt x="166" y="92"/>
                    </a:lnTo>
                    <a:lnTo>
                      <a:pt x="160" y="89"/>
                    </a:lnTo>
                    <a:lnTo>
                      <a:pt x="158" y="85"/>
                    </a:lnTo>
                    <a:lnTo>
                      <a:pt x="152" y="85"/>
                    </a:lnTo>
                    <a:lnTo>
                      <a:pt x="144" y="85"/>
                    </a:lnTo>
                    <a:lnTo>
                      <a:pt x="139" y="85"/>
                    </a:lnTo>
                    <a:lnTo>
                      <a:pt x="136" y="85"/>
                    </a:lnTo>
                    <a:lnTo>
                      <a:pt x="128" y="89"/>
                    </a:lnTo>
                    <a:lnTo>
                      <a:pt x="126" y="92"/>
                    </a:lnTo>
                    <a:lnTo>
                      <a:pt x="123" y="100"/>
                    </a:lnTo>
                    <a:lnTo>
                      <a:pt x="118" y="104"/>
                    </a:lnTo>
                    <a:lnTo>
                      <a:pt x="112" y="107"/>
                    </a:lnTo>
                    <a:lnTo>
                      <a:pt x="110" y="111"/>
                    </a:lnTo>
                    <a:lnTo>
                      <a:pt x="104" y="115"/>
                    </a:lnTo>
                    <a:lnTo>
                      <a:pt x="99" y="115"/>
                    </a:lnTo>
                    <a:lnTo>
                      <a:pt x="94" y="118"/>
                    </a:lnTo>
                    <a:lnTo>
                      <a:pt x="88" y="118"/>
                    </a:lnTo>
                    <a:lnTo>
                      <a:pt x="86" y="118"/>
                    </a:lnTo>
                    <a:lnTo>
                      <a:pt x="80" y="118"/>
                    </a:lnTo>
                    <a:lnTo>
                      <a:pt x="75" y="115"/>
                    </a:lnTo>
                    <a:lnTo>
                      <a:pt x="70" y="115"/>
                    </a:lnTo>
                    <a:lnTo>
                      <a:pt x="67" y="111"/>
                    </a:lnTo>
                    <a:lnTo>
                      <a:pt x="62" y="111"/>
                    </a:lnTo>
                    <a:lnTo>
                      <a:pt x="59" y="107"/>
                    </a:lnTo>
                    <a:lnTo>
                      <a:pt x="56" y="104"/>
                    </a:lnTo>
                    <a:lnTo>
                      <a:pt x="48" y="104"/>
                    </a:lnTo>
                    <a:lnTo>
                      <a:pt x="40" y="107"/>
                    </a:lnTo>
                    <a:lnTo>
                      <a:pt x="35" y="111"/>
                    </a:lnTo>
                    <a:lnTo>
                      <a:pt x="27" y="118"/>
                    </a:lnTo>
                    <a:lnTo>
                      <a:pt x="22" y="122"/>
                    </a:lnTo>
                    <a:lnTo>
                      <a:pt x="16" y="129"/>
                    </a:lnTo>
                    <a:lnTo>
                      <a:pt x="11" y="141"/>
                    </a:lnTo>
                    <a:lnTo>
                      <a:pt x="11" y="148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  <p:sp>
            <p:nvSpPr>
              <p:cNvPr id="531" name="Freeform 438">
                <a:extLst>
                  <a:ext uri="{FF2B5EF4-FFF2-40B4-BE49-F238E27FC236}">
                    <a16:creationId xmlns:a16="http://schemas.microsoft.com/office/drawing/2014/main" id="{C9A8DC4F-CBD7-7DB5-DBA3-94983F20D9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" y="1364"/>
                <a:ext cx="288" cy="89"/>
              </a:xfrm>
              <a:custGeom>
                <a:avLst/>
                <a:gdLst>
                  <a:gd name="T0" fmla="*/ 0 w 288"/>
                  <a:gd name="T1" fmla="*/ 89 h 89"/>
                  <a:gd name="T2" fmla="*/ 2 w 288"/>
                  <a:gd name="T3" fmla="*/ 78 h 89"/>
                  <a:gd name="T4" fmla="*/ 10 w 288"/>
                  <a:gd name="T5" fmla="*/ 63 h 89"/>
                  <a:gd name="T6" fmla="*/ 21 w 288"/>
                  <a:gd name="T7" fmla="*/ 52 h 89"/>
                  <a:gd name="T8" fmla="*/ 37 w 288"/>
                  <a:gd name="T9" fmla="*/ 40 h 89"/>
                  <a:gd name="T10" fmla="*/ 37 w 288"/>
                  <a:gd name="T11" fmla="*/ 29 h 89"/>
                  <a:gd name="T12" fmla="*/ 42 w 288"/>
                  <a:gd name="T13" fmla="*/ 18 h 89"/>
                  <a:gd name="T14" fmla="*/ 48 w 288"/>
                  <a:gd name="T15" fmla="*/ 11 h 89"/>
                  <a:gd name="T16" fmla="*/ 56 w 288"/>
                  <a:gd name="T17" fmla="*/ 3 h 89"/>
                  <a:gd name="T18" fmla="*/ 66 w 288"/>
                  <a:gd name="T19" fmla="*/ 0 h 89"/>
                  <a:gd name="T20" fmla="*/ 77 w 288"/>
                  <a:gd name="T21" fmla="*/ 0 h 89"/>
                  <a:gd name="T22" fmla="*/ 90 w 288"/>
                  <a:gd name="T23" fmla="*/ 0 h 89"/>
                  <a:gd name="T24" fmla="*/ 101 w 288"/>
                  <a:gd name="T25" fmla="*/ 0 h 89"/>
                  <a:gd name="T26" fmla="*/ 112 w 288"/>
                  <a:gd name="T27" fmla="*/ 7 h 89"/>
                  <a:gd name="T28" fmla="*/ 120 w 288"/>
                  <a:gd name="T29" fmla="*/ 11 h 89"/>
                  <a:gd name="T30" fmla="*/ 130 w 288"/>
                  <a:gd name="T31" fmla="*/ 18 h 89"/>
                  <a:gd name="T32" fmla="*/ 138 w 288"/>
                  <a:gd name="T33" fmla="*/ 18 h 89"/>
                  <a:gd name="T34" fmla="*/ 149 w 288"/>
                  <a:gd name="T35" fmla="*/ 18 h 89"/>
                  <a:gd name="T36" fmla="*/ 157 w 288"/>
                  <a:gd name="T37" fmla="*/ 15 h 89"/>
                  <a:gd name="T38" fmla="*/ 168 w 288"/>
                  <a:gd name="T39" fmla="*/ 11 h 89"/>
                  <a:gd name="T40" fmla="*/ 178 w 288"/>
                  <a:gd name="T41" fmla="*/ 11 h 89"/>
                  <a:gd name="T42" fmla="*/ 192 w 288"/>
                  <a:gd name="T43" fmla="*/ 11 h 89"/>
                  <a:gd name="T44" fmla="*/ 205 w 288"/>
                  <a:gd name="T45" fmla="*/ 18 h 89"/>
                  <a:gd name="T46" fmla="*/ 216 w 288"/>
                  <a:gd name="T47" fmla="*/ 26 h 89"/>
                  <a:gd name="T48" fmla="*/ 226 w 288"/>
                  <a:gd name="T49" fmla="*/ 26 h 89"/>
                  <a:gd name="T50" fmla="*/ 234 w 288"/>
                  <a:gd name="T51" fmla="*/ 22 h 89"/>
                  <a:gd name="T52" fmla="*/ 248 w 288"/>
                  <a:gd name="T53" fmla="*/ 18 h 89"/>
                  <a:gd name="T54" fmla="*/ 261 w 288"/>
                  <a:gd name="T55" fmla="*/ 18 h 89"/>
                  <a:gd name="T56" fmla="*/ 274 w 288"/>
                  <a:gd name="T57" fmla="*/ 22 h 89"/>
                  <a:gd name="T58" fmla="*/ 285 w 288"/>
                  <a:gd name="T59" fmla="*/ 29 h 89"/>
                  <a:gd name="T60" fmla="*/ 288 w 288"/>
                  <a:gd name="T61" fmla="*/ 44 h 89"/>
                  <a:gd name="T62" fmla="*/ 285 w 288"/>
                  <a:gd name="T63" fmla="*/ 55 h 89"/>
                  <a:gd name="T64" fmla="*/ 272 w 288"/>
                  <a:gd name="T65" fmla="*/ 63 h 89"/>
                  <a:gd name="T66" fmla="*/ 258 w 288"/>
                  <a:gd name="T67" fmla="*/ 63 h 89"/>
                  <a:gd name="T68" fmla="*/ 245 w 288"/>
                  <a:gd name="T69" fmla="*/ 63 h 89"/>
                  <a:gd name="T70" fmla="*/ 234 w 288"/>
                  <a:gd name="T71" fmla="*/ 59 h 89"/>
                  <a:gd name="T72" fmla="*/ 226 w 288"/>
                  <a:gd name="T73" fmla="*/ 55 h 89"/>
                  <a:gd name="T74" fmla="*/ 216 w 288"/>
                  <a:gd name="T75" fmla="*/ 55 h 89"/>
                  <a:gd name="T76" fmla="*/ 205 w 288"/>
                  <a:gd name="T77" fmla="*/ 63 h 89"/>
                  <a:gd name="T78" fmla="*/ 192 w 288"/>
                  <a:gd name="T79" fmla="*/ 66 h 89"/>
                  <a:gd name="T80" fmla="*/ 176 w 288"/>
                  <a:gd name="T81" fmla="*/ 66 h 89"/>
                  <a:gd name="T82" fmla="*/ 162 w 288"/>
                  <a:gd name="T83" fmla="*/ 63 h 89"/>
                  <a:gd name="T84" fmla="*/ 152 w 288"/>
                  <a:gd name="T85" fmla="*/ 59 h 89"/>
                  <a:gd name="T86" fmla="*/ 144 w 288"/>
                  <a:gd name="T87" fmla="*/ 52 h 89"/>
                  <a:gd name="T88" fmla="*/ 136 w 288"/>
                  <a:gd name="T89" fmla="*/ 52 h 89"/>
                  <a:gd name="T90" fmla="*/ 125 w 288"/>
                  <a:gd name="T91" fmla="*/ 52 h 89"/>
                  <a:gd name="T92" fmla="*/ 114 w 288"/>
                  <a:gd name="T93" fmla="*/ 55 h 89"/>
                  <a:gd name="T94" fmla="*/ 109 w 288"/>
                  <a:gd name="T95" fmla="*/ 63 h 89"/>
                  <a:gd name="T96" fmla="*/ 101 w 288"/>
                  <a:gd name="T97" fmla="*/ 66 h 89"/>
                  <a:gd name="T98" fmla="*/ 93 w 288"/>
                  <a:gd name="T99" fmla="*/ 70 h 89"/>
                  <a:gd name="T100" fmla="*/ 82 w 288"/>
                  <a:gd name="T101" fmla="*/ 74 h 89"/>
                  <a:gd name="T102" fmla="*/ 74 w 288"/>
                  <a:gd name="T103" fmla="*/ 74 h 89"/>
                  <a:gd name="T104" fmla="*/ 66 w 288"/>
                  <a:gd name="T105" fmla="*/ 70 h 89"/>
                  <a:gd name="T106" fmla="*/ 58 w 288"/>
                  <a:gd name="T107" fmla="*/ 66 h 89"/>
                  <a:gd name="T108" fmla="*/ 53 w 288"/>
                  <a:gd name="T109" fmla="*/ 63 h 89"/>
                  <a:gd name="T110" fmla="*/ 40 w 288"/>
                  <a:gd name="T111" fmla="*/ 66 h 89"/>
                  <a:gd name="T112" fmla="*/ 26 w 288"/>
                  <a:gd name="T113" fmla="*/ 70 h 89"/>
                  <a:gd name="T114" fmla="*/ 16 w 288"/>
                  <a:gd name="T115" fmla="*/ 81 h 89"/>
                  <a:gd name="T116" fmla="*/ 10 w 288"/>
                  <a:gd name="T117" fmla="*/ 89 h 8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88"/>
                  <a:gd name="T178" fmla="*/ 0 h 89"/>
                  <a:gd name="T179" fmla="*/ 288 w 288"/>
                  <a:gd name="T180" fmla="*/ 89 h 8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88" h="89">
                    <a:moveTo>
                      <a:pt x="10" y="89"/>
                    </a:moveTo>
                    <a:lnTo>
                      <a:pt x="0" y="89"/>
                    </a:lnTo>
                    <a:lnTo>
                      <a:pt x="2" y="85"/>
                    </a:lnTo>
                    <a:lnTo>
                      <a:pt x="2" y="78"/>
                    </a:lnTo>
                    <a:lnTo>
                      <a:pt x="5" y="70"/>
                    </a:lnTo>
                    <a:lnTo>
                      <a:pt x="10" y="63"/>
                    </a:lnTo>
                    <a:lnTo>
                      <a:pt x="16" y="55"/>
                    </a:lnTo>
                    <a:lnTo>
                      <a:pt x="21" y="52"/>
                    </a:lnTo>
                    <a:lnTo>
                      <a:pt x="29" y="44"/>
                    </a:lnTo>
                    <a:lnTo>
                      <a:pt x="37" y="40"/>
                    </a:lnTo>
                    <a:lnTo>
                      <a:pt x="37" y="37"/>
                    </a:lnTo>
                    <a:lnTo>
                      <a:pt x="37" y="29"/>
                    </a:lnTo>
                    <a:lnTo>
                      <a:pt x="40" y="26"/>
                    </a:lnTo>
                    <a:lnTo>
                      <a:pt x="42" y="18"/>
                    </a:lnTo>
                    <a:lnTo>
                      <a:pt x="45" y="15"/>
                    </a:lnTo>
                    <a:lnTo>
                      <a:pt x="48" y="11"/>
                    </a:lnTo>
                    <a:lnTo>
                      <a:pt x="50" y="7"/>
                    </a:lnTo>
                    <a:lnTo>
                      <a:pt x="56" y="3"/>
                    </a:lnTo>
                    <a:lnTo>
                      <a:pt x="61" y="3"/>
                    </a:lnTo>
                    <a:lnTo>
                      <a:pt x="66" y="0"/>
                    </a:lnTo>
                    <a:lnTo>
                      <a:pt x="72" y="0"/>
                    </a:lnTo>
                    <a:lnTo>
                      <a:pt x="77" y="0"/>
                    </a:lnTo>
                    <a:lnTo>
                      <a:pt x="85" y="0"/>
                    </a:lnTo>
                    <a:lnTo>
                      <a:pt x="90" y="0"/>
                    </a:lnTo>
                    <a:lnTo>
                      <a:pt x="98" y="0"/>
                    </a:lnTo>
                    <a:lnTo>
                      <a:pt x="101" y="0"/>
                    </a:lnTo>
                    <a:lnTo>
                      <a:pt x="109" y="3"/>
                    </a:lnTo>
                    <a:lnTo>
                      <a:pt x="112" y="7"/>
                    </a:lnTo>
                    <a:lnTo>
                      <a:pt x="117" y="11"/>
                    </a:lnTo>
                    <a:lnTo>
                      <a:pt x="120" y="11"/>
                    </a:lnTo>
                    <a:lnTo>
                      <a:pt x="125" y="15"/>
                    </a:lnTo>
                    <a:lnTo>
                      <a:pt x="130" y="18"/>
                    </a:lnTo>
                    <a:lnTo>
                      <a:pt x="133" y="18"/>
                    </a:lnTo>
                    <a:lnTo>
                      <a:pt x="138" y="18"/>
                    </a:lnTo>
                    <a:lnTo>
                      <a:pt x="144" y="18"/>
                    </a:lnTo>
                    <a:lnTo>
                      <a:pt x="149" y="18"/>
                    </a:lnTo>
                    <a:lnTo>
                      <a:pt x="154" y="15"/>
                    </a:lnTo>
                    <a:lnTo>
                      <a:pt x="157" y="15"/>
                    </a:lnTo>
                    <a:lnTo>
                      <a:pt x="162" y="11"/>
                    </a:lnTo>
                    <a:lnTo>
                      <a:pt x="168" y="11"/>
                    </a:lnTo>
                    <a:lnTo>
                      <a:pt x="173" y="11"/>
                    </a:lnTo>
                    <a:lnTo>
                      <a:pt x="178" y="11"/>
                    </a:lnTo>
                    <a:lnTo>
                      <a:pt x="184" y="11"/>
                    </a:lnTo>
                    <a:lnTo>
                      <a:pt x="192" y="11"/>
                    </a:lnTo>
                    <a:lnTo>
                      <a:pt x="200" y="15"/>
                    </a:lnTo>
                    <a:lnTo>
                      <a:pt x="205" y="18"/>
                    </a:lnTo>
                    <a:lnTo>
                      <a:pt x="210" y="22"/>
                    </a:lnTo>
                    <a:lnTo>
                      <a:pt x="216" y="26"/>
                    </a:lnTo>
                    <a:lnTo>
                      <a:pt x="221" y="26"/>
                    </a:lnTo>
                    <a:lnTo>
                      <a:pt x="226" y="26"/>
                    </a:lnTo>
                    <a:lnTo>
                      <a:pt x="232" y="26"/>
                    </a:lnTo>
                    <a:lnTo>
                      <a:pt x="234" y="22"/>
                    </a:lnTo>
                    <a:lnTo>
                      <a:pt x="242" y="22"/>
                    </a:lnTo>
                    <a:lnTo>
                      <a:pt x="248" y="18"/>
                    </a:lnTo>
                    <a:lnTo>
                      <a:pt x="256" y="18"/>
                    </a:lnTo>
                    <a:lnTo>
                      <a:pt x="261" y="18"/>
                    </a:lnTo>
                    <a:lnTo>
                      <a:pt x="269" y="18"/>
                    </a:lnTo>
                    <a:lnTo>
                      <a:pt x="274" y="22"/>
                    </a:lnTo>
                    <a:lnTo>
                      <a:pt x="280" y="26"/>
                    </a:lnTo>
                    <a:lnTo>
                      <a:pt x="285" y="29"/>
                    </a:lnTo>
                    <a:lnTo>
                      <a:pt x="288" y="37"/>
                    </a:lnTo>
                    <a:lnTo>
                      <a:pt x="288" y="44"/>
                    </a:lnTo>
                    <a:lnTo>
                      <a:pt x="288" y="52"/>
                    </a:lnTo>
                    <a:lnTo>
                      <a:pt x="285" y="55"/>
                    </a:lnTo>
                    <a:lnTo>
                      <a:pt x="280" y="59"/>
                    </a:lnTo>
                    <a:lnTo>
                      <a:pt x="272" y="63"/>
                    </a:lnTo>
                    <a:lnTo>
                      <a:pt x="266" y="63"/>
                    </a:lnTo>
                    <a:lnTo>
                      <a:pt x="258" y="63"/>
                    </a:lnTo>
                    <a:lnTo>
                      <a:pt x="253" y="63"/>
                    </a:lnTo>
                    <a:lnTo>
                      <a:pt x="245" y="63"/>
                    </a:lnTo>
                    <a:lnTo>
                      <a:pt x="240" y="59"/>
                    </a:lnTo>
                    <a:lnTo>
                      <a:pt x="234" y="59"/>
                    </a:lnTo>
                    <a:lnTo>
                      <a:pt x="232" y="55"/>
                    </a:lnTo>
                    <a:lnTo>
                      <a:pt x="226" y="55"/>
                    </a:lnTo>
                    <a:lnTo>
                      <a:pt x="221" y="55"/>
                    </a:lnTo>
                    <a:lnTo>
                      <a:pt x="216" y="55"/>
                    </a:lnTo>
                    <a:lnTo>
                      <a:pt x="210" y="55"/>
                    </a:lnTo>
                    <a:lnTo>
                      <a:pt x="205" y="63"/>
                    </a:lnTo>
                    <a:lnTo>
                      <a:pt x="197" y="63"/>
                    </a:lnTo>
                    <a:lnTo>
                      <a:pt x="192" y="66"/>
                    </a:lnTo>
                    <a:lnTo>
                      <a:pt x="184" y="66"/>
                    </a:lnTo>
                    <a:lnTo>
                      <a:pt x="176" y="66"/>
                    </a:lnTo>
                    <a:lnTo>
                      <a:pt x="168" y="66"/>
                    </a:lnTo>
                    <a:lnTo>
                      <a:pt x="162" y="63"/>
                    </a:lnTo>
                    <a:lnTo>
                      <a:pt x="157" y="63"/>
                    </a:lnTo>
                    <a:lnTo>
                      <a:pt x="152" y="59"/>
                    </a:lnTo>
                    <a:lnTo>
                      <a:pt x="149" y="55"/>
                    </a:lnTo>
                    <a:lnTo>
                      <a:pt x="144" y="52"/>
                    </a:lnTo>
                    <a:lnTo>
                      <a:pt x="141" y="52"/>
                    </a:lnTo>
                    <a:lnTo>
                      <a:pt x="136" y="52"/>
                    </a:lnTo>
                    <a:lnTo>
                      <a:pt x="130" y="52"/>
                    </a:lnTo>
                    <a:lnTo>
                      <a:pt x="125" y="52"/>
                    </a:lnTo>
                    <a:lnTo>
                      <a:pt x="120" y="55"/>
                    </a:lnTo>
                    <a:lnTo>
                      <a:pt x="114" y="55"/>
                    </a:lnTo>
                    <a:lnTo>
                      <a:pt x="112" y="59"/>
                    </a:lnTo>
                    <a:lnTo>
                      <a:pt x="109" y="63"/>
                    </a:lnTo>
                    <a:lnTo>
                      <a:pt x="104" y="66"/>
                    </a:lnTo>
                    <a:lnTo>
                      <a:pt x="101" y="66"/>
                    </a:lnTo>
                    <a:lnTo>
                      <a:pt x="96" y="70"/>
                    </a:lnTo>
                    <a:lnTo>
                      <a:pt x="93" y="70"/>
                    </a:lnTo>
                    <a:lnTo>
                      <a:pt x="88" y="74"/>
                    </a:lnTo>
                    <a:lnTo>
                      <a:pt x="82" y="74"/>
                    </a:lnTo>
                    <a:lnTo>
                      <a:pt x="80" y="74"/>
                    </a:lnTo>
                    <a:lnTo>
                      <a:pt x="74" y="74"/>
                    </a:lnTo>
                    <a:lnTo>
                      <a:pt x="69" y="70"/>
                    </a:lnTo>
                    <a:lnTo>
                      <a:pt x="66" y="70"/>
                    </a:lnTo>
                    <a:lnTo>
                      <a:pt x="64" y="70"/>
                    </a:lnTo>
                    <a:lnTo>
                      <a:pt x="58" y="66"/>
                    </a:lnTo>
                    <a:lnTo>
                      <a:pt x="56" y="66"/>
                    </a:lnTo>
                    <a:lnTo>
                      <a:pt x="53" y="63"/>
                    </a:lnTo>
                    <a:lnTo>
                      <a:pt x="45" y="63"/>
                    </a:lnTo>
                    <a:lnTo>
                      <a:pt x="40" y="66"/>
                    </a:lnTo>
                    <a:lnTo>
                      <a:pt x="32" y="66"/>
                    </a:lnTo>
                    <a:lnTo>
                      <a:pt x="26" y="70"/>
                    </a:lnTo>
                    <a:lnTo>
                      <a:pt x="21" y="74"/>
                    </a:lnTo>
                    <a:lnTo>
                      <a:pt x="16" y="81"/>
                    </a:lnTo>
                    <a:lnTo>
                      <a:pt x="13" y="85"/>
                    </a:lnTo>
                    <a:lnTo>
                      <a:pt x="10" y="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1000"/>
              </a:p>
            </p:txBody>
          </p:sp>
        </p:grpSp>
        <p:sp>
          <p:nvSpPr>
            <p:cNvPr id="514" name="Rectangle 439">
              <a:extLst>
                <a:ext uri="{FF2B5EF4-FFF2-40B4-BE49-F238E27FC236}">
                  <a16:creationId xmlns:a16="http://schemas.microsoft.com/office/drawing/2014/main" id="{23A088CD-3677-F402-2EBD-B688E0C2D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3675" y="2798762"/>
              <a:ext cx="949325" cy="236455"/>
            </a:xfrm>
            <a:prstGeom prst="rect">
              <a:avLst/>
            </a:prstGeom>
            <a:solidFill>
              <a:srgbClr val="FFE6CC"/>
            </a:solidFill>
            <a:ln w="9525">
              <a:solidFill>
                <a:srgbClr val="3333CC"/>
              </a:solidFill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ru-RU" altLang="en-US" sz="1100" dirty="0">
                  <a:solidFill>
                    <a:srgbClr val="3333CC"/>
                  </a:solidFill>
                </a:rPr>
                <a:t>Продавец</a:t>
              </a:r>
              <a:endParaRPr lang="en-US" altLang="en-US" sz="1100" dirty="0">
                <a:solidFill>
                  <a:srgbClr val="3333CC"/>
                </a:solidFill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</a:rPr>
              <a:t>Выбор агентов и представителей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302" name="Rectangle 280">
            <a:extLst>
              <a:ext uri="{FF2B5EF4-FFF2-40B4-BE49-F238E27FC236}">
                <a16:creationId xmlns:a16="http://schemas.microsoft.com/office/drawing/2014/main" id="{F56B7D33-B07E-0D76-1B52-581DA128E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4630" y="998426"/>
            <a:ext cx="2380254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5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r>
              <a:rPr lang="ru-RU" altLang="en-US" sz="1400" dirty="0">
                <a:solidFill>
                  <a:srgbClr val="006600"/>
                </a:solidFill>
              </a:rPr>
              <a:t>На этом рисунке показано, каким образом грузоотправители должны оценивать все типы транспортных операторов, агентств и поставщиков услуг, чтобы достичь их окончательных общих транспортных расходов. Эта оценка общей стоимости возвращается к выбору режима транспорта, который организация может изменить, чтобы получить максимально возможную ценность.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D7D1C2-FD68-5124-1138-0FBF320922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395" y="4200392"/>
            <a:ext cx="799303" cy="329712"/>
          </a:xfrm>
          <a:prstGeom prst="rect">
            <a:avLst/>
          </a:prstGeom>
        </p:spPr>
      </p:pic>
      <p:grpSp>
        <p:nvGrpSpPr>
          <p:cNvPr id="9" name="Group 280">
            <a:extLst>
              <a:ext uri="{FF2B5EF4-FFF2-40B4-BE49-F238E27FC236}">
                <a16:creationId xmlns:a16="http://schemas.microsoft.com/office/drawing/2014/main" id="{7E0B0124-ADC2-6090-F249-6F683F32B450}"/>
              </a:ext>
            </a:extLst>
          </p:cNvPr>
          <p:cNvGrpSpPr>
            <a:grpSpLocks/>
          </p:cNvGrpSpPr>
          <p:nvPr/>
        </p:nvGrpSpPr>
        <p:grpSpPr bwMode="auto">
          <a:xfrm>
            <a:off x="777240" y="677159"/>
            <a:ext cx="5121696" cy="3963453"/>
            <a:chOff x="141" y="440"/>
            <a:chExt cx="5380" cy="3454"/>
          </a:xfrm>
        </p:grpSpPr>
        <p:grpSp>
          <p:nvGrpSpPr>
            <p:cNvPr id="10" name="Group 4">
              <a:extLst>
                <a:ext uri="{FF2B5EF4-FFF2-40B4-BE49-F238E27FC236}">
                  <a16:creationId xmlns:a16="http://schemas.microsoft.com/office/drawing/2014/main" id="{8D63DEBE-988F-17BF-D20A-630823FA18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8" y="850"/>
              <a:ext cx="1543" cy="3001"/>
              <a:chOff x="3978" y="928"/>
              <a:chExt cx="1543" cy="3001"/>
            </a:xfrm>
          </p:grpSpPr>
          <p:grpSp>
            <p:nvGrpSpPr>
              <p:cNvPr id="554" name="Group 5">
                <a:extLst>
                  <a:ext uri="{FF2B5EF4-FFF2-40B4-BE49-F238E27FC236}">
                    <a16:creationId xmlns:a16="http://schemas.microsoft.com/office/drawing/2014/main" id="{0CF44EDD-ED45-22E0-A79A-0E78D11E8D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34" y="928"/>
                <a:ext cx="1487" cy="2961"/>
                <a:chOff x="4034" y="928"/>
                <a:chExt cx="1487" cy="2961"/>
              </a:xfrm>
            </p:grpSpPr>
            <p:sp>
              <p:nvSpPr>
                <p:cNvPr id="558" name="Freeform 6">
                  <a:extLst>
                    <a:ext uri="{FF2B5EF4-FFF2-40B4-BE49-F238E27FC236}">
                      <a16:creationId xmlns:a16="http://schemas.microsoft.com/office/drawing/2014/main" id="{C6E464D1-A5A0-9920-CE1C-13974B5F8C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4" y="928"/>
                  <a:ext cx="1487" cy="2797"/>
                </a:xfrm>
                <a:custGeom>
                  <a:avLst/>
                  <a:gdLst>
                    <a:gd name="T0" fmla="*/ 151 w 1487"/>
                    <a:gd name="T1" fmla="*/ 80 h 2797"/>
                    <a:gd name="T2" fmla="*/ 1336 w 1487"/>
                    <a:gd name="T3" fmla="*/ 80 h 2797"/>
                    <a:gd name="T4" fmla="*/ 1354 w 1487"/>
                    <a:gd name="T5" fmla="*/ 90 h 2797"/>
                    <a:gd name="T6" fmla="*/ 1373 w 1487"/>
                    <a:gd name="T7" fmla="*/ 90 h 2797"/>
                    <a:gd name="T8" fmla="*/ 1394 w 1487"/>
                    <a:gd name="T9" fmla="*/ 90 h 2797"/>
                    <a:gd name="T10" fmla="*/ 1413 w 1487"/>
                    <a:gd name="T11" fmla="*/ 99 h 2797"/>
                    <a:gd name="T12" fmla="*/ 1422 w 1487"/>
                    <a:gd name="T13" fmla="*/ 99 h 2797"/>
                    <a:gd name="T14" fmla="*/ 1431 w 1487"/>
                    <a:gd name="T15" fmla="*/ 108 h 2797"/>
                    <a:gd name="T16" fmla="*/ 1441 w 1487"/>
                    <a:gd name="T17" fmla="*/ 117 h 2797"/>
                    <a:gd name="T18" fmla="*/ 1459 w 1487"/>
                    <a:gd name="T19" fmla="*/ 127 h 2797"/>
                    <a:gd name="T20" fmla="*/ 1468 w 1487"/>
                    <a:gd name="T21" fmla="*/ 139 h 2797"/>
                    <a:gd name="T22" fmla="*/ 1468 w 1487"/>
                    <a:gd name="T23" fmla="*/ 148 h 2797"/>
                    <a:gd name="T24" fmla="*/ 1478 w 1487"/>
                    <a:gd name="T25" fmla="*/ 157 h 2797"/>
                    <a:gd name="T26" fmla="*/ 1487 w 1487"/>
                    <a:gd name="T27" fmla="*/ 176 h 2797"/>
                    <a:gd name="T28" fmla="*/ 1487 w 1487"/>
                    <a:gd name="T29" fmla="*/ 198 h 2797"/>
                    <a:gd name="T30" fmla="*/ 1487 w 1487"/>
                    <a:gd name="T31" fmla="*/ 216 h 2797"/>
                    <a:gd name="T32" fmla="*/ 1487 w 1487"/>
                    <a:gd name="T33" fmla="*/ 2797 h 2797"/>
                    <a:gd name="T34" fmla="*/ 1326 w 1487"/>
                    <a:gd name="T35" fmla="*/ 2785 h 2797"/>
                    <a:gd name="T36" fmla="*/ 1326 w 1487"/>
                    <a:gd name="T37" fmla="*/ 253 h 2797"/>
                    <a:gd name="T38" fmla="*/ 1326 w 1487"/>
                    <a:gd name="T39" fmla="*/ 244 h 2797"/>
                    <a:gd name="T40" fmla="*/ 1317 w 1487"/>
                    <a:gd name="T41" fmla="*/ 235 h 2797"/>
                    <a:gd name="T42" fmla="*/ 1308 w 1487"/>
                    <a:gd name="T43" fmla="*/ 225 h 2797"/>
                    <a:gd name="T44" fmla="*/ 1299 w 1487"/>
                    <a:gd name="T45" fmla="*/ 225 h 2797"/>
                    <a:gd name="T46" fmla="*/ 151 w 1487"/>
                    <a:gd name="T47" fmla="*/ 225 h 2797"/>
                    <a:gd name="T48" fmla="*/ 151 w 1487"/>
                    <a:gd name="T49" fmla="*/ 235 h 2797"/>
                    <a:gd name="T50" fmla="*/ 0 w 1487"/>
                    <a:gd name="T51" fmla="*/ 157 h 2797"/>
                    <a:gd name="T52" fmla="*/ 151 w 1487"/>
                    <a:gd name="T53" fmla="*/ 0 h 2797"/>
                    <a:gd name="T54" fmla="*/ 151 w 1487"/>
                    <a:gd name="T55" fmla="*/ 80 h 2797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1487"/>
                    <a:gd name="T85" fmla="*/ 0 h 2797"/>
                    <a:gd name="T86" fmla="*/ 1487 w 1487"/>
                    <a:gd name="T87" fmla="*/ 2797 h 2797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1487" h="2797">
                      <a:moveTo>
                        <a:pt x="151" y="80"/>
                      </a:moveTo>
                      <a:lnTo>
                        <a:pt x="1336" y="80"/>
                      </a:lnTo>
                      <a:lnTo>
                        <a:pt x="1354" y="90"/>
                      </a:lnTo>
                      <a:lnTo>
                        <a:pt x="1373" y="90"/>
                      </a:lnTo>
                      <a:lnTo>
                        <a:pt x="1394" y="90"/>
                      </a:lnTo>
                      <a:lnTo>
                        <a:pt x="1413" y="99"/>
                      </a:lnTo>
                      <a:lnTo>
                        <a:pt x="1422" y="99"/>
                      </a:lnTo>
                      <a:lnTo>
                        <a:pt x="1431" y="108"/>
                      </a:lnTo>
                      <a:lnTo>
                        <a:pt x="1441" y="117"/>
                      </a:lnTo>
                      <a:lnTo>
                        <a:pt x="1459" y="127"/>
                      </a:lnTo>
                      <a:lnTo>
                        <a:pt x="1468" y="139"/>
                      </a:lnTo>
                      <a:lnTo>
                        <a:pt x="1468" y="148"/>
                      </a:lnTo>
                      <a:lnTo>
                        <a:pt x="1478" y="157"/>
                      </a:lnTo>
                      <a:lnTo>
                        <a:pt x="1487" y="176"/>
                      </a:lnTo>
                      <a:lnTo>
                        <a:pt x="1487" y="198"/>
                      </a:lnTo>
                      <a:lnTo>
                        <a:pt x="1487" y="216"/>
                      </a:lnTo>
                      <a:lnTo>
                        <a:pt x="1487" y="2797"/>
                      </a:lnTo>
                      <a:lnTo>
                        <a:pt x="1326" y="2785"/>
                      </a:lnTo>
                      <a:lnTo>
                        <a:pt x="1326" y="253"/>
                      </a:lnTo>
                      <a:lnTo>
                        <a:pt x="1326" y="244"/>
                      </a:lnTo>
                      <a:lnTo>
                        <a:pt x="1317" y="235"/>
                      </a:lnTo>
                      <a:lnTo>
                        <a:pt x="1308" y="225"/>
                      </a:lnTo>
                      <a:lnTo>
                        <a:pt x="1299" y="225"/>
                      </a:lnTo>
                      <a:lnTo>
                        <a:pt x="151" y="225"/>
                      </a:lnTo>
                      <a:lnTo>
                        <a:pt x="151" y="235"/>
                      </a:lnTo>
                      <a:lnTo>
                        <a:pt x="0" y="157"/>
                      </a:lnTo>
                      <a:lnTo>
                        <a:pt x="151" y="0"/>
                      </a:lnTo>
                      <a:lnTo>
                        <a:pt x="151" y="80"/>
                      </a:lnTo>
                      <a:close/>
                    </a:path>
                  </a:pathLst>
                </a:custGeom>
                <a:solidFill>
                  <a:srgbClr val="5E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59" name="Freeform 7">
                  <a:extLst>
                    <a:ext uri="{FF2B5EF4-FFF2-40B4-BE49-F238E27FC236}">
                      <a16:creationId xmlns:a16="http://schemas.microsoft.com/office/drawing/2014/main" id="{69F339B2-5FED-958C-C65F-9F831199DB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9" y="3482"/>
                  <a:ext cx="1212" cy="407"/>
                </a:xfrm>
                <a:custGeom>
                  <a:avLst/>
                  <a:gdLst>
                    <a:gd name="T0" fmla="*/ 1212 w 1212"/>
                    <a:gd name="T1" fmla="*/ 0 h 407"/>
                    <a:gd name="T2" fmla="*/ 1212 w 1212"/>
                    <a:gd name="T3" fmla="*/ 252 h 407"/>
                    <a:gd name="T4" fmla="*/ 1203 w 1212"/>
                    <a:gd name="T5" fmla="*/ 271 h 407"/>
                    <a:gd name="T6" fmla="*/ 1203 w 1212"/>
                    <a:gd name="T7" fmla="*/ 289 h 407"/>
                    <a:gd name="T8" fmla="*/ 1203 w 1212"/>
                    <a:gd name="T9" fmla="*/ 302 h 407"/>
                    <a:gd name="T10" fmla="*/ 1193 w 1212"/>
                    <a:gd name="T11" fmla="*/ 320 h 407"/>
                    <a:gd name="T12" fmla="*/ 1193 w 1212"/>
                    <a:gd name="T13" fmla="*/ 329 h 407"/>
                    <a:gd name="T14" fmla="*/ 1184 w 1212"/>
                    <a:gd name="T15" fmla="*/ 339 h 407"/>
                    <a:gd name="T16" fmla="*/ 1175 w 1212"/>
                    <a:gd name="T17" fmla="*/ 348 h 407"/>
                    <a:gd name="T18" fmla="*/ 1166 w 1212"/>
                    <a:gd name="T19" fmla="*/ 370 h 407"/>
                    <a:gd name="T20" fmla="*/ 1156 w 1212"/>
                    <a:gd name="T21" fmla="*/ 379 h 407"/>
                    <a:gd name="T22" fmla="*/ 1147 w 1212"/>
                    <a:gd name="T23" fmla="*/ 379 h 407"/>
                    <a:gd name="T24" fmla="*/ 1129 w 1212"/>
                    <a:gd name="T25" fmla="*/ 388 h 407"/>
                    <a:gd name="T26" fmla="*/ 1119 w 1212"/>
                    <a:gd name="T27" fmla="*/ 397 h 407"/>
                    <a:gd name="T28" fmla="*/ 1098 w 1212"/>
                    <a:gd name="T29" fmla="*/ 397 h 407"/>
                    <a:gd name="T30" fmla="*/ 1079 w 1212"/>
                    <a:gd name="T31" fmla="*/ 397 h 407"/>
                    <a:gd name="T32" fmla="*/ 9 w 1212"/>
                    <a:gd name="T33" fmla="*/ 407 h 407"/>
                    <a:gd name="T34" fmla="*/ 0 w 1212"/>
                    <a:gd name="T35" fmla="*/ 243 h 407"/>
                    <a:gd name="T36" fmla="*/ 1033 w 1212"/>
                    <a:gd name="T37" fmla="*/ 243 h 407"/>
                    <a:gd name="T38" fmla="*/ 1042 w 1212"/>
                    <a:gd name="T39" fmla="*/ 243 h 407"/>
                    <a:gd name="T40" fmla="*/ 1051 w 1212"/>
                    <a:gd name="T41" fmla="*/ 231 h 407"/>
                    <a:gd name="T42" fmla="*/ 1061 w 1212"/>
                    <a:gd name="T43" fmla="*/ 222 h 407"/>
                    <a:gd name="T44" fmla="*/ 1061 w 1212"/>
                    <a:gd name="T45" fmla="*/ 212 h 407"/>
                    <a:gd name="T46" fmla="*/ 1061 w 1212"/>
                    <a:gd name="T47" fmla="*/ 0 h 407"/>
                    <a:gd name="T48" fmla="*/ 1212 w 1212"/>
                    <a:gd name="T49" fmla="*/ 0 h 407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212"/>
                    <a:gd name="T76" fmla="*/ 0 h 407"/>
                    <a:gd name="T77" fmla="*/ 1212 w 1212"/>
                    <a:gd name="T78" fmla="*/ 407 h 407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212" h="407">
                      <a:moveTo>
                        <a:pt x="1212" y="0"/>
                      </a:moveTo>
                      <a:lnTo>
                        <a:pt x="1212" y="252"/>
                      </a:lnTo>
                      <a:lnTo>
                        <a:pt x="1203" y="271"/>
                      </a:lnTo>
                      <a:lnTo>
                        <a:pt x="1203" y="289"/>
                      </a:lnTo>
                      <a:lnTo>
                        <a:pt x="1203" y="302"/>
                      </a:lnTo>
                      <a:lnTo>
                        <a:pt x="1193" y="320"/>
                      </a:lnTo>
                      <a:lnTo>
                        <a:pt x="1193" y="329"/>
                      </a:lnTo>
                      <a:lnTo>
                        <a:pt x="1184" y="339"/>
                      </a:lnTo>
                      <a:lnTo>
                        <a:pt x="1175" y="348"/>
                      </a:lnTo>
                      <a:lnTo>
                        <a:pt x="1166" y="370"/>
                      </a:lnTo>
                      <a:lnTo>
                        <a:pt x="1156" y="379"/>
                      </a:lnTo>
                      <a:lnTo>
                        <a:pt x="1147" y="379"/>
                      </a:lnTo>
                      <a:lnTo>
                        <a:pt x="1129" y="388"/>
                      </a:lnTo>
                      <a:lnTo>
                        <a:pt x="1119" y="397"/>
                      </a:lnTo>
                      <a:lnTo>
                        <a:pt x="1098" y="397"/>
                      </a:lnTo>
                      <a:lnTo>
                        <a:pt x="1079" y="397"/>
                      </a:lnTo>
                      <a:lnTo>
                        <a:pt x="9" y="407"/>
                      </a:lnTo>
                      <a:lnTo>
                        <a:pt x="0" y="243"/>
                      </a:lnTo>
                      <a:lnTo>
                        <a:pt x="1033" y="243"/>
                      </a:lnTo>
                      <a:lnTo>
                        <a:pt x="1042" y="243"/>
                      </a:lnTo>
                      <a:lnTo>
                        <a:pt x="1051" y="231"/>
                      </a:lnTo>
                      <a:lnTo>
                        <a:pt x="1061" y="222"/>
                      </a:lnTo>
                      <a:lnTo>
                        <a:pt x="1061" y="212"/>
                      </a:lnTo>
                      <a:lnTo>
                        <a:pt x="1061" y="0"/>
                      </a:lnTo>
                      <a:lnTo>
                        <a:pt x="1212" y="0"/>
                      </a:lnTo>
                      <a:close/>
                    </a:path>
                  </a:pathLst>
                </a:custGeom>
                <a:solidFill>
                  <a:srgbClr val="5E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</p:grpSp>
          <p:grpSp>
            <p:nvGrpSpPr>
              <p:cNvPr id="555" name="Group 8">
                <a:extLst>
                  <a:ext uri="{FF2B5EF4-FFF2-40B4-BE49-F238E27FC236}">
                    <a16:creationId xmlns:a16="http://schemas.microsoft.com/office/drawing/2014/main" id="{19529551-9F85-43F1-3E4B-F384043EFE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78" y="977"/>
                <a:ext cx="1487" cy="2952"/>
                <a:chOff x="3978" y="977"/>
                <a:chExt cx="1487" cy="2952"/>
              </a:xfrm>
            </p:grpSpPr>
            <p:sp>
              <p:nvSpPr>
                <p:cNvPr id="556" name="Freeform 9">
                  <a:extLst>
                    <a:ext uri="{FF2B5EF4-FFF2-40B4-BE49-F238E27FC236}">
                      <a16:creationId xmlns:a16="http://schemas.microsoft.com/office/drawing/2014/main" id="{D0B32B06-A2B2-7FFC-8F48-7B88FA05E0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78" y="977"/>
                  <a:ext cx="1487" cy="2785"/>
                </a:xfrm>
                <a:custGeom>
                  <a:avLst/>
                  <a:gdLst>
                    <a:gd name="T0" fmla="*/ 152 w 1487"/>
                    <a:gd name="T1" fmla="*/ 78 h 2785"/>
                    <a:gd name="T2" fmla="*/ 1336 w 1487"/>
                    <a:gd name="T3" fmla="*/ 78 h 2785"/>
                    <a:gd name="T4" fmla="*/ 1355 w 1487"/>
                    <a:gd name="T5" fmla="*/ 78 h 2785"/>
                    <a:gd name="T6" fmla="*/ 1373 w 1487"/>
                    <a:gd name="T7" fmla="*/ 78 h 2785"/>
                    <a:gd name="T8" fmla="*/ 1392 w 1487"/>
                    <a:gd name="T9" fmla="*/ 90 h 2785"/>
                    <a:gd name="T10" fmla="*/ 1410 w 1487"/>
                    <a:gd name="T11" fmla="*/ 90 h 2785"/>
                    <a:gd name="T12" fmla="*/ 1420 w 1487"/>
                    <a:gd name="T13" fmla="*/ 90 h 2785"/>
                    <a:gd name="T14" fmla="*/ 1429 w 1487"/>
                    <a:gd name="T15" fmla="*/ 99 h 2785"/>
                    <a:gd name="T16" fmla="*/ 1441 w 1487"/>
                    <a:gd name="T17" fmla="*/ 108 h 2785"/>
                    <a:gd name="T18" fmla="*/ 1460 w 1487"/>
                    <a:gd name="T19" fmla="*/ 118 h 2785"/>
                    <a:gd name="T20" fmla="*/ 1469 w 1487"/>
                    <a:gd name="T21" fmla="*/ 127 h 2785"/>
                    <a:gd name="T22" fmla="*/ 1469 w 1487"/>
                    <a:gd name="T23" fmla="*/ 136 h 2785"/>
                    <a:gd name="T24" fmla="*/ 1478 w 1487"/>
                    <a:gd name="T25" fmla="*/ 149 h 2785"/>
                    <a:gd name="T26" fmla="*/ 1487 w 1487"/>
                    <a:gd name="T27" fmla="*/ 167 h 2785"/>
                    <a:gd name="T28" fmla="*/ 1487 w 1487"/>
                    <a:gd name="T29" fmla="*/ 186 h 2785"/>
                    <a:gd name="T30" fmla="*/ 1487 w 1487"/>
                    <a:gd name="T31" fmla="*/ 204 h 2785"/>
                    <a:gd name="T32" fmla="*/ 1487 w 1487"/>
                    <a:gd name="T33" fmla="*/ 2785 h 2785"/>
                    <a:gd name="T34" fmla="*/ 1327 w 1487"/>
                    <a:gd name="T35" fmla="*/ 2776 h 2785"/>
                    <a:gd name="T36" fmla="*/ 1327 w 1487"/>
                    <a:gd name="T37" fmla="*/ 244 h 2785"/>
                    <a:gd name="T38" fmla="*/ 1318 w 1487"/>
                    <a:gd name="T39" fmla="*/ 235 h 2785"/>
                    <a:gd name="T40" fmla="*/ 1318 w 1487"/>
                    <a:gd name="T41" fmla="*/ 226 h 2785"/>
                    <a:gd name="T42" fmla="*/ 1308 w 1487"/>
                    <a:gd name="T43" fmla="*/ 226 h 2785"/>
                    <a:gd name="T44" fmla="*/ 1308 w 1487"/>
                    <a:gd name="T45" fmla="*/ 216 h 2785"/>
                    <a:gd name="T46" fmla="*/ 1299 w 1487"/>
                    <a:gd name="T47" fmla="*/ 216 h 2785"/>
                    <a:gd name="T48" fmla="*/ 152 w 1487"/>
                    <a:gd name="T49" fmla="*/ 216 h 2785"/>
                    <a:gd name="T50" fmla="*/ 152 w 1487"/>
                    <a:gd name="T51" fmla="*/ 293 h 2785"/>
                    <a:gd name="T52" fmla="*/ 0 w 1487"/>
                    <a:gd name="T53" fmla="*/ 149 h 2785"/>
                    <a:gd name="T54" fmla="*/ 152 w 1487"/>
                    <a:gd name="T55" fmla="*/ 0 h 2785"/>
                    <a:gd name="T56" fmla="*/ 152 w 1487"/>
                    <a:gd name="T57" fmla="*/ 78 h 278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1487"/>
                    <a:gd name="T88" fmla="*/ 0 h 2785"/>
                    <a:gd name="T89" fmla="*/ 1487 w 1487"/>
                    <a:gd name="T90" fmla="*/ 2785 h 2785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1487" h="2785">
                      <a:moveTo>
                        <a:pt x="152" y="78"/>
                      </a:moveTo>
                      <a:lnTo>
                        <a:pt x="1336" y="78"/>
                      </a:lnTo>
                      <a:lnTo>
                        <a:pt x="1355" y="78"/>
                      </a:lnTo>
                      <a:lnTo>
                        <a:pt x="1373" y="78"/>
                      </a:lnTo>
                      <a:lnTo>
                        <a:pt x="1392" y="90"/>
                      </a:lnTo>
                      <a:lnTo>
                        <a:pt x="1410" y="90"/>
                      </a:lnTo>
                      <a:lnTo>
                        <a:pt x="1420" y="90"/>
                      </a:lnTo>
                      <a:lnTo>
                        <a:pt x="1429" y="99"/>
                      </a:lnTo>
                      <a:lnTo>
                        <a:pt x="1441" y="108"/>
                      </a:lnTo>
                      <a:lnTo>
                        <a:pt x="1460" y="118"/>
                      </a:lnTo>
                      <a:lnTo>
                        <a:pt x="1469" y="127"/>
                      </a:lnTo>
                      <a:lnTo>
                        <a:pt x="1469" y="136"/>
                      </a:lnTo>
                      <a:lnTo>
                        <a:pt x="1478" y="149"/>
                      </a:lnTo>
                      <a:lnTo>
                        <a:pt x="1487" y="167"/>
                      </a:lnTo>
                      <a:lnTo>
                        <a:pt x="1487" y="186"/>
                      </a:lnTo>
                      <a:lnTo>
                        <a:pt x="1487" y="204"/>
                      </a:lnTo>
                      <a:lnTo>
                        <a:pt x="1487" y="2785"/>
                      </a:lnTo>
                      <a:lnTo>
                        <a:pt x="1327" y="2776"/>
                      </a:lnTo>
                      <a:lnTo>
                        <a:pt x="1327" y="244"/>
                      </a:lnTo>
                      <a:lnTo>
                        <a:pt x="1318" y="235"/>
                      </a:lnTo>
                      <a:lnTo>
                        <a:pt x="1318" y="226"/>
                      </a:lnTo>
                      <a:lnTo>
                        <a:pt x="1308" y="226"/>
                      </a:lnTo>
                      <a:lnTo>
                        <a:pt x="1308" y="216"/>
                      </a:lnTo>
                      <a:lnTo>
                        <a:pt x="1299" y="216"/>
                      </a:lnTo>
                      <a:lnTo>
                        <a:pt x="152" y="216"/>
                      </a:lnTo>
                      <a:lnTo>
                        <a:pt x="152" y="293"/>
                      </a:lnTo>
                      <a:lnTo>
                        <a:pt x="0" y="149"/>
                      </a:lnTo>
                      <a:lnTo>
                        <a:pt x="152" y="0"/>
                      </a:lnTo>
                      <a:lnTo>
                        <a:pt x="152" y="78"/>
                      </a:lnTo>
                      <a:close/>
                    </a:path>
                  </a:pathLst>
                </a:custGeom>
                <a:solidFill>
                  <a:srgbClr val="FC01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57" name="Freeform 10">
                  <a:extLst>
                    <a:ext uri="{FF2B5EF4-FFF2-40B4-BE49-F238E27FC236}">
                      <a16:creationId xmlns:a16="http://schemas.microsoft.com/office/drawing/2014/main" id="{F610F296-640D-2C0C-33EB-6F0C7EFE41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50" y="3519"/>
                  <a:ext cx="1215" cy="410"/>
                </a:xfrm>
                <a:custGeom>
                  <a:avLst/>
                  <a:gdLst>
                    <a:gd name="T0" fmla="*/ 1215 w 1215"/>
                    <a:gd name="T1" fmla="*/ 0 h 410"/>
                    <a:gd name="T2" fmla="*/ 1215 w 1215"/>
                    <a:gd name="T3" fmla="*/ 252 h 410"/>
                    <a:gd name="T4" fmla="*/ 1215 w 1215"/>
                    <a:gd name="T5" fmla="*/ 274 h 410"/>
                    <a:gd name="T6" fmla="*/ 1215 w 1215"/>
                    <a:gd name="T7" fmla="*/ 292 h 410"/>
                    <a:gd name="T8" fmla="*/ 1206 w 1215"/>
                    <a:gd name="T9" fmla="*/ 311 h 410"/>
                    <a:gd name="T10" fmla="*/ 1206 w 1215"/>
                    <a:gd name="T11" fmla="*/ 320 h 410"/>
                    <a:gd name="T12" fmla="*/ 1197 w 1215"/>
                    <a:gd name="T13" fmla="*/ 342 h 410"/>
                    <a:gd name="T14" fmla="*/ 1197 w 1215"/>
                    <a:gd name="T15" fmla="*/ 351 h 410"/>
                    <a:gd name="T16" fmla="*/ 1188 w 1215"/>
                    <a:gd name="T17" fmla="*/ 360 h 410"/>
                    <a:gd name="T18" fmla="*/ 1178 w 1215"/>
                    <a:gd name="T19" fmla="*/ 370 h 410"/>
                    <a:gd name="T20" fmla="*/ 1169 w 1215"/>
                    <a:gd name="T21" fmla="*/ 379 h 410"/>
                    <a:gd name="T22" fmla="*/ 1157 w 1215"/>
                    <a:gd name="T23" fmla="*/ 391 h 410"/>
                    <a:gd name="T24" fmla="*/ 1138 w 1215"/>
                    <a:gd name="T25" fmla="*/ 400 h 410"/>
                    <a:gd name="T26" fmla="*/ 1120 w 1215"/>
                    <a:gd name="T27" fmla="*/ 400 h 410"/>
                    <a:gd name="T28" fmla="*/ 1110 w 1215"/>
                    <a:gd name="T29" fmla="*/ 400 h 410"/>
                    <a:gd name="T30" fmla="*/ 1083 w 1215"/>
                    <a:gd name="T31" fmla="*/ 410 h 410"/>
                    <a:gd name="T32" fmla="*/ 0 w 1215"/>
                    <a:gd name="T33" fmla="*/ 410 h 410"/>
                    <a:gd name="T34" fmla="*/ 9 w 1215"/>
                    <a:gd name="T35" fmla="*/ 252 h 410"/>
                    <a:gd name="T36" fmla="*/ 1046 w 1215"/>
                    <a:gd name="T37" fmla="*/ 243 h 410"/>
                    <a:gd name="T38" fmla="*/ 1055 w 1215"/>
                    <a:gd name="T39" fmla="*/ 243 h 410"/>
                    <a:gd name="T40" fmla="*/ 1064 w 1215"/>
                    <a:gd name="T41" fmla="*/ 234 h 410"/>
                    <a:gd name="T42" fmla="*/ 1073 w 1215"/>
                    <a:gd name="T43" fmla="*/ 225 h 410"/>
                    <a:gd name="T44" fmla="*/ 1073 w 1215"/>
                    <a:gd name="T45" fmla="*/ 215 h 410"/>
                    <a:gd name="T46" fmla="*/ 1073 w 1215"/>
                    <a:gd name="T47" fmla="*/ 0 h 410"/>
                    <a:gd name="T48" fmla="*/ 1215 w 1215"/>
                    <a:gd name="T49" fmla="*/ 0 h 41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215"/>
                    <a:gd name="T76" fmla="*/ 0 h 410"/>
                    <a:gd name="T77" fmla="*/ 1215 w 1215"/>
                    <a:gd name="T78" fmla="*/ 410 h 410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215" h="410">
                      <a:moveTo>
                        <a:pt x="1215" y="0"/>
                      </a:moveTo>
                      <a:lnTo>
                        <a:pt x="1215" y="252"/>
                      </a:lnTo>
                      <a:lnTo>
                        <a:pt x="1215" y="274"/>
                      </a:lnTo>
                      <a:lnTo>
                        <a:pt x="1215" y="292"/>
                      </a:lnTo>
                      <a:lnTo>
                        <a:pt x="1206" y="311"/>
                      </a:lnTo>
                      <a:lnTo>
                        <a:pt x="1206" y="320"/>
                      </a:lnTo>
                      <a:lnTo>
                        <a:pt x="1197" y="342"/>
                      </a:lnTo>
                      <a:lnTo>
                        <a:pt x="1197" y="351"/>
                      </a:lnTo>
                      <a:lnTo>
                        <a:pt x="1188" y="360"/>
                      </a:lnTo>
                      <a:lnTo>
                        <a:pt x="1178" y="370"/>
                      </a:lnTo>
                      <a:lnTo>
                        <a:pt x="1169" y="379"/>
                      </a:lnTo>
                      <a:lnTo>
                        <a:pt x="1157" y="391"/>
                      </a:lnTo>
                      <a:lnTo>
                        <a:pt x="1138" y="400"/>
                      </a:lnTo>
                      <a:lnTo>
                        <a:pt x="1120" y="400"/>
                      </a:lnTo>
                      <a:lnTo>
                        <a:pt x="1110" y="400"/>
                      </a:lnTo>
                      <a:lnTo>
                        <a:pt x="1083" y="410"/>
                      </a:lnTo>
                      <a:lnTo>
                        <a:pt x="0" y="410"/>
                      </a:lnTo>
                      <a:lnTo>
                        <a:pt x="9" y="252"/>
                      </a:lnTo>
                      <a:lnTo>
                        <a:pt x="1046" y="243"/>
                      </a:lnTo>
                      <a:lnTo>
                        <a:pt x="1055" y="243"/>
                      </a:lnTo>
                      <a:lnTo>
                        <a:pt x="1064" y="234"/>
                      </a:lnTo>
                      <a:lnTo>
                        <a:pt x="1073" y="225"/>
                      </a:lnTo>
                      <a:lnTo>
                        <a:pt x="1073" y="215"/>
                      </a:lnTo>
                      <a:lnTo>
                        <a:pt x="1073" y="0"/>
                      </a:lnTo>
                      <a:lnTo>
                        <a:pt x="1215" y="0"/>
                      </a:lnTo>
                      <a:close/>
                    </a:path>
                  </a:pathLst>
                </a:custGeom>
                <a:solidFill>
                  <a:srgbClr val="FC01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</p:grpSp>
        </p:grp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B9951A70-43B6-0C26-B6C0-818DAC162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7" y="841"/>
              <a:ext cx="2338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12" name="Rectangle 12">
              <a:extLst>
                <a:ext uri="{FF2B5EF4-FFF2-40B4-BE49-F238E27FC236}">
                  <a16:creationId xmlns:a16="http://schemas.microsoft.com/office/drawing/2014/main" id="{EA0E3E62-01C9-A870-F2CB-4645C772C0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0" y="881"/>
              <a:ext cx="217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id="{73927140-4132-8E42-DFE0-44C94FAAF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6" y="1063"/>
              <a:ext cx="211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738E2FB7-3116-A2C1-CD9A-54B4B9689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0" y="1103"/>
              <a:ext cx="1959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15" name="Rectangle 15">
              <a:extLst>
                <a:ext uri="{FF2B5EF4-FFF2-40B4-BE49-F238E27FC236}">
                  <a16:creationId xmlns:a16="http://schemas.microsoft.com/office/drawing/2014/main" id="{2CB4FF1D-CBE0-57CD-3B0F-4E881A908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1" y="2515"/>
              <a:ext cx="2354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16" name="Rectangle 16">
              <a:extLst>
                <a:ext uri="{FF2B5EF4-FFF2-40B4-BE49-F238E27FC236}">
                  <a16:creationId xmlns:a16="http://schemas.microsoft.com/office/drawing/2014/main" id="{26E4274D-87AF-35B3-EBDF-10BAB51B6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6" y="2629"/>
              <a:ext cx="219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17" name="Rectangle 17">
              <a:extLst>
                <a:ext uri="{FF2B5EF4-FFF2-40B4-BE49-F238E27FC236}">
                  <a16:creationId xmlns:a16="http://schemas.microsoft.com/office/drawing/2014/main" id="{0D9D024B-24D0-C61A-411E-3B11BA4D4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1" y="2577"/>
              <a:ext cx="240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18" name="Rectangle 18">
              <a:extLst>
                <a:ext uri="{FF2B5EF4-FFF2-40B4-BE49-F238E27FC236}">
                  <a16:creationId xmlns:a16="http://schemas.microsoft.com/office/drawing/2014/main" id="{30B66369-5B4F-2D64-7AA6-AE63E65FAB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4" y="2580"/>
              <a:ext cx="1426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GB" altLang="en-US" sz="1050">
                  <a:solidFill>
                    <a:srgbClr val="000000"/>
                  </a:solidFill>
                  <a:latin typeface="Comic Sans MS" pitchFamily="66" charset="0"/>
                </a:rPr>
                <a:t>SERVICES REQUIRED</a:t>
              </a:r>
              <a:endParaRPr lang="en-GB" altLang="en-US" sz="900">
                <a:latin typeface="Comic Sans MS" pitchFamily="66" charset="0"/>
              </a:endParaRPr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FFC3E5D5-037F-18CB-145D-1CB59E042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6" y="3481"/>
              <a:ext cx="3304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grpSp>
          <p:nvGrpSpPr>
            <p:cNvPr id="20" name="Group 20">
              <a:extLst>
                <a:ext uri="{FF2B5EF4-FFF2-40B4-BE49-F238E27FC236}">
                  <a16:creationId xmlns:a16="http://schemas.microsoft.com/office/drawing/2014/main" id="{85079205-4400-51BD-BA09-89BC01DE05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4" y="3585"/>
              <a:ext cx="3943" cy="309"/>
              <a:chOff x="795" y="3663"/>
              <a:chExt cx="3902" cy="309"/>
            </a:xfrm>
          </p:grpSpPr>
          <p:grpSp>
            <p:nvGrpSpPr>
              <p:cNvPr id="528" name="Group 21">
                <a:extLst>
                  <a:ext uri="{FF2B5EF4-FFF2-40B4-BE49-F238E27FC236}">
                    <a16:creationId xmlns:a16="http://schemas.microsoft.com/office/drawing/2014/main" id="{BC680060-10A8-DA30-FC53-2A299937A0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5" y="3663"/>
                <a:ext cx="3899" cy="306"/>
                <a:chOff x="795" y="3663"/>
                <a:chExt cx="3899" cy="306"/>
              </a:xfrm>
            </p:grpSpPr>
            <p:sp>
              <p:nvSpPr>
                <p:cNvPr id="530" name="Rectangle 22">
                  <a:extLst>
                    <a:ext uri="{FF2B5EF4-FFF2-40B4-BE49-F238E27FC236}">
                      <a16:creationId xmlns:a16="http://schemas.microsoft.com/office/drawing/2014/main" id="{EEF6EC2B-9211-FA71-8689-59AD9F34F6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663"/>
                  <a:ext cx="3899" cy="13"/>
                </a:xfrm>
                <a:prstGeom prst="rect">
                  <a:avLst/>
                </a:prstGeom>
                <a:solidFill>
                  <a:srgbClr val="CCE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31" name="Rectangle 23">
                  <a:extLst>
                    <a:ext uri="{FF2B5EF4-FFF2-40B4-BE49-F238E27FC236}">
                      <a16:creationId xmlns:a16="http://schemas.microsoft.com/office/drawing/2014/main" id="{6DA4D446-EF6F-EFAE-02A4-A43F06DF75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676"/>
                  <a:ext cx="3899" cy="12"/>
                </a:xfrm>
                <a:prstGeom prst="rect">
                  <a:avLst/>
                </a:prstGeom>
                <a:solidFill>
                  <a:srgbClr val="CCE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32" name="Rectangle 24">
                  <a:extLst>
                    <a:ext uri="{FF2B5EF4-FFF2-40B4-BE49-F238E27FC236}">
                      <a16:creationId xmlns:a16="http://schemas.microsoft.com/office/drawing/2014/main" id="{EBC2B794-D417-FE20-E8DB-15573B9862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688"/>
                  <a:ext cx="3899" cy="12"/>
                </a:xfrm>
                <a:prstGeom prst="rect">
                  <a:avLst/>
                </a:prstGeom>
                <a:solidFill>
                  <a:srgbClr val="CDE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33" name="Rectangle 25">
                  <a:extLst>
                    <a:ext uri="{FF2B5EF4-FFF2-40B4-BE49-F238E27FC236}">
                      <a16:creationId xmlns:a16="http://schemas.microsoft.com/office/drawing/2014/main" id="{16B548BA-2214-683F-25EC-F406FE4EA3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700"/>
                  <a:ext cx="3899" cy="13"/>
                </a:xfrm>
                <a:prstGeom prst="rect">
                  <a:avLst/>
                </a:prstGeom>
                <a:solidFill>
                  <a:srgbClr val="CEE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34" name="Rectangle 26">
                  <a:extLst>
                    <a:ext uri="{FF2B5EF4-FFF2-40B4-BE49-F238E27FC236}">
                      <a16:creationId xmlns:a16="http://schemas.microsoft.com/office/drawing/2014/main" id="{1AB11A58-B35D-E5AD-76D3-218CF471F8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713"/>
                  <a:ext cx="3899" cy="15"/>
                </a:xfrm>
                <a:prstGeom prst="rect">
                  <a:avLst/>
                </a:prstGeom>
                <a:solidFill>
                  <a:srgbClr val="CFE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35" name="Rectangle 27">
                  <a:extLst>
                    <a:ext uri="{FF2B5EF4-FFF2-40B4-BE49-F238E27FC236}">
                      <a16:creationId xmlns:a16="http://schemas.microsoft.com/office/drawing/2014/main" id="{C5DEB2A5-A30B-61FB-515A-E0679C9B72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728"/>
                  <a:ext cx="3899" cy="13"/>
                </a:xfrm>
                <a:prstGeom prst="rect">
                  <a:avLst/>
                </a:prstGeom>
                <a:solidFill>
                  <a:srgbClr val="D0E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36" name="Rectangle 28">
                  <a:extLst>
                    <a:ext uri="{FF2B5EF4-FFF2-40B4-BE49-F238E27FC236}">
                      <a16:creationId xmlns:a16="http://schemas.microsoft.com/office/drawing/2014/main" id="{5A9F78FD-2286-085D-6045-9EFCF26275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741"/>
                  <a:ext cx="3899" cy="12"/>
                </a:xfrm>
                <a:prstGeom prst="rect">
                  <a:avLst/>
                </a:prstGeom>
                <a:solidFill>
                  <a:srgbClr val="D2EE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37" name="Rectangle 29">
                  <a:extLst>
                    <a:ext uri="{FF2B5EF4-FFF2-40B4-BE49-F238E27FC236}">
                      <a16:creationId xmlns:a16="http://schemas.microsoft.com/office/drawing/2014/main" id="{BDDB21B1-C5A1-327A-14B2-021B6A72A8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753"/>
                  <a:ext cx="3899" cy="12"/>
                </a:xfrm>
                <a:prstGeom prst="rect">
                  <a:avLst/>
                </a:prstGeom>
                <a:solidFill>
                  <a:srgbClr val="D4E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38" name="Rectangle 30">
                  <a:extLst>
                    <a:ext uri="{FF2B5EF4-FFF2-40B4-BE49-F238E27FC236}">
                      <a16:creationId xmlns:a16="http://schemas.microsoft.com/office/drawing/2014/main" id="{89516B88-2EC9-028C-4D94-7B1308EDC2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765"/>
                  <a:ext cx="3899" cy="13"/>
                </a:xfrm>
                <a:prstGeom prst="rect">
                  <a:avLst/>
                </a:prstGeom>
                <a:solidFill>
                  <a:srgbClr val="D6E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39" name="Rectangle 31">
                  <a:extLst>
                    <a:ext uri="{FF2B5EF4-FFF2-40B4-BE49-F238E27FC236}">
                      <a16:creationId xmlns:a16="http://schemas.microsoft.com/office/drawing/2014/main" id="{6783436F-7245-06E3-DACF-78B00E0EDF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778"/>
                  <a:ext cx="3899" cy="12"/>
                </a:xfrm>
                <a:prstGeom prst="rect">
                  <a:avLst/>
                </a:prstGeom>
                <a:solidFill>
                  <a:srgbClr val="D8F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40" name="Rectangle 32">
                  <a:extLst>
                    <a:ext uri="{FF2B5EF4-FFF2-40B4-BE49-F238E27FC236}">
                      <a16:creationId xmlns:a16="http://schemas.microsoft.com/office/drawing/2014/main" id="{2491F666-D645-BD48-27B1-D1E70160DA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790"/>
                  <a:ext cx="3899" cy="12"/>
                </a:xfrm>
                <a:prstGeom prst="rect">
                  <a:avLst/>
                </a:prstGeom>
                <a:solidFill>
                  <a:srgbClr val="DBF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41" name="Rectangle 33">
                  <a:extLst>
                    <a:ext uri="{FF2B5EF4-FFF2-40B4-BE49-F238E27FC236}">
                      <a16:creationId xmlns:a16="http://schemas.microsoft.com/office/drawing/2014/main" id="{C8CFB2D8-AD8E-2E1A-0898-151623767C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802"/>
                  <a:ext cx="3899" cy="13"/>
                </a:xfrm>
                <a:prstGeom prst="rect">
                  <a:avLst/>
                </a:prstGeom>
                <a:solidFill>
                  <a:srgbClr val="DDF2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42" name="Rectangle 34">
                  <a:extLst>
                    <a:ext uri="{FF2B5EF4-FFF2-40B4-BE49-F238E27FC236}">
                      <a16:creationId xmlns:a16="http://schemas.microsoft.com/office/drawing/2014/main" id="{22A8345A-8B92-71C4-9079-52C5FB3A83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815"/>
                  <a:ext cx="3899" cy="15"/>
                </a:xfrm>
                <a:prstGeom prst="rect">
                  <a:avLst/>
                </a:prstGeom>
                <a:solidFill>
                  <a:srgbClr val="E0F3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43" name="Rectangle 35">
                  <a:extLst>
                    <a:ext uri="{FF2B5EF4-FFF2-40B4-BE49-F238E27FC236}">
                      <a16:creationId xmlns:a16="http://schemas.microsoft.com/office/drawing/2014/main" id="{AF079592-284D-B9BF-264D-6CE44E3D7D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830"/>
                  <a:ext cx="3899" cy="12"/>
                </a:xfrm>
                <a:prstGeom prst="rect">
                  <a:avLst/>
                </a:prstGeom>
                <a:solidFill>
                  <a:srgbClr val="E3F4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44" name="Rectangle 36">
                  <a:extLst>
                    <a:ext uri="{FF2B5EF4-FFF2-40B4-BE49-F238E27FC236}">
                      <a16:creationId xmlns:a16="http://schemas.microsoft.com/office/drawing/2014/main" id="{88CB0BAE-7EE3-F7B2-E96B-528E5EFD67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842"/>
                  <a:ext cx="3899" cy="13"/>
                </a:xfrm>
                <a:prstGeom prst="rect">
                  <a:avLst/>
                </a:prstGeom>
                <a:solidFill>
                  <a:srgbClr val="E5F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45" name="Rectangle 37">
                  <a:extLst>
                    <a:ext uri="{FF2B5EF4-FFF2-40B4-BE49-F238E27FC236}">
                      <a16:creationId xmlns:a16="http://schemas.microsoft.com/office/drawing/2014/main" id="{1BA64B0E-B9D4-149E-E85C-5F82F22332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855"/>
                  <a:ext cx="3899" cy="12"/>
                </a:xfrm>
                <a:prstGeom prst="rect">
                  <a:avLst/>
                </a:prstGeom>
                <a:solidFill>
                  <a:srgbClr val="E7F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46" name="Rectangle 38">
                  <a:extLst>
                    <a:ext uri="{FF2B5EF4-FFF2-40B4-BE49-F238E27FC236}">
                      <a16:creationId xmlns:a16="http://schemas.microsoft.com/office/drawing/2014/main" id="{A7275144-D6FC-0044-80A6-BA0F6155CD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867"/>
                  <a:ext cx="3899" cy="12"/>
                </a:xfrm>
                <a:prstGeom prst="rect">
                  <a:avLst/>
                </a:prstGeom>
                <a:solidFill>
                  <a:srgbClr val="E9F7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47" name="Rectangle 39">
                  <a:extLst>
                    <a:ext uri="{FF2B5EF4-FFF2-40B4-BE49-F238E27FC236}">
                      <a16:creationId xmlns:a16="http://schemas.microsoft.com/office/drawing/2014/main" id="{8BA1C63C-15B6-74C1-D3D4-77DD44D13F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879"/>
                  <a:ext cx="3899" cy="13"/>
                </a:xfrm>
                <a:prstGeom prst="rect">
                  <a:avLst/>
                </a:prstGeom>
                <a:solidFill>
                  <a:srgbClr val="EBF7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48" name="Rectangle 40">
                  <a:extLst>
                    <a:ext uri="{FF2B5EF4-FFF2-40B4-BE49-F238E27FC236}">
                      <a16:creationId xmlns:a16="http://schemas.microsoft.com/office/drawing/2014/main" id="{5C04A6F4-81C2-7797-F714-DF6604E759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892"/>
                  <a:ext cx="3899" cy="12"/>
                </a:xfrm>
                <a:prstGeom prst="rect">
                  <a:avLst/>
                </a:prstGeom>
                <a:solidFill>
                  <a:srgbClr val="ECF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49" name="Rectangle 41">
                  <a:extLst>
                    <a:ext uri="{FF2B5EF4-FFF2-40B4-BE49-F238E27FC236}">
                      <a16:creationId xmlns:a16="http://schemas.microsoft.com/office/drawing/2014/main" id="{E83EC66F-1A1F-2CBA-43FD-4E198004D7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904"/>
                  <a:ext cx="3899" cy="12"/>
                </a:xfrm>
                <a:prstGeom prst="rect">
                  <a:avLst/>
                </a:prstGeom>
                <a:solidFill>
                  <a:srgbClr val="EDF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50" name="Rectangle 42">
                  <a:extLst>
                    <a:ext uri="{FF2B5EF4-FFF2-40B4-BE49-F238E27FC236}">
                      <a16:creationId xmlns:a16="http://schemas.microsoft.com/office/drawing/2014/main" id="{B7320E5E-FC5D-1976-2A85-DC5E874125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916"/>
                  <a:ext cx="3899" cy="16"/>
                </a:xfrm>
                <a:prstGeom prst="rect">
                  <a:avLst/>
                </a:prstGeom>
                <a:solidFill>
                  <a:srgbClr val="EFF9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51" name="Rectangle 43">
                  <a:extLst>
                    <a:ext uri="{FF2B5EF4-FFF2-40B4-BE49-F238E27FC236}">
                      <a16:creationId xmlns:a16="http://schemas.microsoft.com/office/drawing/2014/main" id="{89383124-4856-435A-7F65-432DB741D5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932"/>
                  <a:ext cx="3899" cy="12"/>
                </a:xfrm>
                <a:prstGeom prst="rect">
                  <a:avLst/>
                </a:prstGeom>
                <a:solidFill>
                  <a:srgbClr val="EFF9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52" name="Rectangle 44">
                  <a:extLst>
                    <a:ext uri="{FF2B5EF4-FFF2-40B4-BE49-F238E27FC236}">
                      <a16:creationId xmlns:a16="http://schemas.microsoft.com/office/drawing/2014/main" id="{2DBA0BBA-189A-B4F8-EB85-F3BF4C5B6B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944"/>
                  <a:ext cx="3899" cy="12"/>
                </a:xfrm>
                <a:prstGeom prst="rect">
                  <a:avLst/>
                </a:prstGeom>
                <a:solidFill>
                  <a:srgbClr val="F0F9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53" name="Rectangle 45">
                  <a:extLst>
                    <a:ext uri="{FF2B5EF4-FFF2-40B4-BE49-F238E27FC236}">
                      <a16:creationId xmlns:a16="http://schemas.microsoft.com/office/drawing/2014/main" id="{AA0726C9-1CB9-DDF6-1E1D-DD7CCD57BA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5" y="3956"/>
                  <a:ext cx="3899" cy="13"/>
                </a:xfrm>
                <a:prstGeom prst="rect">
                  <a:avLst/>
                </a:prstGeom>
                <a:solidFill>
                  <a:srgbClr val="F0F9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</p:grpSp>
          <p:sp>
            <p:nvSpPr>
              <p:cNvPr id="529" name="Rectangle 46">
                <a:extLst>
                  <a:ext uri="{FF2B5EF4-FFF2-40B4-BE49-F238E27FC236}">
                    <a16:creationId xmlns:a16="http://schemas.microsoft.com/office/drawing/2014/main" id="{637DEF6C-5DAD-E3FE-FC65-1F1A6B0866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" y="3663"/>
                <a:ext cx="3902" cy="309"/>
              </a:xfrm>
              <a:prstGeom prst="rect">
                <a:avLst/>
              </a:prstGeom>
              <a:noFill/>
              <a:ln w="14288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800"/>
              </a:p>
            </p:txBody>
          </p:sp>
        </p:grpSp>
        <p:sp>
          <p:nvSpPr>
            <p:cNvPr id="21" name="Rectangle 47">
              <a:extLst>
                <a:ext uri="{FF2B5EF4-FFF2-40B4-BE49-F238E27FC236}">
                  <a16:creationId xmlns:a16="http://schemas.microsoft.com/office/drawing/2014/main" id="{E6111100-6A7C-D18C-80E3-068A61AEF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" y="3650"/>
              <a:ext cx="359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22" name="Rectangle 48">
              <a:extLst>
                <a:ext uri="{FF2B5EF4-FFF2-40B4-BE49-F238E27FC236}">
                  <a16:creationId xmlns:a16="http://schemas.microsoft.com/office/drawing/2014/main" id="{27D01039-4C85-4094-DAA5-3652D502D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3688"/>
              <a:ext cx="3398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900" dirty="0">
                  <a:solidFill>
                    <a:srgbClr val="000000"/>
                  </a:solidFill>
                  <a:latin typeface="Comic Sans MS" pitchFamily="66" charset="0"/>
                </a:rPr>
                <a:t>СТОИМОСТЬ ТРАНСПОРТНЫХ ОПЦИЙ, ВКЛЮЧАЯ УСЛУГИ</a:t>
              </a:r>
              <a:endParaRPr lang="en-GB" altLang="en-US" sz="700" dirty="0">
                <a:latin typeface="Comic Sans MS" pitchFamily="66" charset="0"/>
              </a:endParaRPr>
            </a:p>
          </p:txBody>
        </p:sp>
        <p:sp>
          <p:nvSpPr>
            <p:cNvPr id="23" name="Rectangle 49">
              <a:extLst>
                <a:ext uri="{FF2B5EF4-FFF2-40B4-BE49-F238E27FC236}">
                  <a16:creationId xmlns:a16="http://schemas.microsoft.com/office/drawing/2014/main" id="{1C844878-AD77-3BEA-ADDE-16F8C45B1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6" y="1368"/>
              <a:ext cx="886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24" name="Rectangle 50">
              <a:extLst>
                <a:ext uri="{FF2B5EF4-FFF2-40B4-BE49-F238E27FC236}">
                  <a16:creationId xmlns:a16="http://schemas.microsoft.com/office/drawing/2014/main" id="{7118BA5E-71BB-1D30-95D6-AA3ACB0D0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7" y="1411"/>
              <a:ext cx="725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95" name="Rectangle 51">
              <a:extLst>
                <a:ext uri="{FF2B5EF4-FFF2-40B4-BE49-F238E27FC236}">
                  <a16:creationId xmlns:a16="http://schemas.microsoft.com/office/drawing/2014/main" id="{623C67B5-B4E9-A2D5-A0FA-0F9A00721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7" y="1566"/>
              <a:ext cx="536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03" name="Rectangle 52">
              <a:extLst>
                <a:ext uri="{FF2B5EF4-FFF2-40B4-BE49-F238E27FC236}">
                  <a16:creationId xmlns:a16="http://schemas.microsoft.com/office/drawing/2014/main" id="{499B37E8-2DD9-1E46-10D9-FC71F14D2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7" y="1242"/>
              <a:ext cx="83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04" name="Rectangle 53">
              <a:extLst>
                <a:ext uri="{FF2B5EF4-FFF2-40B4-BE49-F238E27FC236}">
                  <a16:creationId xmlns:a16="http://schemas.microsoft.com/office/drawing/2014/main" id="{0F616E04-DAE7-1315-E5FD-D689AC48C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7" y="1245"/>
              <a:ext cx="71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50" dirty="0">
                  <a:solidFill>
                    <a:srgbClr val="FF0000"/>
                  </a:solidFill>
                  <a:latin typeface="Comic Sans MS" pitchFamily="66" charset="0"/>
                </a:rPr>
                <a:t>ОБРАТНАЯ</a:t>
              </a:r>
              <a:endParaRPr lang="en-GB" altLang="en-US" sz="900" dirty="0">
                <a:latin typeface="Comic Sans MS" pitchFamily="66" charset="0"/>
              </a:endParaRPr>
            </a:p>
          </p:txBody>
        </p:sp>
        <p:sp>
          <p:nvSpPr>
            <p:cNvPr id="305" name="Rectangle 54">
              <a:extLst>
                <a:ext uri="{FF2B5EF4-FFF2-40B4-BE49-F238E27FC236}">
                  <a16:creationId xmlns:a16="http://schemas.microsoft.com/office/drawing/2014/main" id="{846BBA4E-FAD8-964D-9EBB-04EDF780F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7" y="1396"/>
              <a:ext cx="63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06" name="Rectangle 55">
              <a:extLst>
                <a:ext uri="{FF2B5EF4-FFF2-40B4-BE49-F238E27FC236}">
                  <a16:creationId xmlns:a16="http://schemas.microsoft.com/office/drawing/2014/main" id="{64F62DEE-DBA4-987A-C061-4FC875665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7" y="1399"/>
              <a:ext cx="6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GB" altLang="en-US" sz="1050" dirty="0">
                  <a:solidFill>
                    <a:srgbClr val="FF0000"/>
                  </a:solidFill>
                  <a:latin typeface="Comic Sans MS" pitchFamily="66" charset="0"/>
                </a:rPr>
                <a:t>     </a:t>
              </a:r>
              <a:r>
                <a:rPr lang="ru-RU" altLang="en-US" sz="1050" dirty="0">
                  <a:solidFill>
                    <a:srgbClr val="FF0000"/>
                  </a:solidFill>
                  <a:latin typeface="Comic Sans MS" pitchFamily="66" charset="0"/>
                </a:rPr>
                <a:t>СВЯЗЬ</a:t>
              </a:r>
              <a:endParaRPr lang="en-GB" altLang="en-US" sz="900" dirty="0">
                <a:latin typeface="Comic Sans MS" pitchFamily="66" charset="0"/>
              </a:endParaRPr>
            </a:p>
          </p:txBody>
        </p:sp>
        <p:sp>
          <p:nvSpPr>
            <p:cNvPr id="307" name="Rectangle 56">
              <a:extLst>
                <a:ext uri="{FF2B5EF4-FFF2-40B4-BE49-F238E27FC236}">
                  <a16:creationId xmlns:a16="http://schemas.microsoft.com/office/drawing/2014/main" id="{A2F1158F-B1DF-22EC-AEEC-9F40A0A76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0" y="1794"/>
              <a:ext cx="574" cy="34"/>
            </a:xfrm>
            <a:prstGeom prst="rect">
              <a:avLst/>
            </a:prstGeom>
            <a:solidFill>
              <a:srgbClr val="7F0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08" name="Freeform 57">
              <a:extLst>
                <a:ext uri="{FF2B5EF4-FFF2-40B4-BE49-F238E27FC236}">
                  <a16:creationId xmlns:a16="http://schemas.microsoft.com/office/drawing/2014/main" id="{FFA3DB90-629E-1794-8075-D3969FF7D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" y="1525"/>
              <a:ext cx="1203" cy="398"/>
            </a:xfrm>
            <a:custGeom>
              <a:avLst/>
              <a:gdLst>
                <a:gd name="T0" fmla="*/ 0 w 1203"/>
                <a:gd name="T1" fmla="*/ 0 h 398"/>
                <a:gd name="T2" fmla="*/ 907 w 1203"/>
                <a:gd name="T3" fmla="*/ 0 h 398"/>
                <a:gd name="T4" fmla="*/ 1080 w 1203"/>
                <a:gd name="T5" fmla="*/ 303 h 398"/>
                <a:gd name="T6" fmla="*/ 1203 w 1203"/>
                <a:gd name="T7" fmla="*/ 303 h 398"/>
                <a:gd name="T8" fmla="*/ 997 w 1203"/>
                <a:gd name="T9" fmla="*/ 398 h 398"/>
                <a:gd name="T10" fmla="*/ 620 w 1203"/>
                <a:gd name="T11" fmla="*/ 303 h 398"/>
                <a:gd name="T12" fmla="*/ 784 w 1203"/>
                <a:gd name="T13" fmla="*/ 303 h 398"/>
                <a:gd name="T14" fmla="*/ 0 w 1203"/>
                <a:gd name="T15" fmla="*/ 0 h 3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03"/>
                <a:gd name="T25" fmla="*/ 0 h 398"/>
                <a:gd name="T26" fmla="*/ 1203 w 1203"/>
                <a:gd name="T27" fmla="*/ 398 h 3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03" h="398">
                  <a:moveTo>
                    <a:pt x="0" y="0"/>
                  </a:moveTo>
                  <a:lnTo>
                    <a:pt x="907" y="0"/>
                  </a:lnTo>
                  <a:lnTo>
                    <a:pt x="1080" y="303"/>
                  </a:lnTo>
                  <a:lnTo>
                    <a:pt x="1203" y="303"/>
                  </a:lnTo>
                  <a:lnTo>
                    <a:pt x="997" y="398"/>
                  </a:lnTo>
                  <a:lnTo>
                    <a:pt x="620" y="303"/>
                  </a:lnTo>
                  <a:lnTo>
                    <a:pt x="784" y="3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5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09" name="Freeform 58">
              <a:extLst>
                <a:ext uri="{FF2B5EF4-FFF2-40B4-BE49-F238E27FC236}">
                  <a16:creationId xmlns:a16="http://schemas.microsoft.com/office/drawing/2014/main" id="{866D5051-1811-AEE7-1187-3EBF11892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7" y="1350"/>
              <a:ext cx="163" cy="499"/>
            </a:xfrm>
            <a:custGeom>
              <a:avLst/>
              <a:gdLst>
                <a:gd name="T0" fmla="*/ 0 w 163"/>
                <a:gd name="T1" fmla="*/ 206 h 499"/>
                <a:gd name="T2" fmla="*/ 0 w 163"/>
                <a:gd name="T3" fmla="*/ 0 h 499"/>
                <a:gd name="T4" fmla="*/ 163 w 163"/>
                <a:gd name="T5" fmla="*/ 499 h 499"/>
                <a:gd name="T6" fmla="*/ 0 w 163"/>
                <a:gd name="T7" fmla="*/ 206 h 4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3"/>
                <a:gd name="T13" fmla="*/ 0 h 499"/>
                <a:gd name="T14" fmla="*/ 163 w 163"/>
                <a:gd name="T15" fmla="*/ 499 h 4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3" h="499">
                  <a:moveTo>
                    <a:pt x="0" y="206"/>
                  </a:moveTo>
                  <a:lnTo>
                    <a:pt x="0" y="0"/>
                  </a:lnTo>
                  <a:lnTo>
                    <a:pt x="163" y="499"/>
                  </a:lnTo>
                  <a:lnTo>
                    <a:pt x="0" y="206"/>
                  </a:lnTo>
                  <a:close/>
                </a:path>
              </a:pathLst>
            </a:custGeom>
            <a:solidFill>
              <a:srgbClr val="5F0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10" name="Rectangle 59">
              <a:extLst>
                <a:ext uri="{FF2B5EF4-FFF2-40B4-BE49-F238E27FC236}">
                  <a16:creationId xmlns:a16="http://schemas.microsoft.com/office/drawing/2014/main" id="{03D6A5C6-C031-A2E8-C8FB-1E52E488D0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" y="1794"/>
              <a:ext cx="574" cy="34"/>
            </a:xfrm>
            <a:prstGeom prst="rect">
              <a:avLst/>
            </a:prstGeom>
            <a:solidFill>
              <a:srgbClr val="7F0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11" name="Freeform 60">
              <a:extLst>
                <a:ext uri="{FF2B5EF4-FFF2-40B4-BE49-F238E27FC236}">
                  <a16:creationId xmlns:a16="http://schemas.microsoft.com/office/drawing/2014/main" id="{08D9C825-48E7-177E-6783-7694CB92C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5" y="1525"/>
              <a:ext cx="867" cy="398"/>
            </a:xfrm>
            <a:custGeom>
              <a:avLst/>
              <a:gdLst>
                <a:gd name="T0" fmla="*/ 0 w 867"/>
                <a:gd name="T1" fmla="*/ 0 h 398"/>
                <a:gd name="T2" fmla="*/ 867 w 867"/>
                <a:gd name="T3" fmla="*/ 0 h 398"/>
                <a:gd name="T4" fmla="*/ 580 w 867"/>
                <a:gd name="T5" fmla="*/ 303 h 398"/>
                <a:gd name="T6" fmla="*/ 747 w 867"/>
                <a:gd name="T7" fmla="*/ 303 h 398"/>
                <a:gd name="T8" fmla="*/ 451 w 867"/>
                <a:gd name="T9" fmla="*/ 398 h 398"/>
                <a:gd name="T10" fmla="*/ 164 w 867"/>
                <a:gd name="T11" fmla="*/ 303 h 398"/>
                <a:gd name="T12" fmla="*/ 327 w 867"/>
                <a:gd name="T13" fmla="*/ 303 h 398"/>
                <a:gd name="T14" fmla="*/ 0 w 867"/>
                <a:gd name="T15" fmla="*/ 0 h 3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67"/>
                <a:gd name="T25" fmla="*/ 0 h 398"/>
                <a:gd name="T26" fmla="*/ 867 w 867"/>
                <a:gd name="T27" fmla="*/ 398 h 3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67" h="398">
                  <a:moveTo>
                    <a:pt x="0" y="0"/>
                  </a:moveTo>
                  <a:lnTo>
                    <a:pt x="867" y="0"/>
                  </a:lnTo>
                  <a:lnTo>
                    <a:pt x="580" y="303"/>
                  </a:lnTo>
                  <a:lnTo>
                    <a:pt x="747" y="303"/>
                  </a:lnTo>
                  <a:lnTo>
                    <a:pt x="451" y="398"/>
                  </a:lnTo>
                  <a:lnTo>
                    <a:pt x="164" y="303"/>
                  </a:lnTo>
                  <a:lnTo>
                    <a:pt x="327" y="3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5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12" name="Rectangle 61">
              <a:extLst>
                <a:ext uri="{FF2B5EF4-FFF2-40B4-BE49-F238E27FC236}">
                  <a16:creationId xmlns:a16="http://schemas.microsoft.com/office/drawing/2014/main" id="{3D929F45-A2ED-6747-FEDF-063A60E5D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" y="1794"/>
              <a:ext cx="574" cy="34"/>
            </a:xfrm>
            <a:prstGeom prst="rect">
              <a:avLst/>
            </a:prstGeom>
            <a:solidFill>
              <a:srgbClr val="7F0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13" name="Freeform 62">
              <a:extLst>
                <a:ext uri="{FF2B5EF4-FFF2-40B4-BE49-F238E27FC236}">
                  <a16:creationId xmlns:a16="http://schemas.microsoft.com/office/drawing/2014/main" id="{5930494C-AE10-FD4F-70FC-C1E0259B12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" y="1525"/>
              <a:ext cx="1203" cy="398"/>
            </a:xfrm>
            <a:custGeom>
              <a:avLst/>
              <a:gdLst>
                <a:gd name="T0" fmla="*/ 1203 w 1203"/>
                <a:gd name="T1" fmla="*/ 0 h 398"/>
                <a:gd name="T2" fmla="*/ 293 w 1203"/>
                <a:gd name="T3" fmla="*/ 0 h 398"/>
                <a:gd name="T4" fmla="*/ 123 w 1203"/>
                <a:gd name="T5" fmla="*/ 303 h 398"/>
                <a:gd name="T6" fmla="*/ 0 w 1203"/>
                <a:gd name="T7" fmla="*/ 303 h 398"/>
                <a:gd name="T8" fmla="*/ 204 w 1203"/>
                <a:gd name="T9" fmla="*/ 398 h 398"/>
                <a:gd name="T10" fmla="*/ 580 w 1203"/>
                <a:gd name="T11" fmla="*/ 303 h 398"/>
                <a:gd name="T12" fmla="*/ 417 w 1203"/>
                <a:gd name="T13" fmla="*/ 303 h 398"/>
                <a:gd name="T14" fmla="*/ 1203 w 1203"/>
                <a:gd name="T15" fmla="*/ 0 h 3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03"/>
                <a:gd name="T25" fmla="*/ 0 h 398"/>
                <a:gd name="T26" fmla="*/ 1203 w 1203"/>
                <a:gd name="T27" fmla="*/ 398 h 3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03" h="398">
                  <a:moveTo>
                    <a:pt x="1203" y="0"/>
                  </a:moveTo>
                  <a:lnTo>
                    <a:pt x="293" y="0"/>
                  </a:lnTo>
                  <a:lnTo>
                    <a:pt x="123" y="303"/>
                  </a:lnTo>
                  <a:lnTo>
                    <a:pt x="0" y="303"/>
                  </a:lnTo>
                  <a:lnTo>
                    <a:pt x="204" y="398"/>
                  </a:lnTo>
                  <a:lnTo>
                    <a:pt x="580" y="303"/>
                  </a:lnTo>
                  <a:lnTo>
                    <a:pt x="417" y="303"/>
                  </a:lnTo>
                  <a:lnTo>
                    <a:pt x="1203" y="0"/>
                  </a:lnTo>
                  <a:close/>
                </a:path>
              </a:pathLst>
            </a:custGeom>
            <a:solidFill>
              <a:srgbClr val="BF5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14" name="Freeform 63">
              <a:extLst>
                <a:ext uri="{FF2B5EF4-FFF2-40B4-BE49-F238E27FC236}">
                  <a16:creationId xmlns:a16="http://schemas.microsoft.com/office/drawing/2014/main" id="{6726B380-7DC8-25CF-47FE-45859CACA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" y="1337"/>
              <a:ext cx="170" cy="491"/>
            </a:xfrm>
            <a:custGeom>
              <a:avLst/>
              <a:gdLst>
                <a:gd name="T0" fmla="*/ 170 w 170"/>
                <a:gd name="T1" fmla="*/ 195 h 491"/>
                <a:gd name="T2" fmla="*/ 170 w 170"/>
                <a:gd name="T3" fmla="*/ 0 h 491"/>
                <a:gd name="T4" fmla="*/ 0 w 170"/>
                <a:gd name="T5" fmla="*/ 491 h 491"/>
                <a:gd name="T6" fmla="*/ 170 w 170"/>
                <a:gd name="T7" fmla="*/ 195 h 4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0"/>
                <a:gd name="T13" fmla="*/ 0 h 491"/>
                <a:gd name="T14" fmla="*/ 170 w 170"/>
                <a:gd name="T15" fmla="*/ 491 h 4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0" h="491">
                  <a:moveTo>
                    <a:pt x="170" y="195"/>
                  </a:moveTo>
                  <a:lnTo>
                    <a:pt x="170" y="0"/>
                  </a:lnTo>
                  <a:lnTo>
                    <a:pt x="0" y="491"/>
                  </a:lnTo>
                  <a:lnTo>
                    <a:pt x="170" y="195"/>
                  </a:lnTo>
                  <a:close/>
                </a:path>
              </a:pathLst>
            </a:custGeom>
            <a:solidFill>
              <a:srgbClr val="5F0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15" name="Rectangle 64">
              <a:extLst>
                <a:ext uri="{FF2B5EF4-FFF2-40B4-BE49-F238E27FC236}">
                  <a16:creationId xmlns:a16="http://schemas.microsoft.com/office/drawing/2014/main" id="{A533E29C-2604-F534-7B81-13F9F4D69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6" y="3055"/>
              <a:ext cx="568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grpSp>
          <p:nvGrpSpPr>
            <p:cNvPr id="316" name="Group 65">
              <a:extLst>
                <a:ext uri="{FF2B5EF4-FFF2-40B4-BE49-F238E27FC236}">
                  <a16:creationId xmlns:a16="http://schemas.microsoft.com/office/drawing/2014/main" id="{8BDD1449-2CDB-4982-4443-78C6F581BA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6" y="2833"/>
              <a:ext cx="978" cy="453"/>
              <a:chOff x="286" y="2911"/>
              <a:chExt cx="978" cy="453"/>
            </a:xfrm>
          </p:grpSpPr>
          <p:grpSp>
            <p:nvGrpSpPr>
              <p:cNvPr id="502" name="Group 66">
                <a:extLst>
                  <a:ext uri="{FF2B5EF4-FFF2-40B4-BE49-F238E27FC236}">
                    <a16:creationId xmlns:a16="http://schemas.microsoft.com/office/drawing/2014/main" id="{55A81627-5C9F-6EF0-795B-16456F8FAE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6" y="2911"/>
                <a:ext cx="975" cy="450"/>
                <a:chOff x="286" y="2911"/>
                <a:chExt cx="975" cy="450"/>
              </a:xfrm>
            </p:grpSpPr>
            <p:sp>
              <p:nvSpPr>
                <p:cNvPr id="504" name="Rectangle 67">
                  <a:extLst>
                    <a:ext uri="{FF2B5EF4-FFF2-40B4-BE49-F238E27FC236}">
                      <a16:creationId xmlns:a16="http://schemas.microsoft.com/office/drawing/2014/main" id="{62901FBE-7DEE-EB63-C512-83A011D17C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2911"/>
                  <a:ext cx="975" cy="19"/>
                </a:xfrm>
                <a:prstGeom prst="rect">
                  <a:avLst/>
                </a:prstGeom>
                <a:solidFill>
                  <a:srgbClr val="CCC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05" name="Rectangle 68">
                  <a:extLst>
                    <a:ext uri="{FF2B5EF4-FFF2-40B4-BE49-F238E27FC236}">
                      <a16:creationId xmlns:a16="http://schemas.microsoft.com/office/drawing/2014/main" id="{6CFFEA4F-E9DD-D327-21AA-92B55B1ADB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2930"/>
                  <a:ext cx="975" cy="18"/>
                </a:xfrm>
                <a:prstGeom prst="rect">
                  <a:avLst/>
                </a:prstGeom>
                <a:solidFill>
                  <a:srgbClr val="CCC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06" name="Rectangle 69">
                  <a:extLst>
                    <a:ext uri="{FF2B5EF4-FFF2-40B4-BE49-F238E27FC236}">
                      <a16:creationId xmlns:a16="http://schemas.microsoft.com/office/drawing/2014/main" id="{30C3D062-D89C-4C0D-4881-482F57DDEB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2948"/>
                  <a:ext cx="975" cy="19"/>
                </a:xfrm>
                <a:prstGeom prst="rect">
                  <a:avLst/>
                </a:prstGeom>
                <a:solidFill>
                  <a:srgbClr val="CDC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07" name="Rectangle 70">
                  <a:extLst>
                    <a:ext uri="{FF2B5EF4-FFF2-40B4-BE49-F238E27FC236}">
                      <a16:creationId xmlns:a16="http://schemas.microsoft.com/office/drawing/2014/main" id="{933DB65D-3BA3-5A08-F76C-86D2B89BCD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2967"/>
                  <a:ext cx="975" cy="18"/>
                </a:xfrm>
                <a:prstGeom prst="rect">
                  <a:avLst/>
                </a:prstGeom>
                <a:solidFill>
                  <a:srgbClr val="CECE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08" name="Rectangle 71">
                  <a:extLst>
                    <a:ext uri="{FF2B5EF4-FFF2-40B4-BE49-F238E27FC236}">
                      <a16:creationId xmlns:a16="http://schemas.microsoft.com/office/drawing/2014/main" id="{DD2FC506-7030-6D6D-DB8F-18F3FCD691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2985"/>
                  <a:ext cx="975" cy="19"/>
                </a:xfrm>
                <a:prstGeom prst="rect">
                  <a:avLst/>
                </a:prstGeom>
                <a:solidFill>
                  <a:srgbClr val="CFC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09" name="Rectangle 72">
                  <a:extLst>
                    <a:ext uri="{FF2B5EF4-FFF2-40B4-BE49-F238E27FC236}">
                      <a16:creationId xmlns:a16="http://schemas.microsoft.com/office/drawing/2014/main" id="{050A879B-0C57-ECEF-FC42-1B42C96B4B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004"/>
                  <a:ext cx="975" cy="18"/>
                </a:xfrm>
                <a:prstGeom prst="rect">
                  <a:avLst/>
                </a:prstGeom>
                <a:solidFill>
                  <a:srgbClr val="D1D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10" name="Rectangle 73">
                  <a:extLst>
                    <a:ext uri="{FF2B5EF4-FFF2-40B4-BE49-F238E27FC236}">
                      <a16:creationId xmlns:a16="http://schemas.microsoft.com/office/drawing/2014/main" id="{B7D411DD-7ABC-0796-8841-D99E9F2746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022"/>
                  <a:ext cx="975" cy="22"/>
                </a:xfrm>
                <a:prstGeom prst="rect">
                  <a:avLst/>
                </a:prstGeom>
                <a:solidFill>
                  <a:srgbClr val="D3D3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11" name="Rectangle 74">
                  <a:extLst>
                    <a:ext uri="{FF2B5EF4-FFF2-40B4-BE49-F238E27FC236}">
                      <a16:creationId xmlns:a16="http://schemas.microsoft.com/office/drawing/2014/main" id="{8FB0D491-2C68-4EBA-440C-2B59EED270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044"/>
                  <a:ext cx="975" cy="18"/>
                </a:xfrm>
                <a:prstGeom prst="rect">
                  <a:avLst/>
                </a:prstGeom>
                <a:solidFill>
                  <a:srgbClr val="D5D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12" name="Rectangle 75">
                  <a:extLst>
                    <a:ext uri="{FF2B5EF4-FFF2-40B4-BE49-F238E27FC236}">
                      <a16:creationId xmlns:a16="http://schemas.microsoft.com/office/drawing/2014/main" id="{940E4D7F-A8A1-7E19-D9C6-3E8BF70565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062"/>
                  <a:ext cx="975" cy="19"/>
                </a:xfrm>
                <a:prstGeom prst="rect">
                  <a:avLst/>
                </a:prstGeom>
                <a:solidFill>
                  <a:srgbClr val="D8D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13" name="Rectangle 76">
                  <a:extLst>
                    <a:ext uri="{FF2B5EF4-FFF2-40B4-BE49-F238E27FC236}">
                      <a16:creationId xmlns:a16="http://schemas.microsoft.com/office/drawing/2014/main" id="{7406E94E-4BE6-77E2-B9EA-AD46E1051A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081"/>
                  <a:ext cx="975" cy="18"/>
                </a:xfrm>
                <a:prstGeom prst="rect">
                  <a:avLst/>
                </a:prstGeom>
                <a:solidFill>
                  <a:srgbClr val="DADA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14" name="Rectangle 77">
                  <a:extLst>
                    <a:ext uri="{FF2B5EF4-FFF2-40B4-BE49-F238E27FC236}">
                      <a16:creationId xmlns:a16="http://schemas.microsoft.com/office/drawing/2014/main" id="{A78537BF-BD49-3D7E-2389-4F5B7049BC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099"/>
                  <a:ext cx="975" cy="19"/>
                </a:xfrm>
                <a:prstGeom prst="rect">
                  <a:avLst/>
                </a:prstGeom>
                <a:solidFill>
                  <a:srgbClr val="DDD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15" name="Rectangle 78">
                  <a:extLst>
                    <a:ext uri="{FF2B5EF4-FFF2-40B4-BE49-F238E27FC236}">
                      <a16:creationId xmlns:a16="http://schemas.microsoft.com/office/drawing/2014/main" id="{86A2AC4B-A715-3B32-562C-A3C5BC78B6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118"/>
                  <a:ext cx="975" cy="18"/>
                </a:xfrm>
                <a:prstGeom prst="rect">
                  <a:avLst/>
                </a:prstGeom>
                <a:solidFill>
                  <a:srgbClr val="E0E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16" name="Rectangle 79">
                  <a:extLst>
                    <a:ext uri="{FF2B5EF4-FFF2-40B4-BE49-F238E27FC236}">
                      <a16:creationId xmlns:a16="http://schemas.microsoft.com/office/drawing/2014/main" id="{566C65E0-00B3-0522-5B9D-8A36D731AD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136"/>
                  <a:ext cx="975" cy="19"/>
                </a:xfrm>
                <a:prstGeom prst="rect">
                  <a:avLst/>
                </a:prstGeom>
                <a:solidFill>
                  <a:srgbClr val="E3E3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17" name="Rectangle 80">
                  <a:extLst>
                    <a:ext uri="{FF2B5EF4-FFF2-40B4-BE49-F238E27FC236}">
                      <a16:creationId xmlns:a16="http://schemas.microsoft.com/office/drawing/2014/main" id="{9AEC5EDB-60B4-9294-BC05-FA175671DF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155"/>
                  <a:ext cx="975" cy="18"/>
                </a:xfrm>
                <a:prstGeom prst="rect">
                  <a:avLst/>
                </a:prstGeom>
                <a:solidFill>
                  <a:srgbClr val="E6E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18" name="Rectangle 81">
                  <a:extLst>
                    <a:ext uri="{FF2B5EF4-FFF2-40B4-BE49-F238E27FC236}">
                      <a16:creationId xmlns:a16="http://schemas.microsoft.com/office/drawing/2014/main" id="{C2602C75-AE57-7FD6-B6CF-690F261302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173"/>
                  <a:ext cx="975" cy="19"/>
                </a:xfrm>
                <a:prstGeom prst="rect">
                  <a:avLst/>
                </a:prstGeom>
                <a:solidFill>
                  <a:srgbClr val="E8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19" name="Rectangle 82">
                  <a:extLst>
                    <a:ext uri="{FF2B5EF4-FFF2-40B4-BE49-F238E27FC236}">
                      <a16:creationId xmlns:a16="http://schemas.microsoft.com/office/drawing/2014/main" id="{669F257E-40E7-B825-B48D-2CE4D07318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192"/>
                  <a:ext cx="975" cy="18"/>
                </a:xfrm>
                <a:prstGeom prst="rect">
                  <a:avLst/>
                </a:prstGeom>
                <a:solidFill>
                  <a:srgbClr val="EBE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20" name="Rectangle 83">
                  <a:extLst>
                    <a:ext uri="{FF2B5EF4-FFF2-40B4-BE49-F238E27FC236}">
                      <a16:creationId xmlns:a16="http://schemas.microsoft.com/office/drawing/2014/main" id="{A48F5D75-81BC-F77B-A354-5554766ED2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210"/>
                  <a:ext cx="975" cy="19"/>
                </a:xfrm>
                <a:prstGeom prst="rect">
                  <a:avLst/>
                </a:prstGeom>
                <a:solidFill>
                  <a:srgbClr val="EDE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21" name="Rectangle 84">
                  <a:extLst>
                    <a:ext uri="{FF2B5EF4-FFF2-40B4-BE49-F238E27FC236}">
                      <a16:creationId xmlns:a16="http://schemas.microsoft.com/office/drawing/2014/main" id="{F945B505-52A7-0081-636C-5162A28E82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229"/>
                  <a:ext cx="975" cy="18"/>
                </a:xfrm>
                <a:prstGeom prst="rect">
                  <a:avLst/>
                </a:prstGeom>
                <a:solidFill>
                  <a:srgbClr val="EFE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22" name="Rectangle 85">
                  <a:extLst>
                    <a:ext uri="{FF2B5EF4-FFF2-40B4-BE49-F238E27FC236}">
                      <a16:creationId xmlns:a16="http://schemas.microsoft.com/office/drawing/2014/main" id="{780C961F-3797-A233-1010-BCA614F604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247"/>
                  <a:ext cx="975" cy="22"/>
                </a:xfrm>
                <a:prstGeom prst="rect">
                  <a:avLst/>
                </a:prstGeom>
                <a:solidFill>
                  <a:srgbClr val="F1F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23" name="Rectangle 86">
                  <a:extLst>
                    <a:ext uri="{FF2B5EF4-FFF2-40B4-BE49-F238E27FC236}">
                      <a16:creationId xmlns:a16="http://schemas.microsoft.com/office/drawing/2014/main" id="{E07C7D1F-07E8-C4B9-5915-291D69999E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269"/>
                  <a:ext cx="975" cy="18"/>
                </a:xfrm>
                <a:prstGeom prst="rect">
                  <a:avLst/>
                </a:prstGeom>
                <a:solidFill>
                  <a:srgbClr val="F2F2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24" name="Rectangle 87">
                  <a:extLst>
                    <a:ext uri="{FF2B5EF4-FFF2-40B4-BE49-F238E27FC236}">
                      <a16:creationId xmlns:a16="http://schemas.microsoft.com/office/drawing/2014/main" id="{59A190A5-7B36-236E-F577-01A8FCF82B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287"/>
                  <a:ext cx="975" cy="19"/>
                </a:xfrm>
                <a:prstGeom prst="rect">
                  <a:avLst/>
                </a:prstGeom>
                <a:solidFill>
                  <a:srgbClr val="F3F3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25" name="Rectangle 88">
                  <a:extLst>
                    <a:ext uri="{FF2B5EF4-FFF2-40B4-BE49-F238E27FC236}">
                      <a16:creationId xmlns:a16="http://schemas.microsoft.com/office/drawing/2014/main" id="{E8C93861-6637-D998-6DBD-D508D28D2E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306"/>
                  <a:ext cx="975" cy="18"/>
                </a:xfrm>
                <a:prstGeom prst="rect">
                  <a:avLst/>
                </a:prstGeom>
                <a:solidFill>
                  <a:srgbClr val="F4F4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26" name="Rectangle 89">
                  <a:extLst>
                    <a:ext uri="{FF2B5EF4-FFF2-40B4-BE49-F238E27FC236}">
                      <a16:creationId xmlns:a16="http://schemas.microsoft.com/office/drawing/2014/main" id="{6B56D036-07DE-434D-26BA-DAC0334353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324"/>
                  <a:ext cx="975" cy="19"/>
                </a:xfrm>
                <a:prstGeom prst="rect">
                  <a:avLst/>
                </a:prstGeom>
                <a:solidFill>
                  <a:srgbClr val="F5F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27" name="Rectangle 90">
                  <a:extLst>
                    <a:ext uri="{FF2B5EF4-FFF2-40B4-BE49-F238E27FC236}">
                      <a16:creationId xmlns:a16="http://schemas.microsoft.com/office/drawing/2014/main" id="{2218ED2B-0D69-062E-4C2E-EB47225AF1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" y="3343"/>
                  <a:ext cx="975" cy="18"/>
                </a:xfrm>
                <a:prstGeom prst="rect">
                  <a:avLst/>
                </a:prstGeom>
                <a:solidFill>
                  <a:srgbClr val="F5F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</p:grpSp>
          <p:sp>
            <p:nvSpPr>
              <p:cNvPr id="503" name="Rectangle 91">
                <a:extLst>
                  <a:ext uri="{FF2B5EF4-FFF2-40B4-BE49-F238E27FC236}">
                    <a16:creationId xmlns:a16="http://schemas.microsoft.com/office/drawing/2014/main" id="{796CE37E-E794-C708-1544-4FC898DC5B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" y="2911"/>
                <a:ext cx="978" cy="453"/>
              </a:xfrm>
              <a:prstGeom prst="rect">
                <a:avLst/>
              </a:prstGeom>
              <a:noFill/>
              <a:ln w="14288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800"/>
              </a:p>
            </p:txBody>
          </p:sp>
        </p:grpSp>
        <p:sp>
          <p:nvSpPr>
            <p:cNvPr id="317" name="Rectangle 92">
              <a:extLst>
                <a:ext uri="{FF2B5EF4-FFF2-40B4-BE49-F238E27FC236}">
                  <a16:creationId xmlns:a16="http://schemas.microsoft.com/office/drawing/2014/main" id="{1675FCF1-809D-DBD0-8BCE-8BEAD4539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2894"/>
              <a:ext cx="854" cy="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18" name="Rectangle 93">
              <a:extLst>
                <a:ext uri="{FF2B5EF4-FFF2-40B4-BE49-F238E27FC236}">
                  <a16:creationId xmlns:a16="http://schemas.microsoft.com/office/drawing/2014/main" id="{C84C17F2-7DAC-A5DC-19B3-EA3D42CC3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" y="2848"/>
              <a:ext cx="686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00" dirty="0">
                  <a:solidFill>
                    <a:srgbClr val="000000"/>
                  </a:solidFill>
                  <a:latin typeface="Comic Sans MS" pitchFamily="66" charset="0"/>
                </a:rPr>
                <a:t>Упаковка и</a:t>
              </a:r>
              <a:endParaRPr lang="en-GB" altLang="en-US" sz="800" dirty="0">
                <a:latin typeface="Comic Sans MS" pitchFamily="66" charset="0"/>
              </a:endParaRPr>
            </a:p>
          </p:txBody>
        </p:sp>
        <p:sp>
          <p:nvSpPr>
            <p:cNvPr id="319" name="Rectangle 94">
              <a:extLst>
                <a:ext uri="{FF2B5EF4-FFF2-40B4-BE49-F238E27FC236}">
                  <a16:creationId xmlns:a16="http://schemas.microsoft.com/office/drawing/2014/main" id="{EB73ABA1-5484-D35A-2A19-2B11BABB2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3015"/>
              <a:ext cx="764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00" dirty="0">
                  <a:solidFill>
                    <a:srgbClr val="000000"/>
                  </a:solidFill>
                  <a:latin typeface="Comic Sans MS" pitchFamily="66" charset="0"/>
                </a:rPr>
                <a:t>Страхование</a:t>
              </a:r>
              <a:endParaRPr lang="en-GB" altLang="en-US" sz="800" dirty="0">
                <a:latin typeface="Comic Sans MS" pitchFamily="66" charset="0"/>
              </a:endParaRPr>
            </a:p>
          </p:txBody>
        </p:sp>
        <p:grpSp>
          <p:nvGrpSpPr>
            <p:cNvPr id="320" name="Group 95">
              <a:extLst>
                <a:ext uri="{FF2B5EF4-FFF2-40B4-BE49-F238E27FC236}">
                  <a16:creationId xmlns:a16="http://schemas.microsoft.com/office/drawing/2014/main" id="{1A8D7101-0E01-1F8E-747D-CE1FE1E07C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8" y="2836"/>
              <a:ext cx="978" cy="447"/>
              <a:chOff x="2618" y="2914"/>
              <a:chExt cx="978" cy="447"/>
            </a:xfrm>
          </p:grpSpPr>
          <p:grpSp>
            <p:nvGrpSpPr>
              <p:cNvPr id="476" name="Group 96">
                <a:extLst>
                  <a:ext uri="{FF2B5EF4-FFF2-40B4-BE49-F238E27FC236}">
                    <a16:creationId xmlns:a16="http://schemas.microsoft.com/office/drawing/2014/main" id="{9CE9155E-074E-7465-6368-B3FCC1A566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18" y="2914"/>
                <a:ext cx="975" cy="444"/>
                <a:chOff x="2618" y="2914"/>
                <a:chExt cx="975" cy="444"/>
              </a:xfrm>
            </p:grpSpPr>
            <p:sp>
              <p:nvSpPr>
                <p:cNvPr id="478" name="Rectangle 97">
                  <a:extLst>
                    <a:ext uri="{FF2B5EF4-FFF2-40B4-BE49-F238E27FC236}">
                      <a16:creationId xmlns:a16="http://schemas.microsoft.com/office/drawing/2014/main" id="{E2658A1A-7720-142B-0A45-A0AA3676D0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2914"/>
                  <a:ext cx="975" cy="19"/>
                </a:xfrm>
                <a:prstGeom prst="rect">
                  <a:avLst/>
                </a:prstGeom>
                <a:solidFill>
                  <a:srgbClr val="FFE8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79" name="Rectangle 98">
                  <a:extLst>
                    <a:ext uri="{FF2B5EF4-FFF2-40B4-BE49-F238E27FC236}">
                      <a16:creationId xmlns:a16="http://schemas.microsoft.com/office/drawing/2014/main" id="{212AFF93-44CE-C238-49DB-7A86385A66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2933"/>
                  <a:ext cx="975" cy="18"/>
                </a:xfrm>
                <a:prstGeom prst="rect">
                  <a:avLst/>
                </a:prstGeom>
                <a:solidFill>
                  <a:srgbClr val="FFE8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80" name="Rectangle 99">
                  <a:extLst>
                    <a:ext uri="{FF2B5EF4-FFF2-40B4-BE49-F238E27FC236}">
                      <a16:creationId xmlns:a16="http://schemas.microsoft.com/office/drawing/2014/main" id="{19B17EC8-5348-19B5-0439-CB11D29BC8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2951"/>
                  <a:ext cx="975" cy="19"/>
                </a:xfrm>
                <a:prstGeom prst="rect">
                  <a:avLst/>
                </a:prstGeom>
                <a:solidFill>
                  <a:srgbClr val="FFE8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81" name="Rectangle 100">
                  <a:extLst>
                    <a:ext uri="{FF2B5EF4-FFF2-40B4-BE49-F238E27FC236}">
                      <a16:creationId xmlns:a16="http://schemas.microsoft.com/office/drawing/2014/main" id="{56B2A37C-B9CA-758D-CF9D-8F18E64065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2970"/>
                  <a:ext cx="975" cy="18"/>
                </a:xfrm>
                <a:prstGeom prst="rect">
                  <a:avLst/>
                </a:prstGeom>
                <a:solidFill>
                  <a:srgbClr val="FFE9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82" name="Rectangle 101">
                  <a:extLst>
                    <a:ext uri="{FF2B5EF4-FFF2-40B4-BE49-F238E27FC236}">
                      <a16:creationId xmlns:a16="http://schemas.microsoft.com/office/drawing/2014/main" id="{5D8A24A9-039C-2C31-0094-608C53856C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2988"/>
                  <a:ext cx="975" cy="19"/>
                </a:xfrm>
                <a:prstGeom prst="rect">
                  <a:avLst/>
                </a:prstGeom>
                <a:solidFill>
                  <a:srgbClr val="FFE9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83" name="Rectangle 102">
                  <a:extLst>
                    <a:ext uri="{FF2B5EF4-FFF2-40B4-BE49-F238E27FC236}">
                      <a16:creationId xmlns:a16="http://schemas.microsoft.com/office/drawing/2014/main" id="{0490795F-0BA5-230E-032D-5A310A8D6E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007"/>
                  <a:ext cx="975" cy="18"/>
                </a:xfrm>
                <a:prstGeom prst="rect">
                  <a:avLst/>
                </a:prstGeom>
                <a:solidFill>
                  <a:srgbClr val="FFEA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84" name="Rectangle 103">
                  <a:extLst>
                    <a:ext uri="{FF2B5EF4-FFF2-40B4-BE49-F238E27FC236}">
                      <a16:creationId xmlns:a16="http://schemas.microsoft.com/office/drawing/2014/main" id="{4775056E-CE92-2A22-8CEE-3AB2F752E1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025"/>
                  <a:ext cx="975" cy="19"/>
                </a:xfrm>
                <a:prstGeom prst="rect">
                  <a:avLst/>
                </a:prstGeom>
                <a:solidFill>
                  <a:srgbClr val="FFEBD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85" name="Rectangle 104">
                  <a:extLst>
                    <a:ext uri="{FF2B5EF4-FFF2-40B4-BE49-F238E27FC236}">
                      <a16:creationId xmlns:a16="http://schemas.microsoft.com/office/drawing/2014/main" id="{E2B33439-C887-D0A0-FB2F-68276CADE4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044"/>
                  <a:ext cx="975" cy="18"/>
                </a:xfrm>
                <a:prstGeom prst="rect">
                  <a:avLst/>
                </a:prstGeom>
                <a:solidFill>
                  <a:srgbClr val="FFEB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86" name="Rectangle 105">
                  <a:extLst>
                    <a:ext uri="{FF2B5EF4-FFF2-40B4-BE49-F238E27FC236}">
                      <a16:creationId xmlns:a16="http://schemas.microsoft.com/office/drawing/2014/main" id="{710BDBD8-4492-A654-D3D6-9135E8E4E9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062"/>
                  <a:ext cx="975" cy="19"/>
                </a:xfrm>
                <a:prstGeom prst="rect">
                  <a:avLst/>
                </a:prstGeom>
                <a:solidFill>
                  <a:srgbClr val="FFEC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87" name="Rectangle 106">
                  <a:extLst>
                    <a:ext uri="{FF2B5EF4-FFF2-40B4-BE49-F238E27FC236}">
                      <a16:creationId xmlns:a16="http://schemas.microsoft.com/office/drawing/2014/main" id="{1C1E3755-9010-9761-8100-D21F34B04E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081"/>
                  <a:ext cx="975" cy="18"/>
                </a:xfrm>
                <a:prstGeom prst="rect">
                  <a:avLst/>
                </a:prstGeom>
                <a:solidFill>
                  <a:srgbClr val="FFEE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88" name="Rectangle 107">
                  <a:extLst>
                    <a:ext uri="{FF2B5EF4-FFF2-40B4-BE49-F238E27FC236}">
                      <a16:creationId xmlns:a16="http://schemas.microsoft.com/office/drawing/2014/main" id="{A4F02611-AFEE-E6C8-4402-4D1BFC7DF9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099"/>
                  <a:ext cx="975" cy="19"/>
                </a:xfrm>
                <a:prstGeom prst="rect">
                  <a:avLst/>
                </a:prstGeom>
                <a:solidFill>
                  <a:srgbClr val="FFEFD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89" name="Rectangle 108">
                  <a:extLst>
                    <a:ext uri="{FF2B5EF4-FFF2-40B4-BE49-F238E27FC236}">
                      <a16:creationId xmlns:a16="http://schemas.microsoft.com/office/drawing/2014/main" id="{8869BA2B-8385-DAE9-C1D9-2E0D9F4CED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118"/>
                  <a:ext cx="975" cy="18"/>
                </a:xfrm>
                <a:prstGeom prst="rect">
                  <a:avLst/>
                </a:prstGeom>
                <a:solidFill>
                  <a:srgbClr val="FFF0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90" name="Rectangle 109">
                  <a:extLst>
                    <a:ext uri="{FF2B5EF4-FFF2-40B4-BE49-F238E27FC236}">
                      <a16:creationId xmlns:a16="http://schemas.microsoft.com/office/drawing/2014/main" id="{87F717F6-F351-DCD7-28EC-18A0F4794F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136"/>
                  <a:ext cx="975" cy="19"/>
                </a:xfrm>
                <a:prstGeom prst="rect">
                  <a:avLst/>
                </a:prstGeom>
                <a:solidFill>
                  <a:srgbClr val="FFF1E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91" name="Rectangle 110">
                  <a:extLst>
                    <a:ext uri="{FF2B5EF4-FFF2-40B4-BE49-F238E27FC236}">
                      <a16:creationId xmlns:a16="http://schemas.microsoft.com/office/drawing/2014/main" id="{E6101618-C4C0-9E6C-1A57-1F814BB023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155"/>
                  <a:ext cx="975" cy="18"/>
                </a:xfrm>
                <a:prstGeom prst="rect">
                  <a:avLst/>
                </a:prstGeom>
                <a:solidFill>
                  <a:srgbClr val="FFF3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92" name="Rectangle 111">
                  <a:extLst>
                    <a:ext uri="{FF2B5EF4-FFF2-40B4-BE49-F238E27FC236}">
                      <a16:creationId xmlns:a16="http://schemas.microsoft.com/office/drawing/2014/main" id="{7661C261-006E-4A1C-CC94-1516A9CEB8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173"/>
                  <a:ext cx="975" cy="19"/>
                </a:xfrm>
                <a:prstGeom prst="rect">
                  <a:avLst/>
                </a:prstGeom>
                <a:solidFill>
                  <a:srgbClr val="FFF4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93" name="Rectangle 112">
                  <a:extLst>
                    <a:ext uri="{FF2B5EF4-FFF2-40B4-BE49-F238E27FC236}">
                      <a16:creationId xmlns:a16="http://schemas.microsoft.com/office/drawing/2014/main" id="{3D386BC0-699D-10EE-3FFF-20E5D4F47E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192"/>
                  <a:ext cx="975" cy="18"/>
                </a:xfrm>
                <a:prstGeom prst="rect">
                  <a:avLst/>
                </a:prstGeom>
                <a:solidFill>
                  <a:srgbClr val="FFF5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94" name="Rectangle 113">
                  <a:extLst>
                    <a:ext uri="{FF2B5EF4-FFF2-40B4-BE49-F238E27FC236}">
                      <a16:creationId xmlns:a16="http://schemas.microsoft.com/office/drawing/2014/main" id="{B8476ABB-3CA5-7A47-CB41-19C5E02F08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210"/>
                  <a:ext cx="975" cy="19"/>
                </a:xfrm>
                <a:prstGeom prst="rect">
                  <a:avLst/>
                </a:prstGeom>
                <a:solidFill>
                  <a:srgbClr val="FFF6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95" name="Rectangle 114">
                  <a:extLst>
                    <a:ext uri="{FF2B5EF4-FFF2-40B4-BE49-F238E27FC236}">
                      <a16:creationId xmlns:a16="http://schemas.microsoft.com/office/drawing/2014/main" id="{110B9CCF-8A21-B6D8-296A-3714274A3F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229"/>
                  <a:ext cx="975" cy="18"/>
                </a:xfrm>
                <a:prstGeom prst="rect">
                  <a:avLst/>
                </a:prstGeom>
                <a:solidFill>
                  <a:srgbClr val="FFF7E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96" name="Rectangle 115">
                  <a:extLst>
                    <a:ext uri="{FF2B5EF4-FFF2-40B4-BE49-F238E27FC236}">
                      <a16:creationId xmlns:a16="http://schemas.microsoft.com/office/drawing/2014/main" id="{ED9B8BCE-0359-A259-D63A-FBCED7C291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247"/>
                  <a:ext cx="975" cy="19"/>
                </a:xfrm>
                <a:prstGeom prst="rect">
                  <a:avLst/>
                </a:prstGeom>
                <a:solidFill>
                  <a:srgbClr val="FFF7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97" name="Rectangle 116">
                  <a:extLst>
                    <a:ext uri="{FF2B5EF4-FFF2-40B4-BE49-F238E27FC236}">
                      <a16:creationId xmlns:a16="http://schemas.microsoft.com/office/drawing/2014/main" id="{A7E008C3-F9A0-981C-3E7E-66105327BA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266"/>
                  <a:ext cx="975" cy="18"/>
                </a:xfrm>
                <a:prstGeom prst="rect">
                  <a:avLst/>
                </a:prstGeom>
                <a:solidFill>
                  <a:srgbClr val="FFF8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98" name="Rectangle 117">
                  <a:extLst>
                    <a:ext uri="{FF2B5EF4-FFF2-40B4-BE49-F238E27FC236}">
                      <a16:creationId xmlns:a16="http://schemas.microsoft.com/office/drawing/2014/main" id="{1A07C737-0867-1E75-0B3D-1CABEB135B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284"/>
                  <a:ext cx="975" cy="19"/>
                </a:xfrm>
                <a:prstGeom prst="rect">
                  <a:avLst/>
                </a:prstGeom>
                <a:solidFill>
                  <a:srgbClr val="FFF8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99" name="Rectangle 118">
                  <a:extLst>
                    <a:ext uri="{FF2B5EF4-FFF2-40B4-BE49-F238E27FC236}">
                      <a16:creationId xmlns:a16="http://schemas.microsoft.com/office/drawing/2014/main" id="{87849BDC-5966-8C12-6AC4-2BDF7B8F74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303"/>
                  <a:ext cx="975" cy="18"/>
                </a:xfrm>
                <a:prstGeom prst="rect">
                  <a:avLst/>
                </a:prstGeom>
                <a:solidFill>
                  <a:srgbClr val="FFF9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00" name="Rectangle 119">
                  <a:extLst>
                    <a:ext uri="{FF2B5EF4-FFF2-40B4-BE49-F238E27FC236}">
                      <a16:creationId xmlns:a16="http://schemas.microsoft.com/office/drawing/2014/main" id="{D7600345-A529-B32F-B48E-8A0240A85D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321"/>
                  <a:ext cx="975" cy="19"/>
                </a:xfrm>
                <a:prstGeom prst="rect">
                  <a:avLst/>
                </a:prstGeom>
                <a:solidFill>
                  <a:srgbClr val="FFF9F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501" name="Rectangle 120">
                  <a:extLst>
                    <a:ext uri="{FF2B5EF4-FFF2-40B4-BE49-F238E27FC236}">
                      <a16:creationId xmlns:a16="http://schemas.microsoft.com/office/drawing/2014/main" id="{36A8E194-A658-1786-8BC6-B26DD7BF6E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8" y="3340"/>
                  <a:ext cx="975" cy="18"/>
                </a:xfrm>
                <a:prstGeom prst="rect">
                  <a:avLst/>
                </a:prstGeom>
                <a:solidFill>
                  <a:srgbClr val="FFF9F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</p:grpSp>
          <p:sp>
            <p:nvSpPr>
              <p:cNvPr id="477" name="Rectangle 121">
                <a:extLst>
                  <a:ext uri="{FF2B5EF4-FFF2-40B4-BE49-F238E27FC236}">
                    <a16:creationId xmlns:a16="http://schemas.microsoft.com/office/drawing/2014/main" id="{19DA30E2-AC59-4582-90FE-B4E4025F5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8" y="2914"/>
                <a:ext cx="978" cy="447"/>
              </a:xfrm>
              <a:prstGeom prst="rect">
                <a:avLst/>
              </a:prstGeom>
              <a:noFill/>
              <a:ln w="14288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800"/>
              </a:p>
            </p:txBody>
          </p:sp>
        </p:grpSp>
        <p:sp>
          <p:nvSpPr>
            <p:cNvPr id="321" name="Rectangle 122">
              <a:extLst>
                <a:ext uri="{FF2B5EF4-FFF2-40B4-BE49-F238E27FC236}">
                  <a16:creationId xmlns:a16="http://schemas.microsoft.com/office/drawing/2014/main" id="{423C2065-314B-DCEB-F0A0-931D8BFE6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7" y="2870"/>
              <a:ext cx="700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22" name="Rectangle 123">
              <a:extLst>
                <a:ext uri="{FF2B5EF4-FFF2-40B4-BE49-F238E27FC236}">
                  <a16:creationId xmlns:a16="http://schemas.microsoft.com/office/drawing/2014/main" id="{70AE3156-FE67-86C1-CD5B-E4FD5D888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" y="2843"/>
              <a:ext cx="1120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00" dirty="0">
                  <a:solidFill>
                    <a:srgbClr val="000000"/>
                  </a:solidFill>
                  <a:latin typeface="Comic Sans MS" pitchFamily="66" charset="0"/>
                </a:rPr>
                <a:t>Консультирование</a:t>
              </a:r>
              <a:endParaRPr lang="en-GB" altLang="en-US" sz="800" dirty="0">
                <a:latin typeface="Comic Sans MS" pitchFamily="66" charset="0"/>
              </a:endParaRPr>
            </a:p>
          </p:txBody>
        </p:sp>
        <p:sp>
          <p:nvSpPr>
            <p:cNvPr id="323" name="Rectangle 124">
              <a:extLst>
                <a:ext uri="{FF2B5EF4-FFF2-40B4-BE49-F238E27FC236}">
                  <a16:creationId xmlns:a16="http://schemas.microsoft.com/office/drawing/2014/main" id="{0D8099EB-647E-D0DE-4F62-AB6AB95D6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1" y="2997"/>
              <a:ext cx="958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00" dirty="0">
                  <a:solidFill>
                    <a:srgbClr val="000000"/>
                  </a:solidFill>
                  <a:latin typeface="Comic Sans MS" pitchFamily="66" charset="0"/>
                </a:rPr>
                <a:t>И Погрузочные</a:t>
              </a:r>
            </a:p>
            <a:p>
              <a:pPr>
                <a:spcBef>
                  <a:spcPct val="0"/>
                </a:spcBef>
              </a:pPr>
              <a:r>
                <a:rPr lang="ru-RU" altLang="en-US" sz="1000" dirty="0">
                  <a:solidFill>
                    <a:srgbClr val="000000"/>
                  </a:solidFill>
                  <a:latin typeface="Comic Sans MS" pitchFamily="66" charset="0"/>
                </a:rPr>
                <a:t>Работы</a:t>
              </a:r>
              <a:endParaRPr lang="en-GB" altLang="en-US" sz="800" dirty="0">
                <a:latin typeface="Comic Sans MS" pitchFamily="66" charset="0"/>
              </a:endParaRPr>
            </a:p>
          </p:txBody>
        </p:sp>
        <p:grpSp>
          <p:nvGrpSpPr>
            <p:cNvPr id="324" name="Group 125">
              <a:extLst>
                <a:ext uri="{FF2B5EF4-FFF2-40B4-BE49-F238E27FC236}">
                  <a16:creationId xmlns:a16="http://schemas.microsoft.com/office/drawing/2014/main" id="{71FFBFFE-B407-C244-905F-A009367F98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2" y="2836"/>
              <a:ext cx="1059" cy="454"/>
              <a:chOff x="1422" y="2914"/>
              <a:chExt cx="1059" cy="454"/>
            </a:xfrm>
          </p:grpSpPr>
          <p:grpSp>
            <p:nvGrpSpPr>
              <p:cNvPr id="450" name="Group 126">
                <a:extLst>
                  <a:ext uri="{FF2B5EF4-FFF2-40B4-BE49-F238E27FC236}">
                    <a16:creationId xmlns:a16="http://schemas.microsoft.com/office/drawing/2014/main" id="{6B398858-2845-1345-F3F4-C0B5B1234E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52" y="2914"/>
                <a:ext cx="975" cy="444"/>
                <a:chOff x="1452" y="2914"/>
                <a:chExt cx="975" cy="444"/>
              </a:xfrm>
            </p:grpSpPr>
            <p:sp>
              <p:nvSpPr>
                <p:cNvPr id="452" name="Rectangle 127">
                  <a:extLst>
                    <a:ext uri="{FF2B5EF4-FFF2-40B4-BE49-F238E27FC236}">
                      <a16:creationId xmlns:a16="http://schemas.microsoft.com/office/drawing/2014/main" id="{1592A62D-FFB6-F84C-4995-383337D933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2914"/>
                  <a:ext cx="975" cy="19"/>
                </a:xfrm>
                <a:prstGeom prst="rect">
                  <a:avLst/>
                </a:prstGeom>
                <a:solidFill>
                  <a:srgbClr val="CCFF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53" name="Rectangle 128">
                  <a:extLst>
                    <a:ext uri="{FF2B5EF4-FFF2-40B4-BE49-F238E27FC236}">
                      <a16:creationId xmlns:a16="http://schemas.microsoft.com/office/drawing/2014/main" id="{F89E6627-F509-F282-20D9-3922207377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2933"/>
                  <a:ext cx="975" cy="18"/>
                </a:xfrm>
                <a:prstGeom prst="rect">
                  <a:avLst/>
                </a:prstGeom>
                <a:solidFill>
                  <a:srgbClr val="CCFF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54" name="Rectangle 129">
                  <a:extLst>
                    <a:ext uri="{FF2B5EF4-FFF2-40B4-BE49-F238E27FC236}">
                      <a16:creationId xmlns:a16="http://schemas.microsoft.com/office/drawing/2014/main" id="{FA25D005-1D9A-BE5E-21C0-BAD7FD6D7D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2951"/>
                  <a:ext cx="975" cy="19"/>
                </a:xfrm>
                <a:prstGeom prst="rect">
                  <a:avLst/>
                </a:prstGeom>
                <a:solidFill>
                  <a:srgbClr val="CDFF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55" name="Rectangle 130">
                  <a:extLst>
                    <a:ext uri="{FF2B5EF4-FFF2-40B4-BE49-F238E27FC236}">
                      <a16:creationId xmlns:a16="http://schemas.microsoft.com/office/drawing/2014/main" id="{9643A965-0EDC-30D9-6A51-700DD97DE5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2970"/>
                  <a:ext cx="975" cy="18"/>
                </a:xfrm>
                <a:prstGeom prst="rect">
                  <a:avLst/>
                </a:prstGeom>
                <a:solidFill>
                  <a:srgbClr val="CEFF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56" name="Rectangle 131">
                  <a:extLst>
                    <a:ext uri="{FF2B5EF4-FFF2-40B4-BE49-F238E27FC236}">
                      <a16:creationId xmlns:a16="http://schemas.microsoft.com/office/drawing/2014/main" id="{1DE5A8B5-7F4A-796A-53FD-B86F7CE316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2988"/>
                  <a:ext cx="975" cy="19"/>
                </a:xfrm>
                <a:prstGeom prst="rect">
                  <a:avLst/>
                </a:prstGeom>
                <a:solidFill>
                  <a:srgbClr val="CFFF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57" name="Rectangle 132">
                  <a:extLst>
                    <a:ext uri="{FF2B5EF4-FFF2-40B4-BE49-F238E27FC236}">
                      <a16:creationId xmlns:a16="http://schemas.microsoft.com/office/drawing/2014/main" id="{1524A722-1F98-CDB6-5119-AA5A3B83AF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007"/>
                  <a:ext cx="975" cy="18"/>
                </a:xfrm>
                <a:prstGeom prst="rect">
                  <a:avLst/>
                </a:prstGeom>
                <a:solidFill>
                  <a:srgbClr val="D0F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58" name="Rectangle 133">
                  <a:extLst>
                    <a:ext uri="{FF2B5EF4-FFF2-40B4-BE49-F238E27FC236}">
                      <a16:creationId xmlns:a16="http://schemas.microsoft.com/office/drawing/2014/main" id="{6A13E5F3-21A2-6B5C-2C75-B698C5F066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025"/>
                  <a:ext cx="975" cy="19"/>
                </a:xfrm>
                <a:prstGeom prst="rect">
                  <a:avLst/>
                </a:prstGeom>
                <a:solidFill>
                  <a:srgbClr val="D2FF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59" name="Rectangle 134">
                  <a:extLst>
                    <a:ext uri="{FF2B5EF4-FFF2-40B4-BE49-F238E27FC236}">
                      <a16:creationId xmlns:a16="http://schemas.microsoft.com/office/drawing/2014/main" id="{4D6AAA77-7D45-0160-74D9-4E3ED32B8E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044"/>
                  <a:ext cx="975" cy="18"/>
                </a:xfrm>
                <a:prstGeom prst="rect">
                  <a:avLst/>
                </a:prstGeom>
                <a:solidFill>
                  <a:srgbClr val="D4FF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60" name="Rectangle 135">
                  <a:extLst>
                    <a:ext uri="{FF2B5EF4-FFF2-40B4-BE49-F238E27FC236}">
                      <a16:creationId xmlns:a16="http://schemas.microsoft.com/office/drawing/2014/main" id="{1E42FFB1-88DF-D553-3926-9A6B2D7B8D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062"/>
                  <a:ext cx="975" cy="19"/>
                </a:xfrm>
                <a:prstGeom prst="rect">
                  <a:avLst/>
                </a:prstGeom>
                <a:solidFill>
                  <a:srgbClr val="D6FF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61" name="Rectangle 136">
                  <a:extLst>
                    <a:ext uri="{FF2B5EF4-FFF2-40B4-BE49-F238E27FC236}">
                      <a16:creationId xmlns:a16="http://schemas.microsoft.com/office/drawing/2014/main" id="{73D5956B-6608-4AFA-78F0-C896210246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081"/>
                  <a:ext cx="975" cy="18"/>
                </a:xfrm>
                <a:prstGeom prst="rect">
                  <a:avLst/>
                </a:prstGeom>
                <a:solidFill>
                  <a:srgbClr val="D8FF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62" name="Rectangle 137">
                  <a:extLst>
                    <a:ext uri="{FF2B5EF4-FFF2-40B4-BE49-F238E27FC236}">
                      <a16:creationId xmlns:a16="http://schemas.microsoft.com/office/drawing/2014/main" id="{6DC88104-C181-7A5C-54C5-A968792216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099"/>
                  <a:ext cx="975" cy="19"/>
                </a:xfrm>
                <a:prstGeom prst="rect">
                  <a:avLst/>
                </a:prstGeom>
                <a:solidFill>
                  <a:srgbClr val="DBFF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63" name="Rectangle 138">
                  <a:extLst>
                    <a:ext uri="{FF2B5EF4-FFF2-40B4-BE49-F238E27FC236}">
                      <a16:creationId xmlns:a16="http://schemas.microsoft.com/office/drawing/2014/main" id="{E21C7AE3-C805-2B57-0530-517FE5BE9D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118"/>
                  <a:ext cx="975" cy="18"/>
                </a:xfrm>
                <a:prstGeom prst="rect">
                  <a:avLst/>
                </a:prstGeom>
                <a:solidFill>
                  <a:srgbClr val="DDFF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64" name="Rectangle 139">
                  <a:extLst>
                    <a:ext uri="{FF2B5EF4-FFF2-40B4-BE49-F238E27FC236}">
                      <a16:creationId xmlns:a16="http://schemas.microsoft.com/office/drawing/2014/main" id="{A54CEBAD-D186-6540-979B-B27E092F49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136"/>
                  <a:ext cx="975" cy="19"/>
                </a:xfrm>
                <a:prstGeom prst="rect">
                  <a:avLst/>
                </a:prstGeom>
                <a:solidFill>
                  <a:srgbClr val="E0FF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65" name="Rectangle 140">
                  <a:extLst>
                    <a:ext uri="{FF2B5EF4-FFF2-40B4-BE49-F238E27FC236}">
                      <a16:creationId xmlns:a16="http://schemas.microsoft.com/office/drawing/2014/main" id="{04DBEDE0-9686-215A-8050-2F0A9A083E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155"/>
                  <a:ext cx="975" cy="18"/>
                </a:xfrm>
                <a:prstGeom prst="rect">
                  <a:avLst/>
                </a:prstGeom>
                <a:solidFill>
                  <a:srgbClr val="E3FF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66" name="Rectangle 141">
                  <a:extLst>
                    <a:ext uri="{FF2B5EF4-FFF2-40B4-BE49-F238E27FC236}">
                      <a16:creationId xmlns:a16="http://schemas.microsoft.com/office/drawing/2014/main" id="{2C21241A-5E43-2C2E-BD41-7C35ED9D07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173"/>
                  <a:ext cx="975" cy="19"/>
                </a:xfrm>
                <a:prstGeom prst="rect">
                  <a:avLst/>
                </a:prstGeom>
                <a:solidFill>
                  <a:srgbClr val="E5FF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67" name="Rectangle 142">
                  <a:extLst>
                    <a:ext uri="{FF2B5EF4-FFF2-40B4-BE49-F238E27FC236}">
                      <a16:creationId xmlns:a16="http://schemas.microsoft.com/office/drawing/2014/main" id="{7CE4B2FA-77B3-4AE0-730C-9086A77824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192"/>
                  <a:ext cx="975" cy="18"/>
                </a:xfrm>
                <a:prstGeom prst="rect">
                  <a:avLst/>
                </a:prstGeom>
                <a:solidFill>
                  <a:srgbClr val="E7FF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68" name="Rectangle 143">
                  <a:extLst>
                    <a:ext uri="{FF2B5EF4-FFF2-40B4-BE49-F238E27FC236}">
                      <a16:creationId xmlns:a16="http://schemas.microsoft.com/office/drawing/2014/main" id="{13EDB224-3628-0213-9185-53A17C361F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210"/>
                  <a:ext cx="975" cy="19"/>
                </a:xfrm>
                <a:prstGeom prst="rect">
                  <a:avLst/>
                </a:prstGeom>
                <a:solidFill>
                  <a:srgbClr val="E9FF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69" name="Rectangle 144">
                  <a:extLst>
                    <a:ext uri="{FF2B5EF4-FFF2-40B4-BE49-F238E27FC236}">
                      <a16:creationId xmlns:a16="http://schemas.microsoft.com/office/drawing/2014/main" id="{42EE7ADE-669C-CB1A-42CF-E3909B557A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229"/>
                  <a:ext cx="975" cy="18"/>
                </a:xfrm>
                <a:prstGeom prst="rect">
                  <a:avLst/>
                </a:prstGeom>
                <a:solidFill>
                  <a:srgbClr val="EBFF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70" name="Rectangle 145">
                  <a:extLst>
                    <a:ext uri="{FF2B5EF4-FFF2-40B4-BE49-F238E27FC236}">
                      <a16:creationId xmlns:a16="http://schemas.microsoft.com/office/drawing/2014/main" id="{89BC779C-5945-BA06-24D7-138ABDFA4D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247"/>
                  <a:ext cx="975" cy="19"/>
                </a:xfrm>
                <a:prstGeom prst="rect">
                  <a:avLst/>
                </a:prstGeom>
                <a:solidFill>
                  <a:srgbClr val="ECFFE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71" name="Rectangle 146">
                  <a:extLst>
                    <a:ext uri="{FF2B5EF4-FFF2-40B4-BE49-F238E27FC236}">
                      <a16:creationId xmlns:a16="http://schemas.microsoft.com/office/drawing/2014/main" id="{6A3B5DB1-00C7-D1FE-2489-57D4F77560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266"/>
                  <a:ext cx="975" cy="18"/>
                </a:xfrm>
                <a:prstGeom prst="rect">
                  <a:avLst/>
                </a:prstGeom>
                <a:solidFill>
                  <a:srgbClr val="EEFFE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72" name="Rectangle 147">
                  <a:extLst>
                    <a:ext uri="{FF2B5EF4-FFF2-40B4-BE49-F238E27FC236}">
                      <a16:creationId xmlns:a16="http://schemas.microsoft.com/office/drawing/2014/main" id="{D56C0A4B-DC52-2A69-9DC5-F03C97C719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284"/>
                  <a:ext cx="975" cy="19"/>
                </a:xfrm>
                <a:prstGeom prst="rect">
                  <a:avLst/>
                </a:prstGeom>
                <a:solidFill>
                  <a:srgbClr val="EFFF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73" name="Rectangle 148">
                  <a:extLst>
                    <a:ext uri="{FF2B5EF4-FFF2-40B4-BE49-F238E27FC236}">
                      <a16:creationId xmlns:a16="http://schemas.microsoft.com/office/drawing/2014/main" id="{DA981AC1-176E-2CF5-54A4-2178355E65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303"/>
                  <a:ext cx="975" cy="18"/>
                </a:xfrm>
                <a:prstGeom prst="rect">
                  <a:avLst/>
                </a:prstGeom>
                <a:solidFill>
                  <a:srgbClr val="EFFF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74" name="Rectangle 149">
                  <a:extLst>
                    <a:ext uri="{FF2B5EF4-FFF2-40B4-BE49-F238E27FC236}">
                      <a16:creationId xmlns:a16="http://schemas.microsoft.com/office/drawing/2014/main" id="{6F2D4E74-0798-2F2E-945C-2804FA0077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321"/>
                  <a:ext cx="975" cy="19"/>
                </a:xfrm>
                <a:prstGeom prst="rect">
                  <a:avLst/>
                </a:prstGeom>
                <a:solidFill>
                  <a:srgbClr val="F0FF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75" name="Rectangle 150">
                  <a:extLst>
                    <a:ext uri="{FF2B5EF4-FFF2-40B4-BE49-F238E27FC236}">
                      <a16:creationId xmlns:a16="http://schemas.microsoft.com/office/drawing/2014/main" id="{D863A932-6DA3-0965-BC1D-19161EF281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2" y="3340"/>
                  <a:ext cx="975" cy="18"/>
                </a:xfrm>
                <a:prstGeom prst="rect">
                  <a:avLst/>
                </a:prstGeom>
                <a:solidFill>
                  <a:srgbClr val="F0FF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</p:grpSp>
          <p:sp>
            <p:nvSpPr>
              <p:cNvPr id="451" name="Rectangle 151">
                <a:extLst>
                  <a:ext uri="{FF2B5EF4-FFF2-40B4-BE49-F238E27FC236}">
                    <a16:creationId xmlns:a16="http://schemas.microsoft.com/office/drawing/2014/main" id="{67404C13-96BE-E2C5-7667-DAAF3E183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2" y="2921"/>
                <a:ext cx="1059" cy="447"/>
              </a:xfrm>
              <a:prstGeom prst="rect">
                <a:avLst/>
              </a:prstGeom>
              <a:noFill/>
              <a:ln w="14288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800"/>
              </a:p>
            </p:txBody>
          </p:sp>
        </p:grpSp>
        <p:sp>
          <p:nvSpPr>
            <p:cNvPr id="325" name="Rectangle 152">
              <a:extLst>
                <a:ext uri="{FF2B5EF4-FFF2-40B4-BE49-F238E27FC236}">
                  <a16:creationId xmlns:a16="http://schemas.microsoft.com/office/drawing/2014/main" id="{744AB901-05F7-4E79-C34D-4232D6916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9" y="2861"/>
              <a:ext cx="1144" cy="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26" name="Rectangle 153">
              <a:extLst>
                <a:ext uri="{FF2B5EF4-FFF2-40B4-BE49-F238E27FC236}">
                  <a16:creationId xmlns:a16="http://schemas.microsoft.com/office/drawing/2014/main" id="{0C128BB4-1904-A286-2A3A-2EF2BD00A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2" y="3048"/>
              <a:ext cx="925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00" dirty="0">
                  <a:solidFill>
                    <a:srgbClr val="000000"/>
                  </a:solidFill>
                  <a:latin typeface="Comic Sans MS" pitchFamily="66" charset="0"/>
                </a:rPr>
                <a:t>Складирование</a:t>
              </a:r>
              <a:endParaRPr lang="en-GB" altLang="en-US" sz="800" dirty="0">
                <a:latin typeface="Comic Sans MS" pitchFamily="66" charset="0"/>
              </a:endParaRPr>
            </a:p>
          </p:txBody>
        </p:sp>
        <p:sp>
          <p:nvSpPr>
            <p:cNvPr id="327" name="Rectangle 154">
              <a:extLst>
                <a:ext uri="{FF2B5EF4-FFF2-40B4-BE49-F238E27FC236}">
                  <a16:creationId xmlns:a16="http://schemas.microsoft.com/office/drawing/2014/main" id="{FD1B64CB-61A3-8977-BB0E-04F8BB506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5" y="2843"/>
              <a:ext cx="756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00" dirty="0">
                  <a:solidFill>
                    <a:srgbClr val="000000"/>
                  </a:solidFill>
                  <a:latin typeface="Comic Sans MS" pitchFamily="66" charset="0"/>
                </a:rPr>
                <a:t>Таможенное</a:t>
              </a:r>
              <a:endParaRPr lang="en-GB" altLang="en-US" sz="800" dirty="0">
                <a:latin typeface="Comic Sans MS" pitchFamily="66" charset="0"/>
              </a:endParaRPr>
            </a:p>
          </p:txBody>
        </p:sp>
        <p:grpSp>
          <p:nvGrpSpPr>
            <p:cNvPr id="328" name="Group 155">
              <a:extLst>
                <a:ext uri="{FF2B5EF4-FFF2-40B4-BE49-F238E27FC236}">
                  <a16:creationId xmlns:a16="http://schemas.microsoft.com/office/drawing/2014/main" id="{403DFE2F-94F0-E89E-D4BC-268EBDC3DE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1" y="2836"/>
              <a:ext cx="978" cy="447"/>
              <a:chOff x="3821" y="2914"/>
              <a:chExt cx="978" cy="447"/>
            </a:xfrm>
          </p:grpSpPr>
          <p:grpSp>
            <p:nvGrpSpPr>
              <p:cNvPr id="424" name="Group 156">
                <a:extLst>
                  <a:ext uri="{FF2B5EF4-FFF2-40B4-BE49-F238E27FC236}">
                    <a16:creationId xmlns:a16="http://schemas.microsoft.com/office/drawing/2014/main" id="{570278D6-ED7D-45BB-8415-5642C29FA7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21" y="2914"/>
                <a:ext cx="975" cy="444"/>
                <a:chOff x="3821" y="2914"/>
                <a:chExt cx="975" cy="444"/>
              </a:xfrm>
            </p:grpSpPr>
            <p:sp>
              <p:nvSpPr>
                <p:cNvPr id="426" name="Rectangle 157">
                  <a:extLst>
                    <a:ext uri="{FF2B5EF4-FFF2-40B4-BE49-F238E27FC236}">
                      <a16:creationId xmlns:a16="http://schemas.microsoft.com/office/drawing/2014/main" id="{3B375269-4B17-3409-53B8-69D62E10E5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2914"/>
                  <a:ext cx="975" cy="19"/>
                </a:xfrm>
                <a:prstGeom prst="rect">
                  <a:avLst/>
                </a:prstGeom>
                <a:solidFill>
                  <a:srgbClr val="FF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27" name="Rectangle 158">
                  <a:extLst>
                    <a:ext uri="{FF2B5EF4-FFF2-40B4-BE49-F238E27FC236}">
                      <a16:creationId xmlns:a16="http://schemas.microsoft.com/office/drawing/2014/main" id="{A26E1FB3-71C8-9ABC-6BB8-F062961712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2933"/>
                  <a:ext cx="975" cy="18"/>
                </a:xfrm>
                <a:prstGeom prst="rect">
                  <a:avLst/>
                </a:prstGeom>
                <a:solidFill>
                  <a:srgbClr val="FF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28" name="Rectangle 159">
                  <a:extLst>
                    <a:ext uri="{FF2B5EF4-FFF2-40B4-BE49-F238E27FC236}">
                      <a16:creationId xmlns:a16="http://schemas.microsoft.com/office/drawing/2014/main" id="{43B9CDEB-B7BA-AA43-EF43-1E2E1FA93D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2951"/>
                  <a:ext cx="975" cy="19"/>
                </a:xfrm>
                <a:prstGeom prst="rect">
                  <a:avLst/>
                </a:prstGeom>
                <a:solidFill>
                  <a:srgbClr val="FFCD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29" name="Rectangle 160">
                  <a:extLst>
                    <a:ext uri="{FF2B5EF4-FFF2-40B4-BE49-F238E27FC236}">
                      <a16:creationId xmlns:a16="http://schemas.microsoft.com/office/drawing/2014/main" id="{04749E4B-948F-64EB-C699-255988A033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2970"/>
                  <a:ext cx="975" cy="18"/>
                </a:xfrm>
                <a:prstGeom prst="rect">
                  <a:avLst/>
                </a:prstGeom>
                <a:solidFill>
                  <a:srgbClr val="FF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30" name="Rectangle 161">
                  <a:extLst>
                    <a:ext uri="{FF2B5EF4-FFF2-40B4-BE49-F238E27FC236}">
                      <a16:creationId xmlns:a16="http://schemas.microsoft.com/office/drawing/2014/main" id="{B941160B-6294-DFC2-F9E7-A1CE914A84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2988"/>
                  <a:ext cx="975" cy="19"/>
                </a:xfrm>
                <a:prstGeom prst="rect">
                  <a:avLst/>
                </a:prstGeom>
                <a:solidFill>
                  <a:srgbClr val="FFCF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31" name="Rectangle 162">
                  <a:extLst>
                    <a:ext uri="{FF2B5EF4-FFF2-40B4-BE49-F238E27FC236}">
                      <a16:creationId xmlns:a16="http://schemas.microsoft.com/office/drawing/2014/main" id="{053B61FA-5720-58DC-8CAE-15F2FC2A3F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007"/>
                  <a:ext cx="975" cy="18"/>
                </a:xfrm>
                <a:prstGeom prst="rect">
                  <a:avLst/>
                </a:prstGeom>
                <a:solidFill>
                  <a:srgbClr val="FFD1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32" name="Rectangle 163">
                  <a:extLst>
                    <a:ext uri="{FF2B5EF4-FFF2-40B4-BE49-F238E27FC236}">
                      <a16:creationId xmlns:a16="http://schemas.microsoft.com/office/drawing/2014/main" id="{9FC5D202-B0BE-958F-83EA-B752C16770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025"/>
                  <a:ext cx="975" cy="19"/>
                </a:xfrm>
                <a:prstGeom prst="rect">
                  <a:avLst/>
                </a:prstGeom>
                <a:solidFill>
                  <a:srgbClr val="FFD3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33" name="Rectangle 164">
                  <a:extLst>
                    <a:ext uri="{FF2B5EF4-FFF2-40B4-BE49-F238E27FC236}">
                      <a16:creationId xmlns:a16="http://schemas.microsoft.com/office/drawing/2014/main" id="{86461156-3FD9-AA47-DF43-FC1E811DB3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044"/>
                  <a:ext cx="975" cy="18"/>
                </a:xfrm>
                <a:prstGeom prst="rect">
                  <a:avLst/>
                </a:prstGeom>
                <a:solidFill>
                  <a:srgbClr val="FFD5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34" name="Rectangle 165">
                  <a:extLst>
                    <a:ext uri="{FF2B5EF4-FFF2-40B4-BE49-F238E27FC236}">
                      <a16:creationId xmlns:a16="http://schemas.microsoft.com/office/drawing/2014/main" id="{086C1822-D0EF-1A7E-CC64-D672BDBCEC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062"/>
                  <a:ext cx="975" cy="19"/>
                </a:xfrm>
                <a:prstGeom prst="rect">
                  <a:avLst/>
                </a:prstGeom>
                <a:solidFill>
                  <a:srgbClr val="FFD7D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35" name="Rectangle 166">
                  <a:extLst>
                    <a:ext uri="{FF2B5EF4-FFF2-40B4-BE49-F238E27FC236}">
                      <a16:creationId xmlns:a16="http://schemas.microsoft.com/office/drawing/2014/main" id="{0A9C0F79-3067-9EF7-4BDF-7AF74BB7A3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081"/>
                  <a:ext cx="975" cy="18"/>
                </a:xfrm>
                <a:prstGeom prst="rect">
                  <a:avLst/>
                </a:prstGeom>
                <a:solidFill>
                  <a:srgbClr val="FFD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36" name="Rectangle 167">
                  <a:extLst>
                    <a:ext uri="{FF2B5EF4-FFF2-40B4-BE49-F238E27FC236}">
                      <a16:creationId xmlns:a16="http://schemas.microsoft.com/office/drawing/2014/main" id="{03B10CE7-75E6-F506-44C7-6D92CB6FEC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099"/>
                  <a:ext cx="975" cy="19"/>
                </a:xfrm>
                <a:prstGeom prst="rect">
                  <a:avLst/>
                </a:prstGeom>
                <a:solidFill>
                  <a:srgbClr val="FFDCD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37" name="Rectangle 168">
                  <a:extLst>
                    <a:ext uri="{FF2B5EF4-FFF2-40B4-BE49-F238E27FC236}">
                      <a16:creationId xmlns:a16="http://schemas.microsoft.com/office/drawing/2014/main" id="{9FDAFAEB-E03A-AB33-44D5-2ED31205E1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118"/>
                  <a:ext cx="975" cy="18"/>
                </a:xfrm>
                <a:prstGeom prst="rect">
                  <a:avLst/>
                </a:prstGeom>
                <a:solidFill>
                  <a:srgbClr val="FFDFD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38" name="Rectangle 169">
                  <a:extLst>
                    <a:ext uri="{FF2B5EF4-FFF2-40B4-BE49-F238E27FC236}">
                      <a16:creationId xmlns:a16="http://schemas.microsoft.com/office/drawing/2014/main" id="{8C465D8F-6C87-B9F3-92C9-92E9C88A98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136"/>
                  <a:ext cx="975" cy="19"/>
                </a:xfrm>
                <a:prstGeom prst="rect">
                  <a:avLst/>
                </a:prstGeom>
                <a:solidFill>
                  <a:srgbClr val="FFE2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39" name="Rectangle 170">
                  <a:extLst>
                    <a:ext uri="{FF2B5EF4-FFF2-40B4-BE49-F238E27FC236}">
                      <a16:creationId xmlns:a16="http://schemas.microsoft.com/office/drawing/2014/main" id="{B0C7882D-F126-F1EE-7BB6-0108D1180F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155"/>
                  <a:ext cx="975" cy="18"/>
                </a:xfrm>
                <a:prstGeom prst="rect">
                  <a:avLst/>
                </a:prstGeom>
                <a:solidFill>
                  <a:srgbClr val="FF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40" name="Rectangle 171">
                  <a:extLst>
                    <a:ext uri="{FF2B5EF4-FFF2-40B4-BE49-F238E27FC236}">
                      <a16:creationId xmlns:a16="http://schemas.microsoft.com/office/drawing/2014/main" id="{0FFA17BB-FB30-2C24-1C7B-C0289E3BCF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173"/>
                  <a:ext cx="975" cy="19"/>
                </a:xfrm>
                <a:prstGeom prst="rect">
                  <a:avLst/>
                </a:prstGeom>
                <a:solidFill>
                  <a:srgbClr val="FFE7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41" name="Rectangle 172">
                  <a:extLst>
                    <a:ext uri="{FF2B5EF4-FFF2-40B4-BE49-F238E27FC236}">
                      <a16:creationId xmlns:a16="http://schemas.microsoft.com/office/drawing/2014/main" id="{442B68CF-9CCB-9AE6-A65C-D3337AA852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192"/>
                  <a:ext cx="975" cy="18"/>
                </a:xfrm>
                <a:prstGeom prst="rect">
                  <a:avLst/>
                </a:prstGeom>
                <a:solidFill>
                  <a:srgbClr val="FFE9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42" name="Rectangle 173">
                  <a:extLst>
                    <a:ext uri="{FF2B5EF4-FFF2-40B4-BE49-F238E27FC236}">
                      <a16:creationId xmlns:a16="http://schemas.microsoft.com/office/drawing/2014/main" id="{E86780FE-03DE-8459-C88A-9270444BB2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210"/>
                  <a:ext cx="975" cy="19"/>
                </a:xfrm>
                <a:prstGeom prst="rect">
                  <a:avLst/>
                </a:prstGeom>
                <a:solidFill>
                  <a:srgbClr val="FFECE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43" name="Rectangle 174">
                  <a:extLst>
                    <a:ext uri="{FF2B5EF4-FFF2-40B4-BE49-F238E27FC236}">
                      <a16:creationId xmlns:a16="http://schemas.microsoft.com/office/drawing/2014/main" id="{50CF6BE0-DB56-4FF3-A8AB-0CDD18FC44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229"/>
                  <a:ext cx="975" cy="18"/>
                </a:xfrm>
                <a:prstGeom prst="rect">
                  <a:avLst/>
                </a:prstGeom>
                <a:solidFill>
                  <a:srgbClr val="FFEDE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44" name="Rectangle 175">
                  <a:extLst>
                    <a:ext uri="{FF2B5EF4-FFF2-40B4-BE49-F238E27FC236}">
                      <a16:creationId xmlns:a16="http://schemas.microsoft.com/office/drawing/2014/main" id="{D5DFCD3D-439F-4335-AD2D-73698B6AFC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247"/>
                  <a:ext cx="975" cy="19"/>
                </a:xfrm>
                <a:prstGeom prst="rect">
                  <a:avLst/>
                </a:prstGeom>
                <a:solidFill>
                  <a:srgbClr val="FFEF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45" name="Rectangle 176">
                  <a:extLst>
                    <a:ext uri="{FF2B5EF4-FFF2-40B4-BE49-F238E27FC236}">
                      <a16:creationId xmlns:a16="http://schemas.microsoft.com/office/drawing/2014/main" id="{E11DC2AE-7C4F-E102-17FA-3701F9C1AC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266"/>
                  <a:ext cx="975" cy="18"/>
                </a:xfrm>
                <a:prstGeom prst="rect">
                  <a:avLst/>
                </a:prstGeom>
                <a:solidFill>
                  <a:srgbClr val="FF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46" name="Rectangle 177">
                  <a:extLst>
                    <a:ext uri="{FF2B5EF4-FFF2-40B4-BE49-F238E27FC236}">
                      <a16:creationId xmlns:a16="http://schemas.microsoft.com/office/drawing/2014/main" id="{405078FB-EA8C-9A16-3932-B7A4A9464B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284"/>
                  <a:ext cx="975" cy="19"/>
                </a:xfrm>
                <a:prstGeom prst="rect">
                  <a:avLst/>
                </a:prstGeom>
                <a:solidFill>
                  <a:srgbClr val="FF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47" name="Rectangle 178">
                  <a:extLst>
                    <a:ext uri="{FF2B5EF4-FFF2-40B4-BE49-F238E27FC236}">
                      <a16:creationId xmlns:a16="http://schemas.microsoft.com/office/drawing/2014/main" id="{D75CAC6B-2D55-E33C-C5E2-5E402B990D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303"/>
                  <a:ext cx="975" cy="18"/>
                </a:xfrm>
                <a:prstGeom prst="rect">
                  <a:avLst/>
                </a:prstGeom>
                <a:solidFill>
                  <a:srgbClr val="FF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48" name="Rectangle 179">
                  <a:extLst>
                    <a:ext uri="{FF2B5EF4-FFF2-40B4-BE49-F238E27FC236}">
                      <a16:creationId xmlns:a16="http://schemas.microsoft.com/office/drawing/2014/main" id="{E59A8AEF-1E3E-3F04-2348-284C8C959B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321"/>
                  <a:ext cx="975" cy="19"/>
                </a:xfrm>
                <a:prstGeom prst="rect">
                  <a:avLst/>
                </a:prstGeom>
                <a:solidFill>
                  <a:srgbClr val="FFF3F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49" name="Rectangle 180">
                  <a:extLst>
                    <a:ext uri="{FF2B5EF4-FFF2-40B4-BE49-F238E27FC236}">
                      <a16:creationId xmlns:a16="http://schemas.microsoft.com/office/drawing/2014/main" id="{5A828EA3-FDAA-B1BB-0201-B3127A6C1E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3340"/>
                  <a:ext cx="975" cy="18"/>
                </a:xfrm>
                <a:prstGeom prst="rect">
                  <a:avLst/>
                </a:prstGeom>
                <a:solidFill>
                  <a:srgbClr val="FFF3F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</p:grpSp>
          <p:sp>
            <p:nvSpPr>
              <p:cNvPr id="425" name="Rectangle 181">
                <a:extLst>
                  <a:ext uri="{FF2B5EF4-FFF2-40B4-BE49-F238E27FC236}">
                    <a16:creationId xmlns:a16="http://schemas.microsoft.com/office/drawing/2014/main" id="{4256DE8E-041B-D380-E9DA-3189935C6B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1" y="2914"/>
                <a:ext cx="978" cy="447"/>
              </a:xfrm>
              <a:prstGeom prst="rect">
                <a:avLst/>
              </a:prstGeom>
              <a:noFill/>
              <a:ln w="14288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800"/>
              </a:p>
            </p:txBody>
          </p:sp>
        </p:grpSp>
        <p:sp>
          <p:nvSpPr>
            <p:cNvPr id="329" name="Rectangle 182">
              <a:extLst>
                <a:ext uri="{FF2B5EF4-FFF2-40B4-BE49-F238E27FC236}">
                  <a16:creationId xmlns:a16="http://schemas.microsoft.com/office/drawing/2014/main" id="{64AF511A-B6A1-692B-6277-C59E22D17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0" y="2811"/>
              <a:ext cx="883" cy="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30" name="Rectangle 183">
              <a:extLst>
                <a:ext uri="{FF2B5EF4-FFF2-40B4-BE49-F238E27FC236}">
                  <a16:creationId xmlns:a16="http://schemas.microsoft.com/office/drawing/2014/main" id="{921902D4-FF00-A135-D2FB-C60937C60F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1" y="2852"/>
              <a:ext cx="1221" cy="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31" name="Rectangle 184">
              <a:extLst>
                <a:ext uri="{FF2B5EF4-FFF2-40B4-BE49-F238E27FC236}">
                  <a16:creationId xmlns:a16="http://schemas.microsoft.com/office/drawing/2014/main" id="{AD1CCD22-CCCA-B013-3C7D-DDC743C615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8" y="2901"/>
              <a:ext cx="860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00" dirty="0">
                  <a:solidFill>
                    <a:srgbClr val="000000"/>
                  </a:solidFill>
                  <a:latin typeface="Comic Sans MS" pitchFamily="66" charset="0"/>
                </a:rPr>
                <a:t>Формальности</a:t>
              </a:r>
              <a:endParaRPr lang="en-GB" altLang="en-US" sz="800" dirty="0">
                <a:latin typeface="Comic Sans MS" pitchFamily="66" charset="0"/>
              </a:endParaRPr>
            </a:p>
          </p:txBody>
        </p:sp>
        <p:sp>
          <p:nvSpPr>
            <p:cNvPr id="332" name="Rectangle 185">
              <a:extLst>
                <a:ext uri="{FF2B5EF4-FFF2-40B4-BE49-F238E27FC236}">
                  <a16:creationId xmlns:a16="http://schemas.microsoft.com/office/drawing/2014/main" id="{AB80ABAD-347F-F51C-69FF-323369368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" y="3061"/>
              <a:ext cx="831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00" dirty="0">
                  <a:solidFill>
                    <a:srgbClr val="000000"/>
                  </a:solidFill>
                  <a:latin typeface="Comic Sans MS" pitchFamily="66" charset="0"/>
                </a:rPr>
                <a:t>Ввоза</a:t>
              </a:r>
              <a:r>
                <a:rPr lang="en-US" altLang="en-US" sz="1000" dirty="0">
                  <a:solidFill>
                    <a:srgbClr val="000000"/>
                  </a:solidFill>
                  <a:latin typeface="Comic Sans MS" pitchFamily="66" charset="0"/>
                </a:rPr>
                <a:t>/</a:t>
              </a:r>
              <a:r>
                <a:rPr lang="ru-RU" altLang="en-US" sz="1000" dirty="0">
                  <a:solidFill>
                    <a:srgbClr val="000000"/>
                  </a:solidFill>
                  <a:latin typeface="Comic Sans MS" pitchFamily="66" charset="0"/>
                </a:rPr>
                <a:t>Вывоза</a:t>
              </a:r>
              <a:endParaRPr lang="en-GB" altLang="en-US" sz="800" dirty="0">
                <a:latin typeface="Comic Sans MS" pitchFamily="66" charset="0"/>
              </a:endParaRPr>
            </a:p>
          </p:txBody>
        </p:sp>
        <p:sp>
          <p:nvSpPr>
            <p:cNvPr id="333" name="Rectangle 186">
              <a:extLst>
                <a:ext uri="{FF2B5EF4-FFF2-40B4-BE49-F238E27FC236}">
                  <a16:creationId xmlns:a16="http://schemas.microsoft.com/office/drawing/2014/main" id="{13B19F8A-EF38-DFFF-1D45-21A4BEA43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" y="2062"/>
              <a:ext cx="1938" cy="423"/>
            </a:xfrm>
            <a:prstGeom prst="rect">
              <a:avLst/>
            </a:prstGeom>
            <a:solidFill>
              <a:srgbClr val="A2FFA3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34" name="Rectangle 187">
              <a:extLst>
                <a:ext uri="{FF2B5EF4-FFF2-40B4-BE49-F238E27FC236}">
                  <a16:creationId xmlns:a16="http://schemas.microsoft.com/office/drawing/2014/main" id="{DDB38CA1-3D00-02B9-674C-EE276DE05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" y="2108"/>
              <a:ext cx="1447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35" name="Rectangle 188">
              <a:extLst>
                <a:ext uri="{FF2B5EF4-FFF2-40B4-BE49-F238E27FC236}">
                  <a16:creationId xmlns:a16="http://schemas.microsoft.com/office/drawing/2014/main" id="{29C2DA6C-05D2-5B5C-F298-68391F338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" y="2126"/>
              <a:ext cx="17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50" dirty="0" err="1">
                  <a:solidFill>
                    <a:srgbClr val="000000"/>
                  </a:solidFill>
                  <a:latin typeface="Comic Sans MS" pitchFamily="66" charset="0"/>
                </a:rPr>
                <a:t>Всемодальтный</a:t>
              </a:r>
              <a:r>
                <a:rPr lang="en-GB" altLang="en-US" sz="1050" dirty="0">
                  <a:solidFill>
                    <a:srgbClr val="000000"/>
                  </a:solidFill>
                  <a:latin typeface="Comic Sans MS" pitchFamily="66" charset="0"/>
                </a:rPr>
                <a:t> / </a:t>
              </a:r>
              <a:r>
                <a:rPr lang="ru-RU" altLang="en-US" sz="1050" dirty="0">
                  <a:solidFill>
                    <a:srgbClr val="000000"/>
                  </a:solidFill>
                  <a:latin typeface="Comic Sans MS" pitchFamily="66" charset="0"/>
                </a:rPr>
                <a:t>Мульти</a:t>
              </a:r>
              <a:r>
                <a:rPr lang="en-GB" altLang="en-US" sz="1050" dirty="0">
                  <a:solidFill>
                    <a:srgbClr val="000000"/>
                  </a:solidFill>
                  <a:latin typeface="Comic Sans MS" pitchFamily="66" charset="0"/>
                </a:rPr>
                <a:t> –</a:t>
              </a:r>
              <a:endParaRPr lang="en-GB" altLang="en-US" sz="900" dirty="0">
                <a:latin typeface="Comic Sans MS" pitchFamily="66" charset="0"/>
              </a:endParaRPr>
            </a:p>
          </p:txBody>
        </p:sp>
        <p:sp>
          <p:nvSpPr>
            <p:cNvPr id="336" name="Rectangle 189">
              <a:extLst>
                <a:ext uri="{FF2B5EF4-FFF2-40B4-BE49-F238E27FC236}">
                  <a16:creationId xmlns:a16="http://schemas.microsoft.com/office/drawing/2014/main" id="{0BA41175-B8DE-E551-C781-9AC8CBEDB3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2279"/>
              <a:ext cx="1421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50" dirty="0">
                  <a:solidFill>
                    <a:srgbClr val="000000"/>
                  </a:solidFill>
                  <a:latin typeface="Comic Sans MS" pitchFamily="66" charset="0"/>
                </a:rPr>
                <a:t>модальный транспорт</a:t>
              </a:r>
              <a:endParaRPr lang="en-GB" altLang="en-US" sz="900" dirty="0">
                <a:latin typeface="Comic Sans MS" pitchFamily="66" charset="0"/>
              </a:endParaRPr>
            </a:p>
          </p:txBody>
        </p:sp>
        <p:sp>
          <p:nvSpPr>
            <p:cNvPr id="337" name="Rectangle 190">
              <a:extLst>
                <a:ext uri="{FF2B5EF4-FFF2-40B4-BE49-F238E27FC236}">
                  <a16:creationId xmlns:a16="http://schemas.microsoft.com/office/drawing/2014/main" id="{5162238C-9F33-141D-E388-B068983BD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3" y="2023"/>
              <a:ext cx="1106" cy="426"/>
            </a:xfrm>
            <a:prstGeom prst="rect">
              <a:avLst/>
            </a:prstGeom>
            <a:solidFill>
              <a:srgbClr val="C0FEF9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38" name="Rectangle 191">
              <a:extLst>
                <a:ext uri="{FF2B5EF4-FFF2-40B4-BE49-F238E27FC236}">
                  <a16:creationId xmlns:a16="http://schemas.microsoft.com/office/drawing/2014/main" id="{B3997ADA-6CAA-648E-002A-4BC74CD65D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5" y="2062"/>
              <a:ext cx="898" cy="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39" name="Rectangle 192">
              <a:extLst>
                <a:ext uri="{FF2B5EF4-FFF2-40B4-BE49-F238E27FC236}">
                  <a16:creationId xmlns:a16="http://schemas.microsoft.com/office/drawing/2014/main" id="{E1322B1B-A742-E4F8-742F-346C50E6B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3" y="2177"/>
              <a:ext cx="843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50" dirty="0">
                  <a:solidFill>
                    <a:srgbClr val="000000"/>
                  </a:solidFill>
                  <a:latin typeface="Comic Sans MS" pitchFamily="66" charset="0"/>
                </a:rPr>
                <a:t>Экспедиторы</a:t>
              </a:r>
              <a:endParaRPr lang="en-GB" altLang="en-US" sz="900" dirty="0">
                <a:latin typeface="Comic Sans MS" pitchFamily="66" charset="0"/>
              </a:endParaRPr>
            </a:p>
          </p:txBody>
        </p:sp>
        <p:sp>
          <p:nvSpPr>
            <p:cNvPr id="340" name="Rectangle 194">
              <a:extLst>
                <a:ext uri="{FF2B5EF4-FFF2-40B4-BE49-F238E27FC236}">
                  <a16:creationId xmlns:a16="http://schemas.microsoft.com/office/drawing/2014/main" id="{60B374B1-CC73-7610-37EA-BC1F3CE1A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8" y="2074"/>
              <a:ext cx="1230" cy="426"/>
            </a:xfrm>
            <a:prstGeom prst="rect">
              <a:avLst/>
            </a:prstGeom>
            <a:solidFill>
              <a:srgbClr val="F6BF69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41" name="Rectangle 195">
              <a:extLst>
                <a:ext uri="{FF2B5EF4-FFF2-40B4-BE49-F238E27FC236}">
                  <a16:creationId xmlns:a16="http://schemas.microsoft.com/office/drawing/2014/main" id="{D6596E76-2C60-9513-7B4C-829C48FE9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" y="2050"/>
              <a:ext cx="1530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42" name="Rectangle 196">
              <a:extLst>
                <a:ext uri="{FF2B5EF4-FFF2-40B4-BE49-F238E27FC236}">
                  <a16:creationId xmlns:a16="http://schemas.microsoft.com/office/drawing/2014/main" id="{F7ED4372-EBEC-3322-7391-2D5892829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2" y="2126"/>
              <a:ext cx="818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r>
                <a:rPr lang="ru-RU" altLang="en-US" sz="1050" dirty="0">
                  <a:solidFill>
                    <a:srgbClr val="000000"/>
                  </a:solidFill>
                  <a:latin typeface="Comic Sans MS" pitchFamily="66" charset="0"/>
                </a:rPr>
                <a:t>Таможенные</a:t>
              </a:r>
            </a:p>
            <a:p>
              <a:r>
                <a:rPr lang="ru-RU" altLang="en-US" sz="1050" dirty="0">
                  <a:solidFill>
                    <a:srgbClr val="000000"/>
                  </a:solidFill>
                  <a:latin typeface="Comic Sans MS" pitchFamily="66" charset="0"/>
                </a:rPr>
                <a:t>   брокеры</a:t>
              </a:r>
            </a:p>
          </p:txBody>
        </p:sp>
        <p:grpSp>
          <p:nvGrpSpPr>
            <p:cNvPr id="343" name="Group 198">
              <a:extLst>
                <a:ext uri="{FF2B5EF4-FFF2-40B4-BE49-F238E27FC236}">
                  <a16:creationId xmlns:a16="http://schemas.microsoft.com/office/drawing/2014/main" id="{0E86F400-090B-5C0A-3BBD-DCE091BE94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2" y="841"/>
              <a:ext cx="2681" cy="222"/>
              <a:chOff x="1202" y="919"/>
              <a:chExt cx="2681" cy="222"/>
            </a:xfrm>
          </p:grpSpPr>
          <p:grpSp>
            <p:nvGrpSpPr>
              <p:cNvPr id="398" name="Group 199">
                <a:extLst>
                  <a:ext uri="{FF2B5EF4-FFF2-40B4-BE49-F238E27FC236}">
                    <a16:creationId xmlns:a16="http://schemas.microsoft.com/office/drawing/2014/main" id="{55A23C75-2010-B36B-495E-246A179E5E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2" y="919"/>
                <a:ext cx="2678" cy="219"/>
                <a:chOff x="1202" y="919"/>
                <a:chExt cx="2678" cy="219"/>
              </a:xfrm>
            </p:grpSpPr>
            <p:sp>
              <p:nvSpPr>
                <p:cNvPr id="400" name="Rectangle 200">
                  <a:extLst>
                    <a:ext uri="{FF2B5EF4-FFF2-40B4-BE49-F238E27FC236}">
                      <a16:creationId xmlns:a16="http://schemas.microsoft.com/office/drawing/2014/main" id="{7300D1D6-121B-EBE5-EE3F-D727B10C7B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919"/>
                  <a:ext cx="2678" cy="9"/>
                </a:xfrm>
                <a:prstGeom prst="rect">
                  <a:avLst/>
                </a:prstGeom>
                <a:solidFill>
                  <a:srgbClr val="CCE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01" name="Rectangle 201">
                  <a:extLst>
                    <a:ext uri="{FF2B5EF4-FFF2-40B4-BE49-F238E27FC236}">
                      <a16:creationId xmlns:a16="http://schemas.microsoft.com/office/drawing/2014/main" id="{05E7A385-22A5-AACF-DA15-81872A2A43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928"/>
                  <a:ext cx="2678" cy="9"/>
                </a:xfrm>
                <a:prstGeom prst="rect">
                  <a:avLst/>
                </a:prstGeom>
                <a:solidFill>
                  <a:srgbClr val="CCE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02" name="Rectangle 202">
                  <a:extLst>
                    <a:ext uri="{FF2B5EF4-FFF2-40B4-BE49-F238E27FC236}">
                      <a16:creationId xmlns:a16="http://schemas.microsoft.com/office/drawing/2014/main" id="{53DDDF37-2918-082B-5B33-86F5B42D05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937"/>
                  <a:ext cx="2678" cy="10"/>
                </a:xfrm>
                <a:prstGeom prst="rect">
                  <a:avLst/>
                </a:prstGeom>
                <a:solidFill>
                  <a:srgbClr val="CDE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03" name="Rectangle 203">
                  <a:extLst>
                    <a:ext uri="{FF2B5EF4-FFF2-40B4-BE49-F238E27FC236}">
                      <a16:creationId xmlns:a16="http://schemas.microsoft.com/office/drawing/2014/main" id="{2B7265A9-101D-4733-AFA6-360DDF7A9E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947"/>
                  <a:ext cx="2678" cy="9"/>
                </a:xfrm>
                <a:prstGeom prst="rect">
                  <a:avLst/>
                </a:prstGeom>
                <a:solidFill>
                  <a:srgbClr val="CEE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04" name="Rectangle 204">
                  <a:extLst>
                    <a:ext uri="{FF2B5EF4-FFF2-40B4-BE49-F238E27FC236}">
                      <a16:creationId xmlns:a16="http://schemas.microsoft.com/office/drawing/2014/main" id="{F51A0C58-1B77-2D5A-F77F-10A07CF5F8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956"/>
                  <a:ext cx="2678" cy="9"/>
                </a:xfrm>
                <a:prstGeom prst="rect">
                  <a:avLst/>
                </a:prstGeom>
                <a:solidFill>
                  <a:srgbClr val="CFE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05" name="Rectangle 205">
                  <a:extLst>
                    <a:ext uri="{FF2B5EF4-FFF2-40B4-BE49-F238E27FC236}">
                      <a16:creationId xmlns:a16="http://schemas.microsoft.com/office/drawing/2014/main" id="{519FBD92-5D75-C592-8669-88418D2213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965"/>
                  <a:ext cx="2678" cy="9"/>
                </a:xfrm>
                <a:prstGeom prst="rect">
                  <a:avLst/>
                </a:prstGeom>
                <a:solidFill>
                  <a:srgbClr val="D0E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06" name="Rectangle 206">
                  <a:extLst>
                    <a:ext uri="{FF2B5EF4-FFF2-40B4-BE49-F238E27FC236}">
                      <a16:creationId xmlns:a16="http://schemas.microsoft.com/office/drawing/2014/main" id="{C58D40E7-B17C-CF7B-56A5-6559996DD1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974"/>
                  <a:ext cx="2678" cy="10"/>
                </a:xfrm>
                <a:prstGeom prst="rect">
                  <a:avLst/>
                </a:prstGeom>
                <a:solidFill>
                  <a:srgbClr val="D2EE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07" name="Rectangle 207">
                  <a:extLst>
                    <a:ext uri="{FF2B5EF4-FFF2-40B4-BE49-F238E27FC236}">
                      <a16:creationId xmlns:a16="http://schemas.microsoft.com/office/drawing/2014/main" id="{23104921-5EFF-6D6F-8431-9319E6D77B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984"/>
                  <a:ext cx="2678" cy="9"/>
                </a:xfrm>
                <a:prstGeom prst="rect">
                  <a:avLst/>
                </a:prstGeom>
                <a:solidFill>
                  <a:srgbClr val="D4E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08" name="Rectangle 208">
                  <a:extLst>
                    <a:ext uri="{FF2B5EF4-FFF2-40B4-BE49-F238E27FC236}">
                      <a16:creationId xmlns:a16="http://schemas.microsoft.com/office/drawing/2014/main" id="{F8C904A5-DF58-252F-4995-E5D6A4F26A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993"/>
                  <a:ext cx="2678" cy="9"/>
                </a:xfrm>
                <a:prstGeom prst="rect">
                  <a:avLst/>
                </a:prstGeom>
                <a:solidFill>
                  <a:srgbClr val="D6E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09" name="Rectangle 209">
                  <a:extLst>
                    <a:ext uri="{FF2B5EF4-FFF2-40B4-BE49-F238E27FC236}">
                      <a16:creationId xmlns:a16="http://schemas.microsoft.com/office/drawing/2014/main" id="{43DFB964-412F-FA6E-04F3-07FDE6B8FE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002"/>
                  <a:ext cx="2678" cy="9"/>
                </a:xfrm>
                <a:prstGeom prst="rect">
                  <a:avLst/>
                </a:prstGeom>
                <a:solidFill>
                  <a:srgbClr val="D9F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10" name="Rectangle 210">
                  <a:extLst>
                    <a:ext uri="{FF2B5EF4-FFF2-40B4-BE49-F238E27FC236}">
                      <a16:creationId xmlns:a16="http://schemas.microsoft.com/office/drawing/2014/main" id="{40CD77F1-4F22-4896-4CD0-D4E410723D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011"/>
                  <a:ext cx="2678" cy="10"/>
                </a:xfrm>
                <a:prstGeom prst="rect">
                  <a:avLst/>
                </a:prstGeom>
                <a:solidFill>
                  <a:srgbClr val="DBF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11" name="Rectangle 211">
                  <a:extLst>
                    <a:ext uri="{FF2B5EF4-FFF2-40B4-BE49-F238E27FC236}">
                      <a16:creationId xmlns:a16="http://schemas.microsoft.com/office/drawing/2014/main" id="{C3735403-6D1F-46F7-9C5E-A7700B85E0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021"/>
                  <a:ext cx="2678" cy="6"/>
                </a:xfrm>
                <a:prstGeom prst="rect">
                  <a:avLst/>
                </a:prstGeom>
                <a:solidFill>
                  <a:srgbClr val="DDF2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12" name="Rectangle 212">
                  <a:extLst>
                    <a:ext uri="{FF2B5EF4-FFF2-40B4-BE49-F238E27FC236}">
                      <a16:creationId xmlns:a16="http://schemas.microsoft.com/office/drawing/2014/main" id="{8AEB7D26-C72B-B806-5057-422321A04D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027"/>
                  <a:ext cx="2678" cy="9"/>
                </a:xfrm>
                <a:prstGeom prst="rect">
                  <a:avLst/>
                </a:prstGeom>
                <a:solidFill>
                  <a:srgbClr val="E0F3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13" name="Rectangle 213">
                  <a:extLst>
                    <a:ext uri="{FF2B5EF4-FFF2-40B4-BE49-F238E27FC236}">
                      <a16:creationId xmlns:a16="http://schemas.microsoft.com/office/drawing/2014/main" id="{2B5203A9-AF5A-34A2-47F9-CE22C6ABAF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036"/>
                  <a:ext cx="2678" cy="9"/>
                </a:xfrm>
                <a:prstGeom prst="rect">
                  <a:avLst/>
                </a:prstGeom>
                <a:solidFill>
                  <a:srgbClr val="E2F4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14" name="Rectangle 214">
                  <a:extLst>
                    <a:ext uri="{FF2B5EF4-FFF2-40B4-BE49-F238E27FC236}">
                      <a16:creationId xmlns:a16="http://schemas.microsoft.com/office/drawing/2014/main" id="{5F631733-EFDE-470D-505B-752D84362F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045"/>
                  <a:ext cx="2678" cy="10"/>
                </a:xfrm>
                <a:prstGeom prst="rect">
                  <a:avLst/>
                </a:prstGeom>
                <a:solidFill>
                  <a:srgbClr val="E5F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15" name="Rectangle 215">
                  <a:extLst>
                    <a:ext uri="{FF2B5EF4-FFF2-40B4-BE49-F238E27FC236}">
                      <a16:creationId xmlns:a16="http://schemas.microsoft.com/office/drawing/2014/main" id="{39F3C70D-2F60-7C73-4537-0C2AC1ED2C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055"/>
                  <a:ext cx="2678" cy="9"/>
                </a:xfrm>
                <a:prstGeom prst="rect">
                  <a:avLst/>
                </a:prstGeom>
                <a:solidFill>
                  <a:srgbClr val="E7F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16" name="Rectangle 216">
                  <a:extLst>
                    <a:ext uri="{FF2B5EF4-FFF2-40B4-BE49-F238E27FC236}">
                      <a16:creationId xmlns:a16="http://schemas.microsoft.com/office/drawing/2014/main" id="{E54C12F8-31FF-F432-30DD-648508C684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064"/>
                  <a:ext cx="2678" cy="9"/>
                </a:xfrm>
                <a:prstGeom prst="rect">
                  <a:avLst/>
                </a:prstGeom>
                <a:solidFill>
                  <a:srgbClr val="E9F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17" name="Rectangle 217">
                  <a:extLst>
                    <a:ext uri="{FF2B5EF4-FFF2-40B4-BE49-F238E27FC236}">
                      <a16:creationId xmlns:a16="http://schemas.microsoft.com/office/drawing/2014/main" id="{FE39B60E-2662-CB6A-4999-1C64BB3CAE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073"/>
                  <a:ext cx="2678" cy="9"/>
                </a:xfrm>
                <a:prstGeom prst="rect">
                  <a:avLst/>
                </a:prstGeom>
                <a:solidFill>
                  <a:srgbClr val="EBF7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18" name="Rectangle 218">
                  <a:extLst>
                    <a:ext uri="{FF2B5EF4-FFF2-40B4-BE49-F238E27FC236}">
                      <a16:creationId xmlns:a16="http://schemas.microsoft.com/office/drawing/2014/main" id="{261BD798-DC28-6151-BA6D-FDC3869A3B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082"/>
                  <a:ext cx="2678" cy="10"/>
                </a:xfrm>
                <a:prstGeom prst="rect">
                  <a:avLst/>
                </a:prstGeom>
                <a:solidFill>
                  <a:srgbClr val="ECF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19" name="Rectangle 219">
                  <a:extLst>
                    <a:ext uri="{FF2B5EF4-FFF2-40B4-BE49-F238E27FC236}">
                      <a16:creationId xmlns:a16="http://schemas.microsoft.com/office/drawing/2014/main" id="{6BE8DFCD-44D1-4615-5458-6B57DD2767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092"/>
                  <a:ext cx="2678" cy="9"/>
                </a:xfrm>
                <a:prstGeom prst="rect">
                  <a:avLst/>
                </a:prstGeom>
                <a:solidFill>
                  <a:srgbClr val="EDF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20" name="Rectangle 220">
                  <a:extLst>
                    <a:ext uri="{FF2B5EF4-FFF2-40B4-BE49-F238E27FC236}">
                      <a16:creationId xmlns:a16="http://schemas.microsoft.com/office/drawing/2014/main" id="{4F757184-D679-C881-F651-783AC72642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101"/>
                  <a:ext cx="2678" cy="9"/>
                </a:xfrm>
                <a:prstGeom prst="rect">
                  <a:avLst/>
                </a:prstGeom>
                <a:solidFill>
                  <a:srgbClr val="EFF9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21" name="Rectangle 221">
                  <a:extLst>
                    <a:ext uri="{FF2B5EF4-FFF2-40B4-BE49-F238E27FC236}">
                      <a16:creationId xmlns:a16="http://schemas.microsoft.com/office/drawing/2014/main" id="{7843B011-90FF-5D78-88BF-F618D837D9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110"/>
                  <a:ext cx="2678" cy="9"/>
                </a:xfrm>
                <a:prstGeom prst="rect">
                  <a:avLst/>
                </a:prstGeom>
                <a:solidFill>
                  <a:srgbClr val="EFF9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22" name="Rectangle 222">
                  <a:extLst>
                    <a:ext uri="{FF2B5EF4-FFF2-40B4-BE49-F238E27FC236}">
                      <a16:creationId xmlns:a16="http://schemas.microsoft.com/office/drawing/2014/main" id="{E6F3C508-0D86-FC33-0B48-99D7D45975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119"/>
                  <a:ext cx="2678" cy="10"/>
                </a:xfrm>
                <a:prstGeom prst="rect">
                  <a:avLst/>
                </a:prstGeom>
                <a:solidFill>
                  <a:srgbClr val="F0F9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423" name="Rectangle 223">
                  <a:extLst>
                    <a:ext uri="{FF2B5EF4-FFF2-40B4-BE49-F238E27FC236}">
                      <a16:creationId xmlns:a16="http://schemas.microsoft.com/office/drawing/2014/main" id="{FD2F5728-A435-AA51-F37E-3E2E6D24E6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2" y="1129"/>
                  <a:ext cx="2678" cy="9"/>
                </a:xfrm>
                <a:prstGeom prst="rect">
                  <a:avLst/>
                </a:prstGeom>
                <a:solidFill>
                  <a:srgbClr val="F0F9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</p:grpSp>
          <p:sp>
            <p:nvSpPr>
              <p:cNvPr id="399" name="Rectangle 224">
                <a:extLst>
                  <a:ext uri="{FF2B5EF4-FFF2-40B4-BE49-F238E27FC236}">
                    <a16:creationId xmlns:a16="http://schemas.microsoft.com/office/drawing/2014/main" id="{0FE2A8D8-22F9-E200-6D7A-987776571D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2" y="919"/>
                <a:ext cx="2681" cy="222"/>
              </a:xfrm>
              <a:prstGeom prst="rect">
                <a:avLst/>
              </a:prstGeom>
              <a:noFill/>
              <a:ln w="14288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800"/>
              </a:p>
            </p:txBody>
          </p:sp>
        </p:grpSp>
        <p:sp>
          <p:nvSpPr>
            <p:cNvPr id="344" name="Rectangle 225">
              <a:extLst>
                <a:ext uri="{FF2B5EF4-FFF2-40B4-BE49-F238E27FC236}">
                  <a16:creationId xmlns:a16="http://schemas.microsoft.com/office/drawing/2014/main" id="{7F3F6A26-9F3F-8BA7-9F4B-FA4C39EE2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3" y="899"/>
              <a:ext cx="2539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45" name="Rectangle 226">
              <a:extLst>
                <a:ext uri="{FF2B5EF4-FFF2-40B4-BE49-F238E27FC236}">
                  <a16:creationId xmlns:a16="http://schemas.microsoft.com/office/drawing/2014/main" id="{66B71F6D-5331-A62B-2125-81D0323CF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845"/>
              <a:ext cx="3448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00" dirty="0">
                  <a:solidFill>
                    <a:srgbClr val="000000"/>
                  </a:solidFill>
                  <a:latin typeface="Comic Sans MS" pitchFamily="66" charset="0"/>
                </a:rPr>
                <a:t>ОПРЕДЕЛИТЕ ВНУТРЕННИЕ ПОТРЕБНОСТИ ТОВАРОВ</a:t>
              </a:r>
              <a:endParaRPr lang="en-GB" altLang="en-US" sz="800" dirty="0">
                <a:latin typeface="Comic Sans MS" pitchFamily="66" charset="0"/>
              </a:endParaRPr>
            </a:p>
          </p:txBody>
        </p:sp>
        <p:grpSp>
          <p:nvGrpSpPr>
            <p:cNvPr id="346" name="Group 227">
              <a:extLst>
                <a:ext uri="{FF2B5EF4-FFF2-40B4-BE49-F238E27FC236}">
                  <a16:creationId xmlns:a16="http://schemas.microsoft.com/office/drawing/2014/main" id="{4A401AC1-55DA-F1ED-CE1D-393A53E2BD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8" y="1066"/>
              <a:ext cx="2678" cy="222"/>
              <a:chOff x="1208" y="1144"/>
              <a:chExt cx="2678" cy="222"/>
            </a:xfrm>
          </p:grpSpPr>
          <p:grpSp>
            <p:nvGrpSpPr>
              <p:cNvPr id="380" name="Group 228">
                <a:extLst>
                  <a:ext uri="{FF2B5EF4-FFF2-40B4-BE49-F238E27FC236}">
                    <a16:creationId xmlns:a16="http://schemas.microsoft.com/office/drawing/2014/main" id="{459D2A7F-973A-3CC0-5160-F0036F66C2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8" y="1144"/>
                <a:ext cx="2675" cy="219"/>
                <a:chOff x="1208" y="1144"/>
                <a:chExt cx="2675" cy="219"/>
              </a:xfrm>
            </p:grpSpPr>
            <p:sp>
              <p:nvSpPr>
                <p:cNvPr id="382" name="Rectangle 229">
                  <a:extLst>
                    <a:ext uri="{FF2B5EF4-FFF2-40B4-BE49-F238E27FC236}">
                      <a16:creationId xmlns:a16="http://schemas.microsoft.com/office/drawing/2014/main" id="{3823B3EB-CAB1-4E9E-4D6F-EF9B1F9F41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144"/>
                  <a:ext cx="2675" cy="12"/>
                </a:xfrm>
                <a:prstGeom prst="rect">
                  <a:avLst/>
                </a:prstGeom>
                <a:solidFill>
                  <a:srgbClr val="CCFF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83" name="Rectangle 230">
                  <a:extLst>
                    <a:ext uri="{FF2B5EF4-FFF2-40B4-BE49-F238E27FC236}">
                      <a16:creationId xmlns:a16="http://schemas.microsoft.com/office/drawing/2014/main" id="{EB15DEB7-56B6-CEBF-3969-A1D8420C0B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156"/>
                  <a:ext cx="2675" cy="16"/>
                </a:xfrm>
                <a:prstGeom prst="rect">
                  <a:avLst/>
                </a:prstGeom>
                <a:solidFill>
                  <a:srgbClr val="CCFF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84" name="Rectangle 231">
                  <a:extLst>
                    <a:ext uri="{FF2B5EF4-FFF2-40B4-BE49-F238E27FC236}">
                      <a16:creationId xmlns:a16="http://schemas.microsoft.com/office/drawing/2014/main" id="{163ACD34-90A8-70AF-1209-920D467BD0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172"/>
                  <a:ext cx="2675" cy="12"/>
                </a:xfrm>
                <a:prstGeom prst="rect">
                  <a:avLst/>
                </a:prstGeom>
                <a:solidFill>
                  <a:srgbClr val="CDFF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85" name="Rectangle 232">
                  <a:extLst>
                    <a:ext uri="{FF2B5EF4-FFF2-40B4-BE49-F238E27FC236}">
                      <a16:creationId xmlns:a16="http://schemas.microsoft.com/office/drawing/2014/main" id="{208773AE-BCF3-BE5C-C5EE-177B3D1264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184"/>
                  <a:ext cx="2675" cy="16"/>
                </a:xfrm>
                <a:prstGeom prst="rect">
                  <a:avLst/>
                </a:prstGeom>
                <a:solidFill>
                  <a:srgbClr val="CEFF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86" name="Rectangle 233">
                  <a:extLst>
                    <a:ext uri="{FF2B5EF4-FFF2-40B4-BE49-F238E27FC236}">
                      <a16:creationId xmlns:a16="http://schemas.microsoft.com/office/drawing/2014/main" id="{0CB63A37-B77C-C147-FC51-E72308650C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200"/>
                  <a:ext cx="2675" cy="12"/>
                </a:xfrm>
                <a:prstGeom prst="rect">
                  <a:avLst/>
                </a:prstGeom>
                <a:solidFill>
                  <a:srgbClr val="D0F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87" name="Rectangle 234">
                  <a:extLst>
                    <a:ext uri="{FF2B5EF4-FFF2-40B4-BE49-F238E27FC236}">
                      <a16:creationId xmlns:a16="http://schemas.microsoft.com/office/drawing/2014/main" id="{4CFD3C2D-FB87-A172-0784-684E363F7B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212"/>
                  <a:ext cx="2675" cy="15"/>
                </a:xfrm>
                <a:prstGeom prst="rect">
                  <a:avLst/>
                </a:prstGeom>
                <a:solidFill>
                  <a:srgbClr val="D2FF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88" name="Rectangle 235">
                  <a:extLst>
                    <a:ext uri="{FF2B5EF4-FFF2-40B4-BE49-F238E27FC236}">
                      <a16:creationId xmlns:a16="http://schemas.microsoft.com/office/drawing/2014/main" id="{168DFFA8-D182-4D8B-2D80-B5384B131A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227"/>
                  <a:ext cx="2675" cy="13"/>
                </a:xfrm>
                <a:prstGeom prst="rect">
                  <a:avLst/>
                </a:prstGeom>
                <a:solidFill>
                  <a:srgbClr val="D4FF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89" name="Rectangle 236">
                  <a:extLst>
                    <a:ext uri="{FF2B5EF4-FFF2-40B4-BE49-F238E27FC236}">
                      <a16:creationId xmlns:a16="http://schemas.microsoft.com/office/drawing/2014/main" id="{DB7F1FF0-3047-1C9A-D640-09C4748301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240"/>
                  <a:ext cx="2675" cy="12"/>
                </a:xfrm>
                <a:prstGeom prst="rect">
                  <a:avLst/>
                </a:prstGeom>
                <a:solidFill>
                  <a:srgbClr val="D6FFD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90" name="Rectangle 237">
                  <a:extLst>
                    <a:ext uri="{FF2B5EF4-FFF2-40B4-BE49-F238E27FC236}">
                      <a16:creationId xmlns:a16="http://schemas.microsoft.com/office/drawing/2014/main" id="{F06A8586-22D4-812D-D3DC-B5435DE3D6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252"/>
                  <a:ext cx="2675" cy="15"/>
                </a:xfrm>
                <a:prstGeom prst="rect">
                  <a:avLst/>
                </a:prstGeom>
                <a:solidFill>
                  <a:srgbClr val="D9FF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91" name="Rectangle 238">
                  <a:extLst>
                    <a:ext uri="{FF2B5EF4-FFF2-40B4-BE49-F238E27FC236}">
                      <a16:creationId xmlns:a16="http://schemas.microsoft.com/office/drawing/2014/main" id="{1419848D-F056-2FCD-ABD0-9642E06217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267"/>
                  <a:ext cx="2675" cy="13"/>
                </a:xfrm>
                <a:prstGeom prst="rect">
                  <a:avLst/>
                </a:prstGeom>
                <a:solidFill>
                  <a:srgbClr val="DBFF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92" name="Rectangle 239">
                  <a:extLst>
                    <a:ext uri="{FF2B5EF4-FFF2-40B4-BE49-F238E27FC236}">
                      <a16:creationId xmlns:a16="http://schemas.microsoft.com/office/drawing/2014/main" id="{6DFDAE63-DAE4-A784-EEEB-DA757153E3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280"/>
                  <a:ext cx="2675" cy="15"/>
                </a:xfrm>
                <a:prstGeom prst="rect">
                  <a:avLst/>
                </a:prstGeom>
                <a:solidFill>
                  <a:srgbClr val="DEFF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93" name="Rectangle 240">
                  <a:extLst>
                    <a:ext uri="{FF2B5EF4-FFF2-40B4-BE49-F238E27FC236}">
                      <a16:creationId xmlns:a16="http://schemas.microsoft.com/office/drawing/2014/main" id="{4943F78A-8636-33A3-BD7E-C274B8514C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295"/>
                  <a:ext cx="2675" cy="12"/>
                </a:xfrm>
                <a:prstGeom prst="rect">
                  <a:avLst/>
                </a:prstGeom>
                <a:solidFill>
                  <a:srgbClr val="DFFFD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94" name="Rectangle 241">
                  <a:extLst>
                    <a:ext uri="{FF2B5EF4-FFF2-40B4-BE49-F238E27FC236}">
                      <a16:creationId xmlns:a16="http://schemas.microsoft.com/office/drawing/2014/main" id="{4BE2E74F-85D1-330A-57D5-8CA98A165C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307"/>
                  <a:ext cx="2675" cy="16"/>
                </a:xfrm>
                <a:prstGeom prst="rect">
                  <a:avLst/>
                </a:prstGeom>
                <a:solidFill>
                  <a:srgbClr val="E1FF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95" name="Rectangle 242">
                  <a:extLst>
                    <a:ext uri="{FF2B5EF4-FFF2-40B4-BE49-F238E27FC236}">
                      <a16:creationId xmlns:a16="http://schemas.microsoft.com/office/drawing/2014/main" id="{012026FF-1454-2F77-2CC1-778B2F836F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323"/>
                  <a:ext cx="2675" cy="12"/>
                </a:xfrm>
                <a:prstGeom prst="rect">
                  <a:avLst/>
                </a:prstGeom>
                <a:solidFill>
                  <a:srgbClr val="E2FF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96" name="Rectangle 243">
                  <a:extLst>
                    <a:ext uri="{FF2B5EF4-FFF2-40B4-BE49-F238E27FC236}">
                      <a16:creationId xmlns:a16="http://schemas.microsoft.com/office/drawing/2014/main" id="{9A95088A-6E3E-F433-F276-8EF24E534B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335"/>
                  <a:ext cx="2675" cy="16"/>
                </a:xfrm>
                <a:prstGeom prst="rect">
                  <a:avLst/>
                </a:prstGeom>
                <a:solidFill>
                  <a:srgbClr val="E3FF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97" name="Rectangle 244">
                  <a:extLst>
                    <a:ext uri="{FF2B5EF4-FFF2-40B4-BE49-F238E27FC236}">
                      <a16:creationId xmlns:a16="http://schemas.microsoft.com/office/drawing/2014/main" id="{3325754A-C158-623D-0A6B-8C2F8B2A37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351"/>
                  <a:ext cx="2675" cy="12"/>
                </a:xfrm>
                <a:prstGeom prst="rect">
                  <a:avLst/>
                </a:prstGeom>
                <a:solidFill>
                  <a:srgbClr val="E3FF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</p:grpSp>
          <p:sp>
            <p:nvSpPr>
              <p:cNvPr id="381" name="Rectangle 245">
                <a:extLst>
                  <a:ext uri="{FF2B5EF4-FFF2-40B4-BE49-F238E27FC236}">
                    <a16:creationId xmlns:a16="http://schemas.microsoft.com/office/drawing/2014/main" id="{577F8C8B-F14C-E1D7-A7D4-C0AB103714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8" y="1144"/>
                <a:ext cx="2678" cy="222"/>
              </a:xfrm>
              <a:prstGeom prst="rect">
                <a:avLst/>
              </a:prstGeom>
              <a:noFill/>
              <a:ln w="14288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800"/>
              </a:p>
            </p:txBody>
          </p:sp>
        </p:grpSp>
        <p:sp>
          <p:nvSpPr>
            <p:cNvPr id="347" name="Rectangle 246">
              <a:extLst>
                <a:ext uri="{FF2B5EF4-FFF2-40B4-BE49-F238E27FC236}">
                  <a16:creationId xmlns:a16="http://schemas.microsoft.com/office/drawing/2014/main" id="{FCF7C21F-A9D6-990D-56B4-B6578E522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088"/>
              <a:ext cx="2147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48" name="Rectangle 247">
              <a:extLst>
                <a:ext uri="{FF2B5EF4-FFF2-40B4-BE49-F238E27FC236}">
                  <a16:creationId xmlns:a16="http://schemas.microsoft.com/office/drawing/2014/main" id="{A523EDA9-C297-D643-380E-7A8592614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091"/>
              <a:ext cx="1229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00" dirty="0">
                  <a:solidFill>
                    <a:srgbClr val="000000"/>
                  </a:solidFill>
                  <a:latin typeface="Comic Sans MS" pitchFamily="66" charset="0"/>
                </a:rPr>
                <a:t>ВЫБЕРИТЕ ВИД(Ы)</a:t>
              </a:r>
              <a:endParaRPr lang="en-GB" altLang="en-US" sz="800" dirty="0">
                <a:latin typeface="Comic Sans MS" pitchFamily="66" charset="0"/>
              </a:endParaRPr>
            </a:p>
          </p:txBody>
        </p:sp>
        <p:sp>
          <p:nvSpPr>
            <p:cNvPr id="349" name="Rectangle 248">
              <a:extLst>
                <a:ext uri="{FF2B5EF4-FFF2-40B4-BE49-F238E27FC236}">
                  <a16:creationId xmlns:a16="http://schemas.microsoft.com/office/drawing/2014/main" id="{E161CFA4-EC90-31A1-CF4B-40097108B4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5" y="1091"/>
              <a:ext cx="872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00" dirty="0">
                  <a:solidFill>
                    <a:srgbClr val="000000"/>
                  </a:solidFill>
                  <a:latin typeface="Comic Sans MS" pitchFamily="66" charset="0"/>
                </a:rPr>
                <a:t>ТРАНСПОРТА</a:t>
              </a:r>
              <a:endParaRPr lang="en-GB" altLang="en-US" sz="800" dirty="0">
                <a:latin typeface="Comic Sans MS" pitchFamily="66" charset="0"/>
              </a:endParaRPr>
            </a:p>
          </p:txBody>
        </p:sp>
        <p:grpSp>
          <p:nvGrpSpPr>
            <p:cNvPr id="350" name="Group 249">
              <a:extLst>
                <a:ext uri="{FF2B5EF4-FFF2-40B4-BE49-F238E27FC236}">
                  <a16:creationId xmlns:a16="http://schemas.microsoft.com/office/drawing/2014/main" id="{6F634C5E-F9EC-FB07-BF31-4B8C426657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8" y="1291"/>
              <a:ext cx="2678" cy="259"/>
              <a:chOff x="1208" y="1369"/>
              <a:chExt cx="2678" cy="259"/>
            </a:xfrm>
          </p:grpSpPr>
          <p:grpSp>
            <p:nvGrpSpPr>
              <p:cNvPr id="354" name="Group 250">
                <a:extLst>
                  <a:ext uri="{FF2B5EF4-FFF2-40B4-BE49-F238E27FC236}">
                    <a16:creationId xmlns:a16="http://schemas.microsoft.com/office/drawing/2014/main" id="{A27949DE-E737-618E-A662-D9A90D9406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8" y="1369"/>
                <a:ext cx="2675" cy="256"/>
                <a:chOff x="1208" y="1369"/>
                <a:chExt cx="2675" cy="256"/>
              </a:xfrm>
            </p:grpSpPr>
            <p:sp>
              <p:nvSpPr>
                <p:cNvPr id="356" name="Rectangle 251">
                  <a:extLst>
                    <a:ext uri="{FF2B5EF4-FFF2-40B4-BE49-F238E27FC236}">
                      <a16:creationId xmlns:a16="http://schemas.microsoft.com/office/drawing/2014/main" id="{4CA39F7B-7799-C5DC-229F-9E76D6753C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369"/>
                  <a:ext cx="2675" cy="9"/>
                </a:xfrm>
                <a:prstGeom prst="rect">
                  <a:avLst/>
                </a:prstGeom>
                <a:solidFill>
                  <a:srgbClr val="CCC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57" name="Rectangle 252">
                  <a:extLst>
                    <a:ext uri="{FF2B5EF4-FFF2-40B4-BE49-F238E27FC236}">
                      <a16:creationId xmlns:a16="http://schemas.microsoft.com/office/drawing/2014/main" id="{A701A3D3-CFA4-EDE3-4709-0E1090E3FB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378"/>
                  <a:ext cx="2675" cy="13"/>
                </a:xfrm>
                <a:prstGeom prst="rect">
                  <a:avLst/>
                </a:prstGeom>
                <a:solidFill>
                  <a:srgbClr val="CCC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58" name="Rectangle 253">
                  <a:extLst>
                    <a:ext uri="{FF2B5EF4-FFF2-40B4-BE49-F238E27FC236}">
                      <a16:creationId xmlns:a16="http://schemas.microsoft.com/office/drawing/2014/main" id="{5E35BF91-0A7E-8542-E3FC-0234EFF9CE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391"/>
                  <a:ext cx="2675" cy="9"/>
                </a:xfrm>
                <a:prstGeom prst="rect">
                  <a:avLst/>
                </a:prstGeom>
                <a:solidFill>
                  <a:srgbClr val="CDC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59" name="Rectangle 254">
                  <a:extLst>
                    <a:ext uri="{FF2B5EF4-FFF2-40B4-BE49-F238E27FC236}">
                      <a16:creationId xmlns:a16="http://schemas.microsoft.com/office/drawing/2014/main" id="{666A5733-D1DE-8912-FB79-9E36F0DD34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400"/>
                  <a:ext cx="2675" cy="12"/>
                </a:xfrm>
                <a:prstGeom prst="rect">
                  <a:avLst/>
                </a:prstGeom>
                <a:solidFill>
                  <a:srgbClr val="CECE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60" name="Rectangle 255">
                  <a:extLst>
                    <a:ext uri="{FF2B5EF4-FFF2-40B4-BE49-F238E27FC236}">
                      <a16:creationId xmlns:a16="http://schemas.microsoft.com/office/drawing/2014/main" id="{24C6AD68-06BE-BAF8-6C58-860656EAED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412"/>
                  <a:ext cx="2675" cy="10"/>
                </a:xfrm>
                <a:prstGeom prst="rect">
                  <a:avLst/>
                </a:prstGeom>
                <a:solidFill>
                  <a:srgbClr val="CFC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61" name="Rectangle 256">
                  <a:extLst>
                    <a:ext uri="{FF2B5EF4-FFF2-40B4-BE49-F238E27FC236}">
                      <a16:creationId xmlns:a16="http://schemas.microsoft.com/office/drawing/2014/main" id="{9B45521D-EA03-23C7-3573-135ADD153B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422"/>
                  <a:ext cx="2675" cy="12"/>
                </a:xfrm>
                <a:prstGeom prst="rect">
                  <a:avLst/>
                </a:prstGeom>
                <a:solidFill>
                  <a:srgbClr val="D1D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62" name="Rectangle 257">
                  <a:extLst>
                    <a:ext uri="{FF2B5EF4-FFF2-40B4-BE49-F238E27FC236}">
                      <a16:creationId xmlns:a16="http://schemas.microsoft.com/office/drawing/2014/main" id="{59AA010F-8E84-4E52-92F2-BBC5CE7BD1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434"/>
                  <a:ext cx="2675" cy="9"/>
                </a:xfrm>
                <a:prstGeom prst="rect">
                  <a:avLst/>
                </a:prstGeom>
                <a:solidFill>
                  <a:srgbClr val="D3D3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63" name="Rectangle 258">
                  <a:extLst>
                    <a:ext uri="{FF2B5EF4-FFF2-40B4-BE49-F238E27FC236}">
                      <a16:creationId xmlns:a16="http://schemas.microsoft.com/office/drawing/2014/main" id="{DFC7919F-648E-1838-700A-35283D8B0D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443"/>
                  <a:ext cx="2675" cy="12"/>
                </a:xfrm>
                <a:prstGeom prst="rect">
                  <a:avLst/>
                </a:prstGeom>
                <a:solidFill>
                  <a:srgbClr val="D5D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64" name="Rectangle 259">
                  <a:extLst>
                    <a:ext uri="{FF2B5EF4-FFF2-40B4-BE49-F238E27FC236}">
                      <a16:creationId xmlns:a16="http://schemas.microsoft.com/office/drawing/2014/main" id="{26003326-B75C-1161-E283-0346FBFFD4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455"/>
                  <a:ext cx="2675" cy="10"/>
                </a:xfrm>
                <a:prstGeom prst="rect">
                  <a:avLst/>
                </a:prstGeom>
                <a:solidFill>
                  <a:srgbClr val="D7D7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65" name="Rectangle 260">
                  <a:extLst>
                    <a:ext uri="{FF2B5EF4-FFF2-40B4-BE49-F238E27FC236}">
                      <a16:creationId xmlns:a16="http://schemas.microsoft.com/office/drawing/2014/main" id="{4F4C3D79-EF53-8FE7-A13A-CFBF05979C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465"/>
                  <a:ext cx="2675" cy="12"/>
                </a:xfrm>
                <a:prstGeom prst="rect">
                  <a:avLst/>
                </a:prstGeom>
                <a:solidFill>
                  <a:srgbClr val="DADA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66" name="Rectangle 261">
                  <a:extLst>
                    <a:ext uri="{FF2B5EF4-FFF2-40B4-BE49-F238E27FC236}">
                      <a16:creationId xmlns:a16="http://schemas.microsoft.com/office/drawing/2014/main" id="{3A2D3D06-BDE7-E927-BB25-626A89CEED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477"/>
                  <a:ext cx="2675" cy="9"/>
                </a:xfrm>
                <a:prstGeom prst="rect">
                  <a:avLst/>
                </a:prstGeom>
                <a:solidFill>
                  <a:srgbClr val="DDD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67" name="Rectangle 262">
                  <a:extLst>
                    <a:ext uri="{FF2B5EF4-FFF2-40B4-BE49-F238E27FC236}">
                      <a16:creationId xmlns:a16="http://schemas.microsoft.com/office/drawing/2014/main" id="{F7193D2A-7022-E3EE-D8E5-022A89E18F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486"/>
                  <a:ext cx="2675" cy="10"/>
                </a:xfrm>
                <a:prstGeom prst="rect">
                  <a:avLst/>
                </a:prstGeom>
                <a:solidFill>
                  <a:srgbClr val="DFD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68" name="Rectangle 263">
                  <a:extLst>
                    <a:ext uri="{FF2B5EF4-FFF2-40B4-BE49-F238E27FC236}">
                      <a16:creationId xmlns:a16="http://schemas.microsoft.com/office/drawing/2014/main" id="{507F199A-0270-35C2-202A-8DC6D7631A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496"/>
                  <a:ext cx="2675" cy="12"/>
                </a:xfrm>
                <a:prstGeom prst="rect">
                  <a:avLst/>
                </a:prstGeom>
                <a:solidFill>
                  <a:srgbClr val="E2E2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69" name="Rectangle 264">
                  <a:extLst>
                    <a:ext uri="{FF2B5EF4-FFF2-40B4-BE49-F238E27FC236}">
                      <a16:creationId xmlns:a16="http://schemas.microsoft.com/office/drawing/2014/main" id="{740AC0CA-B415-3D29-2EF3-578FA6728A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508"/>
                  <a:ext cx="2675" cy="9"/>
                </a:xfrm>
                <a:prstGeom prst="rect">
                  <a:avLst/>
                </a:prstGeom>
                <a:solidFill>
                  <a:srgbClr val="E5E5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70" name="Rectangle 265">
                  <a:extLst>
                    <a:ext uri="{FF2B5EF4-FFF2-40B4-BE49-F238E27FC236}">
                      <a16:creationId xmlns:a16="http://schemas.microsoft.com/office/drawing/2014/main" id="{4400891C-1796-02B7-2B65-91DE271DBE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517"/>
                  <a:ext cx="2675" cy="12"/>
                </a:xfrm>
                <a:prstGeom prst="rect">
                  <a:avLst/>
                </a:prstGeom>
                <a:solidFill>
                  <a:srgbClr val="E8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71" name="Rectangle 266">
                  <a:extLst>
                    <a:ext uri="{FF2B5EF4-FFF2-40B4-BE49-F238E27FC236}">
                      <a16:creationId xmlns:a16="http://schemas.microsoft.com/office/drawing/2014/main" id="{B55A50D5-31BE-06CB-24CC-6F1F520340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529"/>
                  <a:ext cx="2675" cy="10"/>
                </a:xfrm>
                <a:prstGeom prst="rect">
                  <a:avLst/>
                </a:prstGeom>
                <a:solidFill>
                  <a:srgbClr val="EAEA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72" name="Rectangle 267">
                  <a:extLst>
                    <a:ext uri="{FF2B5EF4-FFF2-40B4-BE49-F238E27FC236}">
                      <a16:creationId xmlns:a16="http://schemas.microsoft.com/office/drawing/2014/main" id="{31AA5CDD-EA62-9E11-C7FE-E1FEDFCAF3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539"/>
                  <a:ext cx="2675" cy="12"/>
                </a:xfrm>
                <a:prstGeom prst="rect">
                  <a:avLst/>
                </a:prstGeom>
                <a:solidFill>
                  <a:srgbClr val="ECE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73" name="Rectangle 268">
                  <a:extLst>
                    <a:ext uri="{FF2B5EF4-FFF2-40B4-BE49-F238E27FC236}">
                      <a16:creationId xmlns:a16="http://schemas.microsoft.com/office/drawing/2014/main" id="{869158BB-145B-C28E-8451-CB59D8ACA6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551"/>
                  <a:ext cx="2675" cy="9"/>
                </a:xfrm>
                <a:prstGeom prst="rect">
                  <a:avLst/>
                </a:prstGeom>
                <a:solidFill>
                  <a:srgbClr val="EEEE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74" name="Rectangle 269">
                  <a:extLst>
                    <a:ext uri="{FF2B5EF4-FFF2-40B4-BE49-F238E27FC236}">
                      <a16:creationId xmlns:a16="http://schemas.microsoft.com/office/drawing/2014/main" id="{E553DE69-11ED-8087-EFE1-CCD0265E31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560"/>
                  <a:ext cx="2675" cy="13"/>
                </a:xfrm>
                <a:prstGeom prst="rect">
                  <a:avLst/>
                </a:prstGeom>
                <a:solidFill>
                  <a:srgbClr val="F0F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75" name="Rectangle 270">
                  <a:extLst>
                    <a:ext uri="{FF2B5EF4-FFF2-40B4-BE49-F238E27FC236}">
                      <a16:creationId xmlns:a16="http://schemas.microsoft.com/office/drawing/2014/main" id="{B92B7EA0-9F99-A6A6-1479-1EB539E227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573"/>
                  <a:ext cx="2675" cy="9"/>
                </a:xfrm>
                <a:prstGeom prst="rect">
                  <a:avLst/>
                </a:prstGeom>
                <a:solidFill>
                  <a:srgbClr val="F1F1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76" name="Rectangle 271">
                  <a:extLst>
                    <a:ext uri="{FF2B5EF4-FFF2-40B4-BE49-F238E27FC236}">
                      <a16:creationId xmlns:a16="http://schemas.microsoft.com/office/drawing/2014/main" id="{8C3ECBBC-0DE5-3F32-EEFE-1C642AD0D0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582"/>
                  <a:ext cx="2675" cy="12"/>
                </a:xfrm>
                <a:prstGeom prst="rect">
                  <a:avLst/>
                </a:prstGeom>
                <a:solidFill>
                  <a:srgbClr val="F2F2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77" name="Rectangle 272">
                  <a:extLst>
                    <a:ext uri="{FF2B5EF4-FFF2-40B4-BE49-F238E27FC236}">
                      <a16:creationId xmlns:a16="http://schemas.microsoft.com/office/drawing/2014/main" id="{CCD67BB4-720C-1010-41CF-95F78BD202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594"/>
                  <a:ext cx="2675" cy="9"/>
                </a:xfrm>
                <a:prstGeom prst="rect">
                  <a:avLst/>
                </a:prstGeom>
                <a:solidFill>
                  <a:srgbClr val="F3F3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78" name="Rectangle 273">
                  <a:extLst>
                    <a:ext uri="{FF2B5EF4-FFF2-40B4-BE49-F238E27FC236}">
                      <a16:creationId xmlns:a16="http://schemas.microsoft.com/office/drawing/2014/main" id="{6EB28555-482B-BDAF-D5FF-4851BFB741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603"/>
                  <a:ext cx="2675" cy="13"/>
                </a:xfrm>
                <a:prstGeom prst="rect">
                  <a:avLst/>
                </a:prstGeom>
                <a:solidFill>
                  <a:srgbClr val="F4F4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  <p:sp>
              <p:nvSpPr>
                <p:cNvPr id="379" name="Rectangle 274">
                  <a:extLst>
                    <a:ext uri="{FF2B5EF4-FFF2-40B4-BE49-F238E27FC236}">
                      <a16:creationId xmlns:a16="http://schemas.microsoft.com/office/drawing/2014/main" id="{E9CB2D4B-DB6A-16D7-FFC6-45249F09B4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8" y="1616"/>
                  <a:ext cx="2675" cy="9"/>
                </a:xfrm>
                <a:prstGeom prst="rect">
                  <a:avLst/>
                </a:prstGeom>
                <a:solidFill>
                  <a:srgbClr val="F4F4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spcBef>
                      <a:spcPct val="500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endParaRPr lang="en-US" altLang="en-US" sz="800"/>
                </a:p>
              </p:txBody>
            </p:sp>
          </p:grpSp>
          <p:sp>
            <p:nvSpPr>
              <p:cNvPr id="355" name="Rectangle 275">
                <a:extLst>
                  <a:ext uri="{FF2B5EF4-FFF2-40B4-BE49-F238E27FC236}">
                    <a16:creationId xmlns:a16="http://schemas.microsoft.com/office/drawing/2014/main" id="{967CA811-23A5-F9C0-24FC-7DF7AA2029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8" y="1369"/>
                <a:ext cx="2678" cy="259"/>
              </a:xfrm>
              <a:prstGeom prst="rect">
                <a:avLst/>
              </a:prstGeom>
              <a:noFill/>
              <a:ln w="19050">
                <a:solidFill>
                  <a:srgbClr val="6666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eaLnBrk="0" fontAlgn="base" hangingPunct="0">
                  <a:spcBef>
                    <a:spcPct val="500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endParaRPr lang="en-US" altLang="en-US" sz="800"/>
              </a:p>
            </p:txBody>
          </p:sp>
        </p:grpSp>
        <p:sp>
          <p:nvSpPr>
            <p:cNvPr id="351" name="Rectangle 276">
              <a:extLst>
                <a:ext uri="{FF2B5EF4-FFF2-40B4-BE49-F238E27FC236}">
                  <a16:creationId xmlns:a16="http://schemas.microsoft.com/office/drawing/2014/main" id="{72DE51CC-512C-68BC-B6CE-3A50D1498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8" y="1288"/>
              <a:ext cx="2255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  <p:sp>
          <p:nvSpPr>
            <p:cNvPr id="352" name="Rectangle 277">
              <a:extLst>
                <a:ext uri="{FF2B5EF4-FFF2-40B4-BE49-F238E27FC236}">
                  <a16:creationId xmlns:a16="http://schemas.microsoft.com/office/drawing/2014/main" id="{3AE4A41E-1AD7-0ED0-D812-A6FC1234A0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7" y="1347"/>
              <a:ext cx="151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ru-RU" altLang="en-US" sz="1050" dirty="0">
                  <a:solidFill>
                    <a:srgbClr val="000000"/>
                  </a:solidFill>
                  <a:latin typeface="Comic Sans MS" pitchFamily="66" charset="0"/>
                </a:rPr>
                <a:t>Выберите предложения</a:t>
              </a:r>
              <a:endParaRPr lang="en-GB" altLang="en-US" sz="900" dirty="0">
                <a:latin typeface="Comic Sans MS" pitchFamily="66" charset="0"/>
              </a:endParaRPr>
            </a:p>
          </p:txBody>
        </p:sp>
        <p:sp>
          <p:nvSpPr>
            <p:cNvPr id="353" name="Rectangle 278">
              <a:extLst>
                <a:ext uri="{FF2B5EF4-FFF2-40B4-BE49-F238E27FC236}">
                  <a16:creationId xmlns:a16="http://schemas.microsoft.com/office/drawing/2014/main" id="{B1D30DB9-CD35-AB53-421A-6CC77587D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5" y="440"/>
              <a:ext cx="3659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500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endParaRPr lang="en-US" altLang="en-US" sz="80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7427" y="4556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97427" y="319882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Судоходные и грузовые агенты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19140A-DB55-0EF7-45A1-B278818A36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4013562"/>
            <a:ext cx="799303" cy="329712"/>
          </a:xfrm>
          <a:prstGeom prst="rect">
            <a:avLst/>
          </a:prstGeom>
        </p:spPr>
      </p:pic>
      <p:grpSp>
        <p:nvGrpSpPr>
          <p:cNvPr id="3044" name="Group 3043">
            <a:extLst>
              <a:ext uri="{FF2B5EF4-FFF2-40B4-BE49-F238E27FC236}">
                <a16:creationId xmlns:a16="http://schemas.microsoft.com/office/drawing/2014/main" id="{89F15FE2-B865-6272-27DF-312B8E9CC414}"/>
              </a:ext>
            </a:extLst>
          </p:cNvPr>
          <p:cNvGrpSpPr/>
          <p:nvPr/>
        </p:nvGrpSpPr>
        <p:grpSpPr>
          <a:xfrm>
            <a:off x="1641363" y="531911"/>
            <a:ext cx="6437200" cy="4015506"/>
            <a:chOff x="428625" y="501650"/>
            <a:chExt cx="8551863" cy="6033184"/>
          </a:xfrm>
        </p:grpSpPr>
        <p:grpSp>
          <p:nvGrpSpPr>
            <p:cNvPr id="2264" name="Group 2">
              <a:extLst>
                <a:ext uri="{FF2B5EF4-FFF2-40B4-BE49-F238E27FC236}">
                  <a16:creationId xmlns:a16="http://schemas.microsoft.com/office/drawing/2014/main" id="{1533F021-6E63-019E-D8B8-57534C5BC0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05513" y="501650"/>
              <a:ext cx="2225675" cy="1143000"/>
              <a:chOff x="2006" y="336"/>
              <a:chExt cx="1402" cy="720"/>
            </a:xfrm>
          </p:grpSpPr>
          <p:sp>
            <p:nvSpPr>
              <p:cNvPr id="2265" name="Rectangle 3">
                <a:extLst>
                  <a:ext uri="{FF2B5EF4-FFF2-40B4-BE49-F238E27FC236}">
                    <a16:creationId xmlns:a16="http://schemas.microsoft.com/office/drawing/2014/main" id="{C59CAE78-59A0-9FC6-C001-DA8BCD4027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336"/>
                <a:ext cx="1344" cy="720"/>
              </a:xfrm>
              <a:prstGeom prst="rect">
                <a:avLst/>
              </a:prstGeom>
              <a:solidFill>
                <a:srgbClr val="FFFF99"/>
              </a:solidFill>
              <a:ln w="25400">
                <a:solidFill>
                  <a:srgbClr val="0000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spcBef>
                    <a:spcPct val="5000"/>
                  </a:spcBef>
                </a:pPr>
                <a:endParaRPr lang="en-US" sz="1400" b="1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2266" name="Text Box 4">
                <a:extLst>
                  <a:ext uri="{FF2B5EF4-FFF2-40B4-BE49-F238E27FC236}">
                    <a16:creationId xmlns:a16="http://schemas.microsoft.com/office/drawing/2014/main" id="{54DE880D-CC62-8622-A4FB-F87AAF0DBD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06" y="432"/>
                <a:ext cx="1354" cy="3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"/>
                  </a:spcBef>
                </a:pPr>
                <a:r>
                  <a:rPr lang="ru-RU" sz="1400" b="1" dirty="0">
                    <a:solidFill>
                      <a:srgbClr val="000099"/>
                    </a:solidFill>
                    <a:latin typeface="Comic Sans MS" pitchFamily="66" charset="0"/>
                  </a:rPr>
                  <a:t>Судовые</a:t>
                </a:r>
              </a:p>
              <a:p>
                <a:pPr algn="ctr" eaLnBrk="0" hangingPunct="0">
                  <a:spcBef>
                    <a:spcPct val="5000"/>
                  </a:spcBef>
                </a:pPr>
                <a:r>
                  <a:rPr lang="ru-RU" sz="1400" b="1" dirty="0">
                    <a:solidFill>
                      <a:srgbClr val="000099"/>
                    </a:solidFill>
                    <a:latin typeface="Comic Sans MS" pitchFamily="66" charset="0"/>
                  </a:rPr>
                  <a:t>маклеры</a:t>
                </a:r>
                <a:endParaRPr lang="en-GB" b="1" dirty="0">
                  <a:solidFill>
                    <a:srgbClr val="000099"/>
                  </a:solidFill>
                </a:endParaRPr>
              </a:p>
            </p:txBody>
          </p:sp>
        </p:grpSp>
        <p:sp>
          <p:nvSpPr>
            <p:cNvPr id="2267" name="Rectangle 5">
              <a:extLst>
                <a:ext uri="{FF2B5EF4-FFF2-40B4-BE49-F238E27FC236}">
                  <a16:creationId xmlns:a16="http://schemas.microsoft.com/office/drawing/2014/main" id="{D5529F92-99DF-A4BB-F582-EEDE25F5B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600" y="5029200"/>
              <a:ext cx="2133600" cy="1066800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5000"/>
                </a:spcBef>
              </a:pPr>
              <a:endParaRPr lang="en-US" sz="900" b="1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2268" name="Text Box 6">
              <a:extLst>
                <a:ext uri="{FF2B5EF4-FFF2-40B4-BE49-F238E27FC236}">
                  <a16:creationId xmlns:a16="http://schemas.microsoft.com/office/drawing/2014/main" id="{569094F4-8987-8AF3-3A1A-5203D6635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5181600"/>
              <a:ext cx="2149475" cy="533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"/>
                </a:spcBef>
              </a:pPr>
              <a:r>
                <a:rPr lang="ru-RU" sz="1400" b="1" dirty="0">
                  <a:solidFill>
                    <a:srgbClr val="000099"/>
                  </a:solidFill>
                  <a:latin typeface="Comic Sans MS" pitchFamily="66" charset="0"/>
                </a:rPr>
                <a:t>Лайнерные</a:t>
              </a:r>
            </a:p>
            <a:p>
              <a:pPr algn="ctr" eaLnBrk="0" hangingPunct="0">
                <a:spcBef>
                  <a:spcPct val="5000"/>
                </a:spcBef>
              </a:pPr>
              <a:r>
                <a:rPr lang="ru-RU" sz="1400" b="1" dirty="0">
                  <a:solidFill>
                    <a:srgbClr val="000099"/>
                  </a:solidFill>
                  <a:latin typeface="Comic Sans MS" pitchFamily="66" charset="0"/>
                </a:rPr>
                <a:t>агенты</a:t>
              </a:r>
              <a:endParaRPr lang="en-GB" b="1" dirty="0">
                <a:solidFill>
                  <a:srgbClr val="000099"/>
                </a:solidFill>
              </a:endParaRPr>
            </a:p>
          </p:txBody>
        </p:sp>
        <p:sp>
          <p:nvSpPr>
            <p:cNvPr id="2269" name="Rectangle 7">
              <a:extLst>
                <a:ext uri="{FF2B5EF4-FFF2-40B4-BE49-F238E27FC236}">
                  <a16:creationId xmlns:a16="http://schemas.microsoft.com/office/drawing/2014/main" id="{64936214-8F06-DDE5-513E-8364ACDE7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7738" y="4973638"/>
              <a:ext cx="2133600" cy="1143000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5000"/>
                </a:spcBef>
              </a:pPr>
              <a:endParaRPr lang="en-US" sz="900" b="1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2270" name="Text Box 8">
              <a:extLst>
                <a:ext uri="{FF2B5EF4-FFF2-40B4-BE49-F238E27FC236}">
                  <a16:creationId xmlns:a16="http://schemas.microsoft.com/office/drawing/2014/main" id="{6B81CF71-8CEF-8EB5-228C-C496A5698A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1863" y="4953000"/>
              <a:ext cx="2149475" cy="533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"/>
                </a:spcBef>
              </a:pPr>
              <a:r>
                <a:rPr lang="ru-RU" sz="1400" b="1" dirty="0">
                  <a:solidFill>
                    <a:srgbClr val="000099"/>
                  </a:solidFill>
                  <a:latin typeface="Comic Sans MS" pitchFamily="66" charset="0"/>
                </a:rPr>
                <a:t>Таможенные</a:t>
              </a:r>
            </a:p>
            <a:p>
              <a:pPr algn="ctr" eaLnBrk="0" hangingPunct="0">
                <a:spcBef>
                  <a:spcPct val="5000"/>
                </a:spcBef>
              </a:pPr>
              <a:r>
                <a:rPr lang="ru-RU" sz="1400" b="1" dirty="0">
                  <a:solidFill>
                    <a:srgbClr val="000099"/>
                  </a:solidFill>
                  <a:latin typeface="Comic Sans MS" pitchFamily="66" charset="0"/>
                </a:rPr>
                <a:t>брокеры</a:t>
              </a:r>
              <a:endParaRPr lang="en-GB" b="1" dirty="0">
                <a:solidFill>
                  <a:srgbClr val="000099"/>
                </a:solidFill>
              </a:endParaRPr>
            </a:p>
          </p:txBody>
        </p:sp>
        <p:sp>
          <p:nvSpPr>
            <p:cNvPr id="2271" name="Rectangle 9">
              <a:extLst>
                <a:ext uri="{FF2B5EF4-FFF2-40B4-BE49-F238E27FC236}">
                  <a16:creationId xmlns:a16="http://schemas.microsoft.com/office/drawing/2014/main" id="{D92D32B2-E3DD-644E-5692-06025F7C9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625" y="979488"/>
              <a:ext cx="2133600" cy="1143000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5000"/>
                </a:spcBef>
              </a:pPr>
              <a:endParaRPr lang="en-US" sz="1400" b="1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2272" name="Text Box 10">
              <a:extLst>
                <a:ext uri="{FF2B5EF4-FFF2-40B4-BE49-F238E27FC236}">
                  <a16:creationId xmlns:a16="http://schemas.microsoft.com/office/drawing/2014/main" id="{90A77264-1B53-AC6B-BFD5-209731C3AE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25" y="1112838"/>
              <a:ext cx="226360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"/>
                </a:spcBef>
              </a:pPr>
              <a:r>
                <a:rPr lang="ru-RU" sz="1400" b="1" dirty="0">
                  <a:solidFill>
                    <a:srgbClr val="000099"/>
                  </a:solidFill>
                  <a:latin typeface="Comic Sans MS" pitchFamily="66" charset="0"/>
                </a:rPr>
                <a:t>Экспедиторы</a:t>
              </a:r>
              <a:endParaRPr lang="en-GB" b="1" dirty="0">
                <a:solidFill>
                  <a:srgbClr val="000099"/>
                </a:solidFill>
              </a:endParaRPr>
            </a:p>
          </p:txBody>
        </p:sp>
        <p:grpSp>
          <p:nvGrpSpPr>
            <p:cNvPr id="2273" name="Group 11">
              <a:extLst>
                <a:ext uri="{FF2B5EF4-FFF2-40B4-BE49-F238E27FC236}">
                  <a16:creationId xmlns:a16="http://schemas.microsoft.com/office/drawing/2014/main" id="{C72F10C7-4812-D606-198F-E747EF4A58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42088" y="2974975"/>
              <a:ext cx="2438400" cy="1143000"/>
              <a:chOff x="3588" y="672"/>
              <a:chExt cx="1536" cy="720"/>
            </a:xfrm>
          </p:grpSpPr>
          <p:sp>
            <p:nvSpPr>
              <p:cNvPr id="2274" name="Rectangle 12">
                <a:extLst>
                  <a:ext uri="{FF2B5EF4-FFF2-40B4-BE49-F238E27FC236}">
                    <a16:creationId xmlns:a16="http://schemas.microsoft.com/office/drawing/2014/main" id="{D323DBB1-FA52-F20A-12BD-B859E8AD4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672"/>
                <a:ext cx="1344" cy="720"/>
              </a:xfrm>
              <a:prstGeom prst="rect">
                <a:avLst/>
              </a:prstGeom>
              <a:solidFill>
                <a:srgbClr val="FFFF99"/>
              </a:solidFill>
              <a:ln w="25400">
                <a:solidFill>
                  <a:srgbClr val="0000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spcBef>
                    <a:spcPct val="5000"/>
                  </a:spcBef>
                </a:pPr>
                <a:endParaRPr lang="en-US" sz="1400" b="1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2275" name="Text Box 13">
                <a:extLst>
                  <a:ext uri="{FF2B5EF4-FFF2-40B4-BE49-F238E27FC236}">
                    <a16:creationId xmlns:a16="http://schemas.microsoft.com/office/drawing/2014/main" id="{6C55EFA4-676B-12F1-A844-F728A9011E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88" y="757"/>
                <a:ext cx="1536" cy="3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"/>
                  </a:spcBef>
                </a:pPr>
                <a:r>
                  <a:rPr lang="ru-RU" sz="1400" b="1" dirty="0">
                    <a:solidFill>
                      <a:srgbClr val="000099"/>
                    </a:solidFill>
                    <a:latin typeface="Comic Sans MS" pitchFamily="66" charset="0"/>
                  </a:rPr>
                  <a:t>Транспортные</a:t>
                </a:r>
              </a:p>
              <a:p>
                <a:pPr algn="ctr" eaLnBrk="0" hangingPunct="0">
                  <a:spcBef>
                    <a:spcPct val="5000"/>
                  </a:spcBef>
                </a:pPr>
                <a:r>
                  <a:rPr lang="ru-RU" sz="1400" b="1" dirty="0">
                    <a:solidFill>
                      <a:srgbClr val="000099"/>
                    </a:solidFill>
                    <a:latin typeface="Comic Sans MS" pitchFamily="66" charset="0"/>
                  </a:rPr>
                  <a:t>агенты</a:t>
                </a:r>
                <a:endParaRPr lang="en-GB" b="1" dirty="0">
                  <a:solidFill>
                    <a:srgbClr val="000099"/>
                  </a:solidFill>
                </a:endParaRPr>
              </a:p>
            </p:txBody>
          </p:sp>
        </p:grpSp>
        <p:grpSp>
          <p:nvGrpSpPr>
            <p:cNvPr id="2276" name="Group 14">
              <a:extLst>
                <a:ext uri="{FF2B5EF4-FFF2-40B4-BE49-F238E27FC236}">
                  <a16:creationId xmlns:a16="http://schemas.microsoft.com/office/drawing/2014/main" id="{0C6E9607-11A5-7909-BC85-3109156AC8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8275" y="1473200"/>
              <a:ext cx="4916488" cy="3392488"/>
              <a:chOff x="906" y="928"/>
              <a:chExt cx="3097" cy="2137"/>
            </a:xfrm>
          </p:grpSpPr>
          <p:pic>
            <p:nvPicPr>
              <p:cNvPr id="2277" name="Picture 15">
                <a:extLst>
                  <a:ext uri="{FF2B5EF4-FFF2-40B4-BE49-F238E27FC236}">
                    <a16:creationId xmlns:a16="http://schemas.microsoft.com/office/drawing/2014/main" id="{3B9F5F90-FB85-028F-6DDC-0904859FF7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604" y="1518"/>
                <a:ext cx="2242" cy="15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2278" name="Group 16">
                <a:extLst>
                  <a:ext uri="{FF2B5EF4-FFF2-40B4-BE49-F238E27FC236}">
                    <a16:creationId xmlns:a16="http://schemas.microsoft.com/office/drawing/2014/main" id="{63F8F16C-5987-7F65-B3E0-A3001A27E2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13" y="2440"/>
                <a:ext cx="972" cy="625"/>
                <a:chOff x="192" y="96"/>
                <a:chExt cx="5040" cy="4201"/>
              </a:xfrm>
            </p:grpSpPr>
            <p:grpSp>
              <p:nvGrpSpPr>
                <p:cNvPr id="3008" name="Group 17">
                  <a:extLst>
                    <a:ext uri="{FF2B5EF4-FFF2-40B4-BE49-F238E27FC236}">
                      <a16:creationId xmlns:a16="http://schemas.microsoft.com/office/drawing/2014/main" id="{07C5E136-D3E6-914A-2EB4-1615A0967F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2" y="96"/>
                  <a:ext cx="5040" cy="4200"/>
                  <a:chOff x="324" y="24"/>
                  <a:chExt cx="5040" cy="4200"/>
                </a:xfrm>
              </p:grpSpPr>
              <p:sp>
                <p:nvSpPr>
                  <p:cNvPr id="3010" name="Oval 18">
                    <a:extLst>
                      <a:ext uri="{FF2B5EF4-FFF2-40B4-BE49-F238E27FC236}">
                        <a16:creationId xmlns:a16="http://schemas.microsoft.com/office/drawing/2014/main" id="{FE983050-6420-DB23-BEE6-7E4F9565C3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4" y="24"/>
                    <a:ext cx="5040" cy="42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49A0FF"/>
                      </a:gs>
                      <a:gs pos="50000">
                        <a:srgbClr val="03EDBB"/>
                      </a:gs>
                      <a:gs pos="100000">
                        <a:srgbClr val="49A0FF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11" name="Freeform 19">
                    <a:extLst>
                      <a:ext uri="{FF2B5EF4-FFF2-40B4-BE49-F238E27FC236}">
                        <a16:creationId xmlns:a16="http://schemas.microsoft.com/office/drawing/2014/main" id="{0432FA90-625B-2BC1-5BE1-247D5D389F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23" y="1926"/>
                    <a:ext cx="908" cy="1324"/>
                  </a:xfrm>
                  <a:custGeom>
                    <a:avLst/>
                    <a:gdLst/>
                    <a:ahLst/>
                    <a:cxnLst>
                      <a:cxn ang="0">
                        <a:pos x="279" y="18"/>
                      </a:cxn>
                      <a:cxn ang="0">
                        <a:pos x="183" y="66"/>
                      </a:cxn>
                      <a:cxn ang="0">
                        <a:pos x="99" y="170"/>
                      </a:cxn>
                      <a:cxn ang="0">
                        <a:pos x="43" y="218"/>
                      </a:cxn>
                      <a:cxn ang="0">
                        <a:pos x="23" y="306"/>
                      </a:cxn>
                      <a:cxn ang="0">
                        <a:pos x="3" y="398"/>
                      </a:cxn>
                      <a:cxn ang="0">
                        <a:pos x="39" y="546"/>
                      </a:cxn>
                      <a:cxn ang="0">
                        <a:pos x="135" y="594"/>
                      </a:cxn>
                      <a:cxn ang="0">
                        <a:pos x="279" y="594"/>
                      </a:cxn>
                      <a:cxn ang="0">
                        <a:pos x="375" y="642"/>
                      </a:cxn>
                      <a:cxn ang="0">
                        <a:pos x="375" y="738"/>
                      </a:cxn>
                      <a:cxn ang="0">
                        <a:pos x="423" y="786"/>
                      </a:cxn>
                      <a:cxn ang="0">
                        <a:pos x="415" y="882"/>
                      </a:cxn>
                      <a:cxn ang="0">
                        <a:pos x="395" y="966"/>
                      </a:cxn>
                      <a:cxn ang="0">
                        <a:pos x="423" y="1078"/>
                      </a:cxn>
                      <a:cxn ang="0">
                        <a:pos x="471" y="1170"/>
                      </a:cxn>
                      <a:cxn ang="0">
                        <a:pos x="495" y="1254"/>
                      </a:cxn>
                      <a:cxn ang="0">
                        <a:pos x="567" y="1314"/>
                      </a:cxn>
                      <a:cxn ang="0">
                        <a:pos x="619" y="1266"/>
                      </a:cxn>
                      <a:cxn ang="0">
                        <a:pos x="695" y="1202"/>
                      </a:cxn>
                      <a:cxn ang="0">
                        <a:pos x="711" y="1122"/>
                      </a:cxn>
                      <a:cxn ang="0">
                        <a:pos x="747" y="1018"/>
                      </a:cxn>
                      <a:cxn ang="0">
                        <a:pos x="807" y="930"/>
                      </a:cxn>
                      <a:cxn ang="0">
                        <a:pos x="787" y="854"/>
                      </a:cxn>
                      <a:cxn ang="0">
                        <a:pos x="759" y="786"/>
                      </a:cxn>
                      <a:cxn ang="0">
                        <a:pos x="791" y="742"/>
                      </a:cxn>
                      <a:cxn ang="0">
                        <a:pos x="855" y="642"/>
                      </a:cxn>
                      <a:cxn ang="0">
                        <a:pos x="887" y="550"/>
                      </a:cxn>
                      <a:cxn ang="0">
                        <a:pos x="855" y="506"/>
                      </a:cxn>
                      <a:cxn ang="0">
                        <a:pos x="763" y="402"/>
                      </a:cxn>
                      <a:cxn ang="0">
                        <a:pos x="739" y="294"/>
                      </a:cxn>
                      <a:cxn ang="0">
                        <a:pos x="711" y="162"/>
                      </a:cxn>
                      <a:cxn ang="0">
                        <a:pos x="627" y="130"/>
                      </a:cxn>
                      <a:cxn ang="0">
                        <a:pos x="523" y="118"/>
                      </a:cxn>
                      <a:cxn ang="0">
                        <a:pos x="435" y="94"/>
                      </a:cxn>
                      <a:cxn ang="0">
                        <a:pos x="345" y="52"/>
                      </a:cxn>
                    </a:cxnLst>
                    <a:rect l="0" t="0" r="r" b="b"/>
                    <a:pathLst>
                      <a:path w="908" h="1324">
                        <a:moveTo>
                          <a:pt x="343" y="6"/>
                        </a:moveTo>
                        <a:cubicBezTo>
                          <a:pt x="332" y="0"/>
                          <a:pt x="300" y="14"/>
                          <a:pt x="279" y="18"/>
                        </a:cubicBezTo>
                        <a:cubicBezTo>
                          <a:pt x="258" y="22"/>
                          <a:pt x="235" y="22"/>
                          <a:pt x="219" y="30"/>
                        </a:cubicBezTo>
                        <a:cubicBezTo>
                          <a:pt x="203" y="38"/>
                          <a:pt x="197" y="53"/>
                          <a:pt x="183" y="66"/>
                        </a:cubicBezTo>
                        <a:cubicBezTo>
                          <a:pt x="169" y="79"/>
                          <a:pt x="149" y="93"/>
                          <a:pt x="135" y="110"/>
                        </a:cubicBezTo>
                        <a:cubicBezTo>
                          <a:pt x="121" y="127"/>
                          <a:pt x="107" y="153"/>
                          <a:pt x="99" y="170"/>
                        </a:cubicBezTo>
                        <a:cubicBezTo>
                          <a:pt x="91" y="187"/>
                          <a:pt x="96" y="202"/>
                          <a:pt x="87" y="210"/>
                        </a:cubicBezTo>
                        <a:cubicBezTo>
                          <a:pt x="78" y="218"/>
                          <a:pt x="52" y="209"/>
                          <a:pt x="43" y="218"/>
                        </a:cubicBezTo>
                        <a:cubicBezTo>
                          <a:pt x="34" y="227"/>
                          <a:pt x="34" y="247"/>
                          <a:pt x="31" y="262"/>
                        </a:cubicBezTo>
                        <a:cubicBezTo>
                          <a:pt x="28" y="277"/>
                          <a:pt x="28" y="291"/>
                          <a:pt x="23" y="306"/>
                        </a:cubicBezTo>
                        <a:cubicBezTo>
                          <a:pt x="18" y="321"/>
                          <a:pt x="6" y="339"/>
                          <a:pt x="3" y="354"/>
                        </a:cubicBezTo>
                        <a:cubicBezTo>
                          <a:pt x="0" y="369"/>
                          <a:pt x="0" y="381"/>
                          <a:pt x="3" y="398"/>
                        </a:cubicBezTo>
                        <a:cubicBezTo>
                          <a:pt x="6" y="415"/>
                          <a:pt x="13" y="433"/>
                          <a:pt x="19" y="458"/>
                        </a:cubicBezTo>
                        <a:cubicBezTo>
                          <a:pt x="25" y="483"/>
                          <a:pt x="28" y="523"/>
                          <a:pt x="39" y="546"/>
                        </a:cubicBezTo>
                        <a:cubicBezTo>
                          <a:pt x="50" y="569"/>
                          <a:pt x="71" y="586"/>
                          <a:pt x="87" y="594"/>
                        </a:cubicBezTo>
                        <a:cubicBezTo>
                          <a:pt x="103" y="602"/>
                          <a:pt x="111" y="594"/>
                          <a:pt x="135" y="594"/>
                        </a:cubicBezTo>
                        <a:cubicBezTo>
                          <a:pt x="159" y="594"/>
                          <a:pt x="207" y="594"/>
                          <a:pt x="231" y="594"/>
                        </a:cubicBezTo>
                        <a:cubicBezTo>
                          <a:pt x="255" y="594"/>
                          <a:pt x="260" y="593"/>
                          <a:pt x="279" y="594"/>
                        </a:cubicBezTo>
                        <a:cubicBezTo>
                          <a:pt x="298" y="595"/>
                          <a:pt x="331" y="594"/>
                          <a:pt x="347" y="602"/>
                        </a:cubicBezTo>
                        <a:cubicBezTo>
                          <a:pt x="363" y="610"/>
                          <a:pt x="370" y="628"/>
                          <a:pt x="375" y="642"/>
                        </a:cubicBezTo>
                        <a:cubicBezTo>
                          <a:pt x="380" y="656"/>
                          <a:pt x="375" y="670"/>
                          <a:pt x="375" y="686"/>
                        </a:cubicBezTo>
                        <a:cubicBezTo>
                          <a:pt x="375" y="702"/>
                          <a:pt x="370" y="727"/>
                          <a:pt x="375" y="738"/>
                        </a:cubicBezTo>
                        <a:cubicBezTo>
                          <a:pt x="380" y="749"/>
                          <a:pt x="399" y="742"/>
                          <a:pt x="407" y="750"/>
                        </a:cubicBezTo>
                        <a:cubicBezTo>
                          <a:pt x="415" y="758"/>
                          <a:pt x="421" y="773"/>
                          <a:pt x="423" y="786"/>
                        </a:cubicBezTo>
                        <a:cubicBezTo>
                          <a:pt x="425" y="799"/>
                          <a:pt x="420" y="810"/>
                          <a:pt x="419" y="826"/>
                        </a:cubicBezTo>
                        <a:cubicBezTo>
                          <a:pt x="418" y="842"/>
                          <a:pt x="416" y="867"/>
                          <a:pt x="415" y="882"/>
                        </a:cubicBezTo>
                        <a:cubicBezTo>
                          <a:pt x="414" y="897"/>
                          <a:pt x="414" y="904"/>
                          <a:pt x="411" y="918"/>
                        </a:cubicBezTo>
                        <a:cubicBezTo>
                          <a:pt x="408" y="932"/>
                          <a:pt x="396" y="949"/>
                          <a:pt x="395" y="966"/>
                        </a:cubicBezTo>
                        <a:cubicBezTo>
                          <a:pt x="394" y="983"/>
                          <a:pt x="398" y="1003"/>
                          <a:pt x="403" y="1022"/>
                        </a:cubicBezTo>
                        <a:cubicBezTo>
                          <a:pt x="408" y="1041"/>
                          <a:pt x="415" y="1061"/>
                          <a:pt x="423" y="1078"/>
                        </a:cubicBezTo>
                        <a:cubicBezTo>
                          <a:pt x="431" y="1095"/>
                          <a:pt x="443" y="1107"/>
                          <a:pt x="451" y="1122"/>
                        </a:cubicBezTo>
                        <a:cubicBezTo>
                          <a:pt x="459" y="1137"/>
                          <a:pt x="466" y="1155"/>
                          <a:pt x="471" y="1170"/>
                        </a:cubicBezTo>
                        <a:cubicBezTo>
                          <a:pt x="476" y="1185"/>
                          <a:pt x="475" y="1200"/>
                          <a:pt x="479" y="1214"/>
                        </a:cubicBezTo>
                        <a:cubicBezTo>
                          <a:pt x="483" y="1228"/>
                          <a:pt x="488" y="1237"/>
                          <a:pt x="495" y="1254"/>
                        </a:cubicBezTo>
                        <a:cubicBezTo>
                          <a:pt x="502" y="1271"/>
                          <a:pt x="507" y="1304"/>
                          <a:pt x="519" y="1314"/>
                        </a:cubicBezTo>
                        <a:cubicBezTo>
                          <a:pt x="531" y="1324"/>
                          <a:pt x="552" y="1316"/>
                          <a:pt x="567" y="1314"/>
                        </a:cubicBezTo>
                        <a:cubicBezTo>
                          <a:pt x="582" y="1312"/>
                          <a:pt x="598" y="1310"/>
                          <a:pt x="607" y="1302"/>
                        </a:cubicBezTo>
                        <a:cubicBezTo>
                          <a:pt x="616" y="1294"/>
                          <a:pt x="610" y="1276"/>
                          <a:pt x="619" y="1266"/>
                        </a:cubicBezTo>
                        <a:cubicBezTo>
                          <a:pt x="628" y="1256"/>
                          <a:pt x="646" y="1253"/>
                          <a:pt x="659" y="1242"/>
                        </a:cubicBezTo>
                        <a:cubicBezTo>
                          <a:pt x="672" y="1231"/>
                          <a:pt x="689" y="1214"/>
                          <a:pt x="695" y="1202"/>
                        </a:cubicBezTo>
                        <a:cubicBezTo>
                          <a:pt x="701" y="1190"/>
                          <a:pt x="692" y="1183"/>
                          <a:pt x="695" y="1170"/>
                        </a:cubicBezTo>
                        <a:cubicBezTo>
                          <a:pt x="698" y="1157"/>
                          <a:pt x="704" y="1138"/>
                          <a:pt x="711" y="1122"/>
                        </a:cubicBezTo>
                        <a:cubicBezTo>
                          <a:pt x="718" y="1106"/>
                          <a:pt x="733" y="1091"/>
                          <a:pt x="739" y="1074"/>
                        </a:cubicBezTo>
                        <a:cubicBezTo>
                          <a:pt x="745" y="1057"/>
                          <a:pt x="740" y="1032"/>
                          <a:pt x="747" y="1018"/>
                        </a:cubicBezTo>
                        <a:cubicBezTo>
                          <a:pt x="754" y="1004"/>
                          <a:pt x="773" y="1005"/>
                          <a:pt x="783" y="990"/>
                        </a:cubicBezTo>
                        <a:cubicBezTo>
                          <a:pt x="793" y="975"/>
                          <a:pt x="804" y="946"/>
                          <a:pt x="807" y="930"/>
                        </a:cubicBezTo>
                        <a:cubicBezTo>
                          <a:pt x="810" y="914"/>
                          <a:pt x="802" y="907"/>
                          <a:pt x="799" y="894"/>
                        </a:cubicBezTo>
                        <a:cubicBezTo>
                          <a:pt x="796" y="881"/>
                          <a:pt x="792" y="865"/>
                          <a:pt x="787" y="854"/>
                        </a:cubicBezTo>
                        <a:cubicBezTo>
                          <a:pt x="782" y="843"/>
                          <a:pt x="772" y="837"/>
                          <a:pt x="767" y="826"/>
                        </a:cubicBezTo>
                        <a:cubicBezTo>
                          <a:pt x="762" y="815"/>
                          <a:pt x="758" y="797"/>
                          <a:pt x="759" y="786"/>
                        </a:cubicBezTo>
                        <a:cubicBezTo>
                          <a:pt x="760" y="775"/>
                          <a:pt x="766" y="765"/>
                          <a:pt x="771" y="758"/>
                        </a:cubicBezTo>
                        <a:cubicBezTo>
                          <a:pt x="776" y="751"/>
                          <a:pt x="785" y="753"/>
                          <a:pt x="791" y="742"/>
                        </a:cubicBezTo>
                        <a:cubicBezTo>
                          <a:pt x="797" y="731"/>
                          <a:pt x="796" y="707"/>
                          <a:pt x="807" y="690"/>
                        </a:cubicBezTo>
                        <a:cubicBezTo>
                          <a:pt x="818" y="673"/>
                          <a:pt x="844" y="655"/>
                          <a:pt x="855" y="642"/>
                        </a:cubicBezTo>
                        <a:cubicBezTo>
                          <a:pt x="866" y="629"/>
                          <a:pt x="866" y="625"/>
                          <a:pt x="871" y="610"/>
                        </a:cubicBezTo>
                        <a:cubicBezTo>
                          <a:pt x="876" y="595"/>
                          <a:pt x="882" y="569"/>
                          <a:pt x="887" y="550"/>
                        </a:cubicBezTo>
                        <a:cubicBezTo>
                          <a:pt x="892" y="531"/>
                          <a:pt x="908" y="505"/>
                          <a:pt x="903" y="498"/>
                        </a:cubicBezTo>
                        <a:cubicBezTo>
                          <a:pt x="898" y="491"/>
                          <a:pt x="871" y="514"/>
                          <a:pt x="855" y="506"/>
                        </a:cubicBezTo>
                        <a:cubicBezTo>
                          <a:pt x="839" y="498"/>
                          <a:pt x="822" y="467"/>
                          <a:pt x="807" y="450"/>
                        </a:cubicBezTo>
                        <a:cubicBezTo>
                          <a:pt x="792" y="433"/>
                          <a:pt x="771" y="418"/>
                          <a:pt x="763" y="402"/>
                        </a:cubicBezTo>
                        <a:cubicBezTo>
                          <a:pt x="755" y="386"/>
                          <a:pt x="763" y="372"/>
                          <a:pt x="759" y="354"/>
                        </a:cubicBezTo>
                        <a:cubicBezTo>
                          <a:pt x="755" y="336"/>
                          <a:pt x="747" y="318"/>
                          <a:pt x="739" y="294"/>
                        </a:cubicBezTo>
                        <a:cubicBezTo>
                          <a:pt x="731" y="270"/>
                          <a:pt x="716" y="232"/>
                          <a:pt x="711" y="210"/>
                        </a:cubicBezTo>
                        <a:cubicBezTo>
                          <a:pt x="706" y="188"/>
                          <a:pt x="716" y="173"/>
                          <a:pt x="711" y="162"/>
                        </a:cubicBezTo>
                        <a:cubicBezTo>
                          <a:pt x="706" y="151"/>
                          <a:pt x="697" y="151"/>
                          <a:pt x="683" y="146"/>
                        </a:cubicBezTo>
                        <a:cubicBezTo>
                          <a:pt x="669" y="141"/>
                          <a:pt x="644" y="135"/>
                          <a:pt x="627" y="130"/>
                        </a:cubicBezTo>
                        <a:cubicBezTo>
                          <a:pt x="610" y="125"/>
                          <a:pt x="600" y="116"/>
                          <a:pt x="583" y="114"/>
                        </a:cubicBezTo>
                        <a:cubicBezTo>
                          <a:pt x="566" y="112"/>
                          <a:pt x="544" y="115"/>
                          <a:pt x="523" y="118"/>
                        </a:cubicBezTo>
                        <a:cubicBezTo>
                          <a:pt x="502" y="121"/>
                          <a:pt x="474" y="134"/>
                          <a:pt x="459" y="130"/>
                        </a:cubicBezTo>
                        <a:cubicBezTo>
                          <a:pt x="444" y="126"/>
                          <a:pt x="447" y="103"/>
                          <a:pt x="435" y="94"/>
                        </a:cubicBezTo>
                        <a:cubicBezTo>
                          <a:pt x="423" y="85"/>
                          <a:pt x="402" y="83"/>
                          <a:pt x="387" y="76"/>
                        </a:cubicBezTo>
                        <a:cubicBezTo>
                          <a:pt x="372" y="69"/>
                          <a:pt x="352" y="64"/>
                          <a:pt x="345" y="52"/>
                        </a:cubicBezTo>
                        <a:cubicBezTo>
                          <a:pt x="338" y="40"/>
                          <a:pt x="354" y="12"/>
                          <a:pt x="343" y="6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A50021"/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12" name="Freeform 20">
                    <a:extLst>
                      <a:ext uri="{FF2B5EF4-FFF2-40B4-BE49-F238E27FC236}">
                        <a16:creationId xmlns:a16="http://schemas.microsoft.com/office/drawing/2014/main" id="{41842A3D-86E6-C2D6-3D2C-E0E3364C28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75" y="2831"/>
                    <a:ext cx="106" cy="268"/>
                  </a:xfrm>
                  <a:custGeom>
                    <a:avLst/>
                    <a:gdLst/>
                    <a:ahLst/>
                    <a:cxnLst>
                      <a:cxn ang="0">
                        <a:pos x="87" y="1"/>
                      </a:cxn>
                      <a:cxn ang="0">
                        <a:pos x="43" y="17"/>
                      </a:cxn>
                      <a:cxn ang="0">
                        <a:pos x="23" y="81"/>
                      </a:cxn>
                      <a:cxn ang="0">
                        <a:pos x="3" y="121"/>
                      </a:cxn>
                      <a:cxn ang="0">
                        <a:pos x="3" y="169"/>
                      </a:cxn>
                      <a:cxn ang="0">
                        <a:pos x="3" y="217"/>
                      </a:cxn>
                      <a:cxn ang="0">
                        <a:pos x="23" y="253"/>
                      </a:cxn>
                      <a:cxn ang="0">
                        <a:pos x="51" y="265"/>
                      </a:cxn>
                      <a:cxn ang="0">
                        <a:pos x="71" y="233"/>
                      </a:cxn>
                      <a:cxn ang="0">
                        <a:pos x="67" y="209"/>
                      </a:cxn>
                      <a:cxn ang="0">
                        <a:pos x="71" y="177"/>
                      </a:cxn>
                      <a:cxn ang="0">
                        <a:pos x="83" y="153"/>
                      </a:cxn>
                      <a:cxn ang="0">
                        <a:pos x="79" y="109"/>
                      </a:cxn>
                      <a:cxn ang="0">
                        <a:pos x="103" y="61"/>
                      </a:cxn>
                      <a:cxn ang="0">
                        <a:pos x="99" y="25"/>
                      </a:cxn>
                      <a:cxn ang="0">
                        <a:pos x="87" y="1"/>
                      </a:cxn>
                    </a:cxnLst>
                    <a:rect l="0" t="0" r="r" b="b"/>
                    <a:pathLst>
                      <a:path w="106" h="268">
                        <a:moveTo>
                          <a:pt x="87" y="1"/>
                        </a:moveTo>
                        <a:cubicBezTo>
                          <a:pt x="78" y="0"/>
                          <a:pt x="54" y="4"/>
                          <a:pt x="43" y="17"/>
                        </a:cubicBezTo>
                        <a:cubicBezTo>
                          <a:pt x="32" y="30"/>
                          <a:pt x="30" y="64"/>
                          <a:pt x="23" y="81"/>
                        </a:cubicBezTo>
                        <a:cubicBezTo>
                          <a:pt x="16" y="98"/>
                          <a:pt x="6" y="106"/>
                          <a:pt x="3" y="121"/>
                        </a:cubicBezTo>
                        <a:cubicBezTo>
                          <a:pt x="0" y="136"/>
                          <a:pt x="3" y="153"/>
                          <a:pt x="3" y="169"/>
                        </a:cubicBezTo>
                        <a:cubicBezTo>
                          <a:pt x="3" y="185"/>
                          <a:pt x="0" y="203"/>
                          <a:pt x="3" y="217"/>
                        </a:cubicBezTo>
                        <a:cubicBezTo>
                          <a:pt x="6" y="231"/>
                          <a:pt x="15" y="245"/>
                          <a:pt x="23" y="253"/>
                        </a:cubicBezTo>
                        <a:cubicBezTo>
                          <a:pt x="31" y="261"/>
                          <a:pt x="43" y="268"/>
                          <a:pt x="51" y="265"/>
                        </a:cubicBezTo>
                        <a:cubicBezTo>
                          <a:pt x="59" y="262"/>
                          <a:pt x="68" y="242"/>
                          <a:pt x="71" y="233"/>
                        </a:cubicBezTo>
                        <a:cubicBezTo>
                          <a:pt x="74" y="224"/>
                          <a:pt x="67" y="218"/>
                          <a:pt x="67" y="209"/>
                        </a:cubicBezTo>
                        <a:cubicBezTo>
                          <a:pt x="67" y="200"/>
                          <a:pt x="68" y="186"/>
                          <a:pt x="71" y="177"/>
                        </a:cubicBezTo>
                        <a:cubicBezTo>
                          <a:pt x="74" y="168"/>
                          <a:pt x="82" y="164"/>
                          <a:pt x="83" y="153"/>
                        </a:cubicBezTo>
                        <a:cubicBezTo>
                          <a:pt x="84" y="142"/>
                          <a:pt x="76" y="124"/>
                          <a:pt x="79" y="109"/>
                        </a:cubicBezTo>
                        <a:cubicBezTo>
                          <a:pt x="82" y="94"/>
                          <a:pt x="100" y="75"/>
                          <a:pt x="103" y="61"/>
                        </a:cubicBezTo>
                        <a:cubicBezTo>
                          <a:pt x="106" y="47"/>
                          <a:pt x="102" y="35"/>
                          <a:pt x="99" y="25"/>
                        </a:cubicBezTo>
                        <a:cubicBezTo>
                          <a:pt x="96" y="15"/>
                          <a:pt x="96" y="2"/>
                          <a:pt x="87" y="1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CC00"/>
                      </a:gs>
                      <a:gs pos="100000">
                        <a:srgbClr val="A50021"/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13" name="Freeform 21">
                    <a:extLst>
                      <a:ext uri="{FF2B5EF4-FFF2-40B4-BE49-F238E27FC236}">
                        <a16:creationId xmlns:a16="http://schemas.microsoft.com/office/drawing/2014/main" id="{F6171D88-D32C-3111-DD1B-E2DB1596FC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-832161">
                    <a:off x="4100" y="2811"/>
                    <a:ext cx="570" cy="528"/>
                  </a:xfrm>
                  <a:custGeom>
                    <a:avLst/>
                    <a:gdLst/>
                    <a:ahLst/>
                    <a:cxnLst>
                      <a:cxn ang="0">
                        <a:pos x="266" y="5"/>
                      </a:cxn>
                      <a:cxn ang="0">
                        <a:pos x="226" y="45"/>
                      </a:cxn>
                      <a:cxn ang="0">
                        <a:pos x="174" y="65"/>
                      </a:cxn>
                      <a:cxn ang="0">
                        <a:pos x="146" y="101"/>
                      </a:cxn>
                      <a:cxn ang="0">
                        <a:pos x="98" y="129"/>
                      </a:cxn>
                      <a:cxn ang="0">
                        <a:pos x="78" y="177"/>
                      </a:cxn>
                      <a:cxn ang="0">
                        <a:pos x="10" y="201"/>
                      </a:cxn>
                      <a:cxn ang="0">
                        <a:pos x="18" y="249"/>
                      </a:cxn>
                      <a:cxn ang="0">
                        <a:pos x="18" y="285"/>
                      </a:cxn>
                      <a:cxn ang="0">
                        <a:pos x="38" y="337"/>
                      </a:cxn>
                      <a:cxn ang="0">
                        <a:pos x="22" y="381"/>
                      </a:cxn>
                      <a:cxn ang="0">
                        <a:pos x="34" y="429"/>
                      </a:cxn>
                      <a:cxn ang="0">
                        <a:pos x="78" y="433"/>
                      </a:cxn>
                      <a:cxn ang="0">
                        <a:pos x="122" y="445"/>
                      </a:cxn>
                      <a:cxn ang="0">
                        <a:pos x="170" y="409"/>
                      </a:cxn>
                      <a:cxn ang="0">
                        <a:pos x="218" y="393"/>
                      </a:cxn>
                      <a:cxn ang="0">
                        <a:pos x="270" y="385"/>
                      </a:cxn>
                      <a:cxn ang="0">
                        <a:pos x="298" y="393"/>
                      </a:cxn>
                      <a:cxn ang="0">
                        <a:pos x="342" y="413"/>
                      </a:cxn>
                      <a:cxn ang="0">
                        <a:pos x="358" y="441"/>
                      </a:cxn>
                      <a:cxn ang="0">
                        <a:pos x="370" y="477"/>
                      </a:cxn>
                      <a:cxn ang="0">
                        <a:pos x="398" y="493"/>
                      </a:cxn>
                      <a:cxn ang="0">
                        <a:pos x="418" y="525"/>
                      </a:cxn>
                      <a:cxn ang="0">
                        <a:pos x="470" y="509"/>
                      </a:cxn>
                      <a:cxn ang="0">
                        <a:pos x="514" y="477"/>
                      </a:cxn>
                      <a:cxn ang="0">
                        <a:pos x="514" y="429"/>
                      </a:cxn>
                      <a:cxn ang="0">
                        <a:pos x="542" y="393"/>
                      </a:cxn>
                      <a:cxn ang="0">
                        <a:pos x="566" y="321"/>
                      </a:cxn>
                      <a:cxn ang="0">
                        <a:pos x="566" y="273"/>
                      </a:cxn>
                      <a:cxn ang="0">
                        <a:pos x="546" y="249"/>
                      </a:cxn>
                      <a:cxn ang="0">
                        <a:pos x="498" y="205"/>
                      </a:cxn>
                      <a:cxn ang="0">
                        <a:pos x="474" y="149"/>
                      </a:cxn>
                      <a:cxn ang="0">
                        <a:pos x="454" y="93"/>
                      </a:cxn>
                      <a:cxn ang="0">
                        <a:pos x="442" y="49"/>
                      </a:cxn>
                      <a:cxn ang="0">
                        <a:pos x="414" y="1"/>
                      </a:cxn>
                      <a:cxn ang="0">
                        <a:pos x="418" y="45"/>
                      </a:cxn>
                      <a:cxn ang="0">
                        <a:pos x="418" y="93"/>
                      </a:cxn>
                      <a:cxn ang="0">
                        <a:pos x="370" y="93"/>
                      </a:cxn>
                      <a:cxn ang="0">
                        <a:pos x="338" y="81"/>
                      </a:cxn>
                      <a:cxn ang="0">
                        <a:pos x="334" y="41"/>
                      </a:cxn>
                      <a:cxn ang="0">
                        <a:pos x="314" y="9"/>
                      </a:cxn>
                      <a:cxn ang="0">
                        <a:pos x="266" y="5"/>
                      </a:cxn>
                    </a:cxnLst>
                    <a:rect l="0" t="0" r="r" b="b"/>
                    <a:pathLst>
                      <a:path w="570" h="528">
                        <a:moveTo>
                          <a:pt x="266" y="5"/>
                        </a:moveTo>
                        <a:cubicBezTo>
                          <a:pt x="250" y="13"/>
                          <a:pt x="241" y="35"/>
                          <a:pt x="226" y="45"/>
                        </a:cubicBezTo>
                        <a:cubicBezTo>
                          <a:pt x="211" y="55"/>
                          <a:pt x="187" y="56"/>
                          <a:pt x="174" y="65"/>
                        </a:cubicBezTo>
                        <a:cubicBezTo>
                          <a:pt x="161" y="74"/>
                          <a:pt x="159" y="90"/>
                          <a:pt x="146" y="101"/>
                        </a:cubicBezTo>
                        <a:cubicBezTo>
                          <a:pt x="133" y="112"/>
                          <a:pt x="109" y="116"/>
                          <a:pt x="98" y="129"/>
                        </a:cubicBezTo>
                        <a:cubicBezTo>
                          <a:pt x="87" y="142"/>
                          <a:pt x="93" y="165"/>
                          <a:pt x="78" y="177"/>
                        </a:cubicBezTo>
                        <a:cubicBezTo>
                          <a:pt x="63" y="189"/>
                          <a:pt x="20" y="189"/>
                          <a:pt x="10" y="201"/>
                        </a:cubicBezTo>
                        <a:cubicBezTo>
                          <a:pt x="0" y="213"/>
                          <a:pt x="17" y="235"/>
                          <a:pt x="18" y="249"/>
                        </a:cubicBezTo>
                        <a:cubicBezTo>
                          <a:pt x="19" y="263"/>
                          <a:pt x="15" y="270"/>
                          <a:pt x="18" y="285"/>
                        </a:cubicBezTo>
                        <a:cubicBezTo>
                          <a:pt x="21" y="300"/>
                          <a:pt x="37" y="321"/>
                          <a:pt x="38" y="337"/>
                        </a:cubicBezTo>
                        <a:cubicBezTo>
                          <a:pt x="39" y="353"/>
                          <a:pt x="23" y="366"/>
                          <a:pt x="22" y="381"/>
                        </a:cubicBezTo>
                        <a:cubicBezTo>
                          <a:pt x="21" y="396"/>
                          <a:pt x="25" y="420"/>
                          <a:pt x="34" y="429"/>
                        </a:cubicBezTo>
                        <a:cubicBezTo>
                          <a:pt x="43" y="438"/>
                          <a:pt x="63" y="430"/>
                          <a:pt x="78" y="433"/>
                        </a:cubicBezTo>
                        <a:cubicBezTo>
                          <a:pt x="93" y="436"/>
                          <a:pt x="107" y="449"/>
                          <a:pt x="122" y="445"/>
                        </a:cubicBezTo>
                        <a:cubicBezTo>
                          <a:pt x="137" y="441"/>
                          <a:pt x="154" y="418"/>
                          <a:pt x="170" y="409"/>
                        </a:cubicBezTo>
                        <a:cubicBezTo>
                          <a:pt x="186" y="400"/>
                          <a:pt x="201" y="397"/>
                          <a:pt x="218" y="393"/>
                        </a:cubicBezTo>
                        <a:cubicBezTo>
                          <a:pt x="235" y="389"/>
                          <a:pt x="257" y="385"/>
                          <a:pt x="270" y="385"/>
                        </a:cubicBezTo>
                        <a:cubicBezTo>
                          <a:pt x="283" y="385"/>
                          <a:pt x="286" y="388"/>
                          <a:pt x="298" y="393"/>
                        </a:cubicBezTo>
                        <a:cubicBezTo>
                          <a:pt x="310" y="398"/>
                          <a:pt x="332" y="405"/>
                          <a:pt x="342" y="413"/>
                        </a:cubicBezTo>
                        <a:cubicBezTo>
                          <a:pt x="352" y="421"/>
                          <a:pt x="353" y="430"/>
                          <a:pt x="358" y="441"/>
                        </a:cubicBezTo>
                        <a:cubicBezTo>
                          <a:pt x="363" y="452"/>
                          <a:pt x="363" y="468"/>
                          <a:pt x="370" y="477"/>
                        </a:cubicBezTo>
                        <a:cubicBezTo>
                          <a:pt x="377" y="486"/>
                          <a:pt x="390" y="485"/>
                          <a:pt x="398" y="493"/>
                        </a:cubicBezTo>
                        <a:cubicBezTo>
                          <a:pt x="406" y="501"/>
                          <a:pt x="406" y="522"/>
                          <a:pt x="418" y="525"/>
                        </a:cubicBezTo>
                        <a:cubicBezTo>
                          <a:pt x="430" y="528"/>
                          <a:pt x="454" y="517"/>
                          <a:pt x="470" y="509"/>
                        </a:cubicBezTo>
                        <a:cubicBezTo>
                          <a:pt x="486" y="501"/>
                          <a:pt x="507" y="490"/>
                          <a:pt x="514" y="477"/>
                        </a:cubicBezTo>
                        <a:cubicBezTo>
                          <a:pt x="521" y="464"/>
                          <a:pt x="509" y="443"/>
                          <a:pt x="514" y="429"/>
                        </a:cubicBezTo>
                        <a:cubicBezTo>
                          <a:pt x="519" y="415"/>
                          <a:pt x="533" y="411"/>
                          <a:pt x="542" y="393"/>
                        </a:cubicBezTo>
                        <a:cubicBezTo>
                          <a:pt x="551" y="375"/>
                          <a:pt x="562" y="341"/>
                          <a:pt x="566" y="321"/>
                        </a:cubicBezTo>
                        <a:cubicBezTo>
                          <a:pt x="570" y="301"/>
                          <a:pt x="569" y="285"/>
                          <a:pt x="566" y="273"/>
                        </a:cubicBezTo>
                        <a:cubicBezTo>
                          <a:pt x="563" y="261"/>
                          <a:pt x="557" y="260"/>
                          <a:pt x="546" y="249"/>
                        </a:cubicBezTo>
                        <a:cubicBezTo>
                          <a:pt x="535" y="238"/>
                          <a:pt x="510" y="222"/>
                          <a:pt x="498" y="205"/>
                        </a:cubicBezTo>
                        <a:cubicBezTo>
                          <a:pt x="486" y="188"/>
                          <a:pt x="481" y="168"/>
                          <a:pt x="474" y="149"/>
                        </a:cubicBezTo>
                        <a:cubicBezTo>
                          <a:pt x="467" y="130"/>
                          <a:pt x="459" y="110"/>
                          <a:pt x="454" y="93"/>
                        </a:cubicBezTo>
                        <a:cubicBezTo>
                          <a:pt x="449" y="76"/>
                          <a:pt x="449" y="64"/>
                          <a:pt x="442" y="49"/>
                        </a:cubicBezTo>
                        <a:cubicBezTo>
                          <a:pt x="435" y="34"/>
                          <a:pt x="418" y="2"/>
                          <a:pt x="414" y="1"/>
                        </a:cubicBezTo>
                        <a:cubicBezTo>
                          <a:pt x="410" y="0"/>
                          <a:pt x="417" y="30"/>
                          <a:pt x="418" y="45"/>
                        </a:cubicBezTo>
                        <a:cubicBezTo>
                          <a:pt x="419" y="60"/>
                          <a:pt x="426" y="85"/>
                          <a:pt x="418" y="93"/>
                        </a:cubicBezTo>
                        <a:cubicBezTo>
                          <a:pt x="410" y="101"/>
                          <a:pt x="383" y="95"/>
                          <a:pt x="370" y="93"/>
                        </a:cubicBezTo>
                        <a:cubicBezTo>
                          <a:pt x="357" y="91"/>
                          <a:pt x="344" y="90"/>
                          <a:pt x="338" y="81"/>
                        </a:cubicBezTo>
                        <a:cubicBezTo>
                          <a:pt x="332" y="72"/>
                          <a:pt x="338" y="53"/>
                          <a:pt x="334" y="41"/>
                        </a:cubicBezTo>
                        <a:cubicBezTo>
                          <a:pt x="330" y="29"/>
                          <a:pt x="325" y="15"/>
                          <a:pt x="314" y="9"/>
                        </a:cubicBezTo>
                        <a:cubicBezTo>
                          <a:pt x="303" y="3"/>
                          <a:pt x="276" y="6"/>
                          <a:pt x="266" y="5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9900"/>
                      </a:gs>
                      <a:gs pos="100000">
                        <a:srgbClr val="80008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14" name="Freeform 22">
                    <a:extLst>
                      <a:ext uri="{FF2B5EF4-FFF2-40B4-BE49-F238E27FC236}">
                        <a16:creationId xmlns:a16="http://schemas.microsoft.com/office/drawing/2014/main" id="{BB320E3E-5369-5045-8B69-BCD9EE11C7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26" y="2633"/>
                    <a:ext cx="295" cy="158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52" y="15"/>
                      </a:cxn>
                      <a:cxn ang="0">
                        <a:pos x="92" y="3"/>
                      </a:cxn>
                      <a:cxn ang="0">
                        <a:pos x="144" y="31"/>
                      </a:cxn>
                      <a:cxn ang="0">
                        <a:pos x="160" y="59"/>
                      </a:cxn>
                      <a:cxn ang="0">
                        <a:pos x="192" y="79"/>
                      </a:cxn>
                      <a:cxn ang="0">
                        <a:pos x="244" y="143"/>
                      </a:cxn>
                      <a:cxn ang="0">
                        <a:pos x="212" y="155"/>
                      </a:cxn>
                      <a:cxn ang="0">
                        <a:pos x="184" y="123"/>
                      </a:cxn>
                      <a:cxn ang="0">
                        <a:pos x="144" y="143"/>
                      </a:cxn>
                      <a:cxn ang="0">
                        <a:pos x="120" y="135"/>
                      </a:cxn>
                      <a:cxn ang="0">
                        <a:pos x="76" y="119"/>
                      </a:cxn>
                      <a:cxn ang="0">
                        <a:pos x="48" y="83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247" h="158">
                        <a:moveTo>
                          <a:pt x="0" y="31"/>
                        </a:moveTo>
                        <a:cubicBezTo>
                          <a:pt x="1" y="20"/>
                          <a:pt x="37" y="20"/>
                          <a:pt x="52" y="15"/>
                        </a:cubicBezTo>
                        <a:cubicBezTo>
                          <a:pt x="67" y="10"/>
                          <a:pt x="77" y="0"/>
                          <a:pt x="92" y="3"/>
                        </a:cubicBezTo>
                        <a:cubicBezTo>
                          <a:pt x="107" y="6"/>
                          <a:pt x="133" y="22"/>
                          <a:pt x="144" y="31"/>
                        </a:cubicBezTo>
                        <a:cubicBezTo>
                          <a:pt x="155" y="40"/>
                          <a:pt x="152" y="51"/>
                          <a:pt x="160" y="59"/>
                        </a:cubicBezTo>
                        <a:cubicBezTo>
                          <a:pt x="168" y="67"/>
                          <a:pt x="178" y="65"/>
                          <a:pt x="192" y="79"/>
                        </a:cubicBezTo>
                        <a:cubicBezTo>
                          <a:pt x="206" y="93"/>
                          <a:pt x="241" y="130"/>
                          <a:pt x="244" y="143"/>
                        </a:cubicBezTo>
                        <a:cubicBezTo>
                          <a:pt x="247" y="156"/>
                          <a:pt x="222" y="158"/>
                          <a:pt x="212" y="155"/>
                        </a:cubicBezTo>
                        <a:cubicBezTo>
                          <a:pt x="202" y="152"/>
                          <a:pt x="195" y="125"/>
                          <a:pt x="184" y="123"/>
                        </a:cubicBezTo>
                        <a:cubicBezTo>
                          <a:pt x="173" y="121"/>
                          <a:pt x="155" y="141"/>
                          <a:pt x="144" y="143"/>
                        </a:cubicBezTo>
                        <a:cubicBezTo>
                          <a:pt x="133" y="145"/>
                          <a:pt x="131" y="139"/>
                          <a:pt x="120" y="135"/>
                        </a:cubicBezTo>
                        <a:cubicBezTo>
                          <a:pt x="109" y="131"/>
                          <a:pt x="88" y="128"/>
                          <a:pt x="76" y="119"/>
                        </a:cubicBezTo>
                        <a:cubicBezTo>
                          <a:pt x="64" y="110"/>
                          <a:pt x="61" y="98"/>
                          <a:pt x="48" y="83"/>
                        </a:cubicBezTo>
                        <a:cubicBezTo>
                          <a:pt x="35" y="68"/>
                          <a:pt x="10" y="42"/>
                          <a:pt x="0" y="31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9900"/>
                      </a:gs>
                      <a:gs pos="100000">
                        <a:srgbClr val="A5002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grpSp>
                <p:nvGrpSpPr>
                  <p:cNvPr id="3015" name="Group 23">
                    <a:extLst>
                      <a:ext uri="{FF2B5EF4-FFF2-40B4-BE49-F238E27FC236}">
                        <a16:creationId xmlns:a16="http://schemas.microsoft.com/office/drawing/2014/main" id="{A6308BBE-BC29-9837-2F9F-C017072E42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28" y="2904"/>
                    <a:ext cx="202" cy="273"/>
                    <a:chOff x="4937" y="3264"/>
                    <a:chExt cx="202" cy="273"/>
                  </a:xfrm>
                </p:grpSpPr>
                <p:sp>
                  <p:nvSpPr>
                    <p:cNvPr id="3038" name="Freeform 24">
                      <a:extLst>
                        <a:ext uri="{FF2B5EF4-FFF2-40B4-BE49-F238E27FC236}">
                          <a16:creationId xmlns:a16="http://schemas.microsoft.com/office/drawing/2014/main" id="{B8480314-9B99-EEB3-65CE-E6501B295C3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60" y="3264"/>
                      <a:ext cx="79" cy="117"/>
                    </a:xfrm>
                    <a:custGeom>
                      <a:avLst/>
                      <a:gdLst/>
                      <a:ahLst/>
                      <a:cxnLst>
                        <a:cxn ang="0">
                          <a:pos x="10" y="0"/>
                        </a:cxn>
                        <a:cxn ang="0">
                          <a:pos x="42" y="48"/>
                        </a:cxn>
                        <a:cxn ang="0">
                          <a:pos x="66" y="48"/>
                        </a:cxn>
                        <a:cxn ang="0">
                          <a:pos x="78" y="72"/>
                        </a:cxn>
                        <a:cxn ang="0">
                          <a:pos x="58" y="96"/>
                        </a:cxn>
                        <a:cxn ang="0">
                          <a:pos x="46" y="116"/>
                        </a:cxn>
                        <a:cxn ang="0">
                          <a:pos x="22" y="88"/>
                        </a:cxn>
                        <a:cxn ang="0">
                          <a:pos x="2" y="40"/>
                        </a:cxn>
                        <a:cxn ang="0">
                          <a:pos x="10" y="0"/>
                        </a:cxn>
                      </a:cxnLst>
                      <a:rect l="0" t="0" r="r" b="b"/>
                      <a:pathLst>
                        <a:path w="79" h="117">
                          <a:moveTo>
                            <a:pt x="10" y="0"/>
                          </a:moveTo>
                          <a:cubicBezTo>
                            <a:pt x="17" y="1"/>
                            <a:pt x="33" y="40"/>
                            <a:pt x="42" y="48"/>
                          </a:cubicBezTo>
                          <a:cubicBezTo>
                            <a:pt x="51" y="56"/>
                            <a:pt x="60" y="44"/>
                            <a:pt x="66" y="48"/>
                          </a:cubicBezTo>
                          <a:cubicBezTo>
                            <a:pt x="72" y="52"/>
                            <a:pt x="79" y="64"/>
                            <a:pt x="78" y="72"/>
                          </a:cubicBezTo>
                          <a:cubicBezTo>
                            <a:pt x="77" y="80"/>
                            <a:pt x="63" y="89"/>
                            <a:pt x="58" y="96"/>
                          </a:cubicBezTo>
                          <a:cubicBezTo>
                            <a:pt x="53" y="103"/>
                            <a:pt x="52" y="117"/>
                            <a:pt x="46" y="116"/>
                          </a:cubicBezTo>
                          <a:cubicBezTo>
                            <a:pt x="40" y="115"/>
                            <a:pt x="29" y="101"/>
                            <a:pt x="22" y="88"/>
                          </a:cubicBezTo>
                          <a:cubicBezTo>
                            <a:pt x="15" y="75"/>
                            <a:pt x="4" y="55"/>
                            <a:pt x="2" y="40"/>
                          </a:cubicBezTo>
                          <a:cubicBezTo>
                            <a:pt x="0" y="25"/>
                            <a:pt x="8" y="8"/>
                            <a:pt x="10" y="0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rgbClr val="A5002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0" hangingPunct="0">
                        <a:spcBef>
                          <a:spcPct val="5000"/>
                        </a:spcBef>
                      </a:pPr>
                      <a:endParaRPr lang="en-US" sz="1400" b="1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3039" name="Freeform 25">
                      <a:extLst>
                        <a:ext uri="{FF2B5EF4-FFF2-40B4-BE49-F238E27FC236}">
                          <a16:creationId xmlns:a16="http://schemas.microsoft.com/office/drawing/2014/main" id="{DA61A86F-C797-57D4-0A8A-4E1B2760BB8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37" y="3388"/>
                      <a:ext cx="133" cy="149"/>
                    </a:xfrm>
                    <a:custGeom>
                      <a:avLst/>
                      <a:gdLst/>
                      <a:ahLst/>
                      <a:cxnLst>
                        <a:cxn ang="0">
                          <a:pos x="89" y="8"/>
                        </a:cxn>
                        <a:cxn ang="0">
                          <a:pos x="74" y="29"/>
                        </a:cxn>
                        <a:cxn ang="0">
                          <a:pos x="43" y="44"/>
                        </a:cxn>
                        <a:cxn ang="0">
                          <a:pos x="35" y="65"/>
                        </a:cxn>
                        <a:cxn ang="0">
                          <a:pos x="8" y="68"/>
                        </a:cxn>
                        <a:cxn ang="0">
                          <a:pos x="1" y="102"/>
                        </a:cxn>
                        <a:cxn ang="0">
                          <a:pos x="13" y="144"/>
                        </a:cxn>
                        <a:cxn ang="0">
                          <a:pos x="69" y="132"/>
                        </a:cxn>
                        <a:cxn ang="0">
                          <a:pos x="65" y="84"/>
                        </a:cxn>
                        <a:cxn ang="0">
                          <a:pos x="81" y="65"/>
                        </a:cxn>
                        <a:cxn ang="0">
                          <a:pos x="93" y="38"/>
                        </a:cxn>
                        <a:cxn ang="0">
                          <a:pos x="127" y="29"/>
                        </a:cxn>
                        <a:cxn ang="0">
                          <a:pos x="127" y="17"/>
                        </a:cxn>
                        <a:cxn ang="0">
                          <a:pos x="112" y="2"/>
                        </a:cxn>
                        <a:cxn ang="0">
                          <a:pos x="89" y="8"/>
                        </a:cxn>
                      </a:cxnLst>
                      <a:rect l="0" t="0" r="r" b="b"/>
                      <a:pathLst>
                        <a:path w="133" h="149">
                          <a:moveTo>
                            <a:pt x="89" y="8"/>
                          </a:moveTo>
                          <a:cubicBezTo>
                            <a:pt x="82" y="12"/>
                            <a:pt x="81" y="23"/>
                            <a:pt x="74" y="29"/>
                          </a:cubicBezTo>
                          <a:cubicBezTo>
                            <a:pt x="66" y="35"/>
                            <a:pt x="50" y="38"/>
                            <a:pt x="43" y="44"/>
                          </a:cubicBezTo>
                          <a:cubicBezTo>
                            <a:pt x="36" y="50"/>
                            <a:pt x="41" y="62"/>
                            <a:pt x="35" y="65"/>
                          </a:cubicBezTo>
                          <a:cubicBezTo>
                            <a:pt x="30" y="69"/>
                            <a:pt x="14" y="62"/>
                            <a:pt x="8" y="68"/>
                          </a:cubicBezTo>
                          <a:cubicBezTo>
                            <a:pt x="3" y="74"/>
                            <a:pt x="0" y="89"/>
                            <a:pt x="1" y="102"/>
                          </a:cubicBezTo>
                          <a:cubicBezTo>
                            <a:pt x="2" y="115"/>
                            <a:pt x="2" y="139"/>
                            <a:pt x="13" y="144"/>
                          </a:cubicBezTo>
                          <a:cubicBezTo>
                            <a:pt x="24" y="149"/>
                            <a:pt x="60" y="142"/>
                            <a:pt x="69" y="132"/>
                          </a:cubicBezTo>
                          <a:cubicBezTo>
                            <a:pt x="78" y="122"/>
                            <a:pt x="63" y="95"/>
                            <a:pt x="65" y="84"/>
                          </a:cubicBezTo>
                          <a:cubicBezTo>
                            <a:pt x="67" y="73"/>
                            <a:pt x="76" y="73"/>
                            <a:pt x="81" y="65"/>
                          </a:cubicBezTo>
                          <a:cubicBezTo>
                            <a:pt x="86" y="57"/>
                            <a:pt x="85" y="44"/>
                            <a:pt x="93" y="38"/>
                          </a:cubicBezTo>
                          <a:cubicBezTo>
                            <a:pt x="100" y="32"/>
                            <a:pt x="122" y="33"/>
                            <a:pt x="127" y="29"/>
                          </a:cubicBezTo>
                          <a:cubicBezTo>
                            <a:pt x="133" y="25"/>
                            <a:pt x="130" y="21"/>
                            <a:pt x="127" y="17"/>
                          </a:cubicBezTo>
                          <a:cubicBezTo>
                            <a:pt x="124" y="12"/>
                            <a:pt x="119" y="3"/>
                            <a:pt x="112" y="2"/>
                          </a:cubicBezTo>
                          <a:cubicBezTo>
                            <a:pt x="105" y="0"/>
                            <a:pt x="94" y="6"/>
                            <a:pt x="89" y="8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rgbClr val="A5002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0" hangingPunct="0">
                        <a:spcBef>
                          <a:spcPct val="5000"/>
                        </a:spcBef>
                      </a:pPr>
                      <a:endParaRPr lang="en-US" sz="1400" b="1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p:txBody>
                </p:sp>
              </p:grpSp>
              <p:sp>
                <p:nvSpPr>
                  <p:cNvPr id="3016" name="Freeform 26">
                    <a:extLst>
                      <a:ext uri="{FF2B5EF4-FFF2-40B4-BE49-F238E27FC236}">
                        <a16:creationId xmlns:a16="http://schemas.microsoft.com/office/drawing/2014/main" id="{BEC40B53-5434-4B57-1092-EB174C1279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186559">
                    <a:off x="1366" y="2219"/>
                    <a:ext cx="180" cy="47"/>
                  </a:xfrm>
                  <a:custGeom>
                    <a:avLst/>
                    <a:gdLst/>
                    <a:ahLst/>
                    <a:cxnLst>
                      <a:cxn ang="0">
                        <a:pos x="0" y="18"/>
                      </a:cxn>
                      <a:cxn ang="0">
                        <a:pos x="46" y="3"/>
                      </a:cxn>
                      <a:cxn ang="0">
                        <a:pos x="110" y="7"/>
                      </a:cxn>
                      <a:cxn ang="0">
                        <a:pos x="172" y="3"/>
                      </a:cxn>
                      <a:cxn ang="0">
                        <a:pos x="156" y="25"/>
                      </a:cxn>
                      <a:cxn ang="0">
                        <a:pos x="119" y="46"/>
                      </a:cxn>
                      <a:cxn ang="0">
                        <a:pos x="72" y="21"/>
                      </a:cxn>
                      <a:cxn ang="0">
                        <a:pos x="20" y="41"/>
                      </a:cxn>
                      <a:cxn ang="0">
                        <a:pos x="0" y="18"/>
                      </a:cxn>
                    </a:cxnLst>
                    <a:rect l="0" t="0" r="r" b="b"/>
                    <a:pathLst>
                      <a:path w="180" h="47">
                        <a:moveTo>
                          <a:pt x="0" y="18"/>
                        </a:moveTo>
                        <a:cubicBezTo>
                          <a:pt x="5" y="8"/>
                          <a:pt x="27" y="5"/>
                          <a:pt x="46" y="3"/>
                        </a:cubicBezTo>
                        <a:cubicBezTo>
                          <a:pt x="64" y="1"/>
                          <a:pt x="89" y="7"/>
                          <a:pt x="110" y="7"/>
                        </a:cubicBezTo>
                        <a:cubicBezTo>
                          <a:pt x="131" y="7"/>
                          <a:pt x="164" y="0"/>
                          <a:pt x="172" y="3"/>
                        </a:cubicBezTo>
                        <a:cubicBezTo>
                          <a:pt x="180" y="6"/>
                          <a:pt x="165" y="18"/>
                          <a:pt x="156" y="25"/>
                        </a:cubicBezTo>
                        <a:cubicBezTo>
                          <a:pt x="147" y="32"/>
                          <a:pt x="133" y="47"/>
                          <a:pt x="119" y="46"/>
                        </a:cubicBezTo>
                        <a:cubicBezTo>
                          <a:pt x="105" y="45"/>
                          <a:pt x="88" y="22"/>
                          <a:pt x="72" y="21"/>
                        </a:cubicBezTo>
                        <a:cubicBezTo>
                          <a:pt x="56" y="20"/>
                          <a:pt x="32" y="41"/>
                          <a:pt x="20" y="41"/>
                        </a:cubicBezTo>
                        <a:cubicBezTo>
                          <a:pt x="8" y="41"/>
                          <a:pt x="4" y="23"/>
                          <a:pt x="0" y="18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8000"/>
                      </a:gs>
                      <a:gs pos="100000">
                        <a:srgbClr val="FF9900"/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17" name="Freeform 27">
                    <a:extLst>
                      <a:ext uri="{FF2B5EF4-FFF2-40B4-BE49-F238E27FC236}">
                        <a16:creationId xmlns:a16="http://schemas.microsoft.com/office/drawing/2014/main" id="{EBA2BD04-A5A9-6B8C-BE1E-AD6A306CDB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1243533">
                    <a:off x="1546" y="2260"/>
                    <a:ext cx="96" cy="48"/>
                  </a:xfrm>
                  <a:custGeom>
                    <a:avLst/>
                    <a:gdLst/>
                    <a:ahLst/>
                    <a:cxnLst>
                      <a:cxn ang="0">
                        <a:pos x="48" y="8"/>
                      </a:cxn>
                      <a:cxn ang="0">
                        <a:pos x="96" y="8"/>
                      </a:cxn>
                      <a:cxn ang="0">
                        <a:pos x="96" y="56"/>
                      </a:cxn>
                      <a:cxn ang="0">
                        <a:pos x="48" y="56"/>
                      </a:cxn>
                      <a:cxn ang="0">
                        <a:pos x="0" y="56"/>
                      </a:cxn>
                      <a:cxn ang="0">
                        <a:pos x="48" y="8"/>
                      </a:cxn>
                    </a:cxnLst>
                    <a:rect l="0" t="0" r="r" b="b"/>
                    <a:pathLst>
                      <a:path w="104" h="64">
                        <a:moveTo>
                          <a:pt x="48" y="8"/>
                        </a:moveTo>
                        <a:cubicBezTo>
                          <a:pt x="64" y="0"/>
                          <a:pt x="88" y="0"/>
                          <a:pt x="96" y="8"/>
                        </a:cubicBezTo>
                        <a:cubicBezTo>
                          <a:pt x="104" y="16"/>
                          <a:pt x="104" y="48"/>
                          <a:pt x="96" y="56"/>
                        </a:cubicBezTo>
                        <a:cubicBezTo>
                          <a:pt x="88" y="64"/>
                          <a:pt x="64" y="56"/>
                          <a:pt x="48" y="56"/>
                        </a:cubicBezTo>
                        <a:cubicBezTo>
                          <a:pt x="32" y="56"/>
                          <a:pt x="0" y="64"/>
                          <a:pt x="0" y="56"/>
                        </a:cubicBezTo>
                        <a:cubicBezTo>
                          <a:pt x="0" y="48"/>
                          <a:pt x="32" y="16"/>
                          <a:pt x="48" y="8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8000"/>
                      </a:gs>
                      <a:gs pos="100000">
                        <a:srgbClr val="FF9900"/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18" name="Freeform 28">
                    <a:extLst>
                      <a:ext uri="{FF2B5EF4-FFF2-40B4-BE49-F238E27FC236}">
                        <a16:creationId xmlns:a16="http://schemas.microsoft.com/office/drawing/2014/main" id="{B7CE506E-0B20-7B48-689A-B5BE5D44B7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-847838">
                    <a:off x="1430" y="2351"/>
                    <a:ext cx="619" cy="1282"/>
                  </a:xfrm>
                  <a:custGeom>
                    <a:avLst/>
                    <a:gdLst/>
                    <a:ahLst/>
                    <a:cxnLst>
                      <a:cxn ang="0">
                        <a:pos x="16" y="85"/>
                      </a:cxn>
                      <a:cxn ang="0">
                        <a:pos x="16" y="133"/>
                      </a:cxn>
                      <a:cxn ang="0">
                        <a:pos x="4" y="205"/>
                      </a:cxn>
                      <a:cxn ang="0">
                        <a:pos x="0" y="269"/>
                      </a:cxn>
                      <a:cxn ang="0">
                        <a:pos x="4" y="325"/>
                      </a:cxn>
                      <a:cxn ang="0">
                        <a:pos x="12" y="361"/>
                      </a:cxn>
                      <a:cxn ang="0">
                        <a:pos x="76" y="453"/>
                      </a:cxn>
                      <a:cxn ang="0">
                        <a:pos x="120" y="501"/>
                      </a:cxn>
                      <a:cxn ang="0">
                        <a:pos x="144" y="545"/>
                      </a:cxn>
                      <a:cxn ang="0">
                        <a:pos x="144" y="609"/>
                      </a:cxn>
                      <a:cxn ang="0">
                        <a:pos x="132" y="737"/>
                      </a:cxn>
                      <a:cxn ang="0">
                        <a:pos x="124" y="805"/>
                      </a:cxn>
                      <a:cxn ang="0">
                        <a:pos x="112" y="853"/>
                      </a:cxn>
                      <a:cxn ang="0">
                        <a:pos x="112" y="901"/>
                      </a:cxn>
                      <a:cxn ang="0">
                        <a:pos x="96" y="1001"/>
                      </a:cxn>
                      <a:cxn ang="0">
                        <a:pos x="92" y="1089"/>
                      </a:cxn>
                      <a:cxn ang="0">
                        <a:pos x="92" y="1129"/>
                      </a:cxn>
                      <a:cxn ang="0">
                        <a:pos x="100" y="1193"/>
                      </a:cxn>
                      <a:cxn ang="0">
                        <a:pos x="112" y="1237"/>
                      </a:cxn>
                      <a:cxn ang="0">
                        <a:pos x="168" y="1277"/>
                      </a:cxn>
                      <a:cxn ang="0">
                        <a:pos x="208" y="1269"/>
                      </a:cxn>
                      <a:cxn ang="0">
                        <a:pos x="184" y="1237"/>
                      </a:cxn>
                      <a:cxn ang="0">
                        <a:pos x="160" y="1189"/>
                      </a:cxn>
                      <a:cxn ang="0">
                        <a:pos x="176" y="1149"/>
                      </a:cxn>
                      <a:cxn ang="0">
                        <a:pos x="188" y="1089"/>
                      </a:cxn>
                      <a:cxn ang="0">
                        <a:pos x="232" y="1041"/>
                      </a:cxn>
                      <a:cxn ang="0">
                        <a:pos x="256" y="997"/>
                      </a:cxn>
                      <a:cxn ang="0">
                        <a:pos x="256" y="949"/>
                      </a:cxn>
                      <a:cxn ang="0">
                        <a:pos x="276" y="929"/>
                      </a:cxn>
                      <a:cxn ang="0">
                        <a:pos x="328" y="921"/>
                      </a:cxn>
                      <a:cxn ang="0">
                        <a:pos x="344" y="861"/>
                      </a:cxn>
                      <a:cxn ang="0">
                        <a:pos x="376" y="813"/>
                      </a:cxn>
                      <a:cxn ang="0">
                        <a:pos x="400" y="757"/>
                      </a:cxn>
                      <a:cxn ang="0">
                        <a:pos x="420" y="721"/>
                      </a:cxn>
                      <a:cxn ang="0">
                        <a:pos x="416" y="677"/>
                      </a:cxn>
                      <a:cxn ang="0">
                        <a:pos x="448" y="661"/>
                      </a:cxn>
                      <a:cxn ang="0">
                        <a:pos x="516" y="649"/>
                      </a:cxn>
                      <a:cxn ang="0">
                        <a:pos x="544" y="613"/>
                      </a:cxn>
                      <a:cxn ang="0">
                        <a:pos x="568" y="557"/>
                      </a:cxn>
                      <a:cxn ang="0">
                        <a:pos x="592" y="517"/>
                      </a:cxn>
                      <a:cxn ang="0">
                        <a:pos x="592" y="469"/>
                      </a:cxn>
                      <a:cxn ang="0">
                        <a:pos x="608" y="429"/>
                      </a:cxn>
                      <a:cxn ang="0">
                        <a:pos x="616" y="357"/>
                      </a:cxn>
                      <a:cxn ang="0">
                        <a:pos x="616" y="325"/>
                      </a:cxn>
                      <a:cxn ang="0">
                        <a:pos x="600" y="301"/>
                      </a:cxn>
                      <a:cxn ang="0">
                        <a:pos x="544" y="277"/>
                      </a:cxn>
                      <a:cxn ang="0">
                        <a:pos x="512" y="225"/>
                      </a:cxn>
                      <a:cxn ang="0">
                        <a:pos x="460" y="221"/>
                      </a:cxn>
                      <a:cxn ang="0">
                        <a:pos x="436" y="173"/>
                      </a:cxn>
                      <a:cxn ang="0">
                        <a:pos x="400" y="121"/>
                      </a:cxn>
                      <a:cxn ang="0">
                        <a:pos x="352" y="85"/>
                      </a:cxn>
                      <a:cxn ang="0">
                        <a:pos x="316" y="61"/>
                      </a:cxn>
                      <a:cxn ang="0">
                        <a:pos x="256" y="37"/>
                      </a:cxn>
                      <a:cxn ang="0">
                        <a:pos x="216" y="33"/>
                      </a:cxn>
                      <a:cxn ang="0">
                        <a:pos x="164" y="9"/>
                      </a:cxn>
                      <a:cxn ang="0">
                        <a:pos x="116" y="1"/>
                      </a:cxn>
                      <a:cxn ang="0">
                        <a:pos x="84" y="17"/>
                      </a:cxn>
                      <a:cxn ang="0">
                        <a:pos x="48" y="33"/>
                      </a:cxn>
                      <a:cxn ang="0">
                        <a:pos x="16" y="85"/>
                      </a:cxn>
                    </a:cxnLst>
                    <a:rect l="0" t="0" r="r" b="b"/>
                    <a:pathLst>
                      <a:path w="619" h="1282">
                        <a:moveTo>
                          <a:pt x="16" y="85"/>
                        </a:moveTo>
                        <a:cubicBezTo>
                          <a:pt x="8" y="101"/>
                          <a:pt x="18" y="113"/>
                          <a:pt x="16" y="133"/>
                        </a:cubicBezTo>
                        <a:cubicBezTo>
                          <a:pt x="14" y="153"/>
                          <a:pt x="7" y="182"/>
                          <a:pt x="4" y="205"/>
                        </a:cubicBezTo>
                        <a:cubicBezTo>
                          <a:pt x="1" y="228"/>
                          <a:pt x="0" y="249"/>
                          <a:pt x="0" y="269"/>
                        </a:cubicBezTo>
                        <a:cubicBezTo>
                          <a:pt x="0" y="289"/>
                          <a:pt x="2" y="310"/>
                          <a:pt x="4" y="325"/>
                        </a:cubicBezTo>
                        <a:cubicBezTo>
                          <a:pt x="6" y="340"/>
                          <a:pt x="0" y="340"/>
                          <a:pt x="12" y="361"/>
                        </a:cubicBezTo>
                        <a:cubicBezTo>
                          <a:pt x="24" y="382"/>
                          <a:pt x="58" y="430"/>
                          <a:pt x="76" y="453"/>
                        </a:cubicBezTo>
                        <a:cubicBezTo>
                          <a:pt x="94" y="476"/>
                          <a:pt x="109" y="486"/>
                          <a:pt x="120" y="501"/>
                        </a:cubicBezTo>
                        <a:cubicBezTo>
                          <a:pt x="131" y="516"/>
                          <a:pt x="140" y="527"/>
                          <a:pt x="144" y="545"/>
                        </a:cubicBezTo>
                        <a:cubicBezTo>
                          <a:pt x="148" y="563"/>
                          <a:pt x="146" y="577"/>
                          <a:pt x="144" y="609"/>
                        </a:cubicBezTo>
                        <a:cubicBezTo>
                          <a:pt x="142" y="641"/>
                          <a:pt x="135" y="704"/>
                          <a:pt x="132" y="737"/>
                        </a:cubicBezTo>
                        <a:cubicBezTo>
                          <a:pt x="129" y="770"/>
                          <a:pt x="127" y="786"/>
                          <a:pt x="124" y="805"/>
                        </a:cubicBezTo>
                        <a:cubicBezTo>
                          <a:pt x="121" y="824"/>
                          <a:pt x="114" y="837"/>
                          <a:pt x="112" y="853"/>
                        </a:cubicBezTo>
                        <a:cubicBezTo>
                          <a:pt x="110" y="869"/>
                          <a:pt x="115" y="876"/>
                          <a:pt x="112" y="901"/>
                        </a:cubicBezTo>
                        <a:cubicBezTo>
                          <a:pt x="109" y="926"/>
                          <a:pt x="99" y="970"/>
                          <a:pt x="96" y="1001"/>
                        </a:cubicBezTo>
                        <a:cubicBezTo>
                          <a:pt x="93" y="1032"/>
                          <a:pt x="93" y="1068"/>
                          <a:pt x="92" y="1089"/>
                        </a:cubicBezTo>
                        <a:cubicBezTo>
                          <a:pt x="91" y="1110"/>
                          <a:pt x="91" y="1112"/>
                          <a:pt x="92" y="1129"/>
                        </a:cubicBezTo>
                        <a:cubicBezTo>
                          <a:pt x="93" y="1146"/>
                          <a:pt x="97" y="1175"/>
                          <a:pt x="100" y="1193"/>
                        </a:cubicBezTo>
                        <a:cubicBezTo>
                          <a:pt x="103" y="1211"/>
                          <a:pt x="101" y="1223"/>
                          <a:pt x="112" y="1237"/>
                        </a:cubicBezTo>
                        <a:cubicBezTo>
                          <a:pt x="123" y="1251"/>
                          <a:pt x="152" y="1272"/>
                          <a:pt x="168" y="1277"/>
                        </a:cubicBezTo>
                        <a:cubicBezTo>
                          <a:pt x="184" y="1282"/>
                          <a:pt x="205" y="1276"/>
                          <a:pt x="208" y="1269"/>
                        </a:cubicBezTo>
                        <a:cubicBezTo>
                          <a:pt x="211" y="1262"/>
                          <a:pt x="192" y="1250"/>
                          <a:pt x="184" y="1237"/>
                        </a:cubicBezTo>
                        <a:cubicBezTo>
                          <a:pt x="176" y="1224"/>
                          <a:pt x="161" y="1204"/>
                          <a:pt x="160" y="1189"/>
                        </a:cubicBezTo>
                        <a:cubicBezTo>
                          <a:pt x="159" y="1174"/>
                          <a:pt x="171" y="1166"/>
                          <a:pt x="176" y="1149"/>
                        </a:cubicBezTo>
                        <a:cubicBezTo>
                          <a:pt x="181" y="1132"/>
                          <a:pt x="179" y="1107"/>
                          <a:pt x="188" y="1089"/>
                        </a:cubicBezTo>
                        <a:cubicBezTo>
                          <a:pt x="197" y="1071"/>
                          <a:pt x="221" y="1056"/>
                          <a:pt x="232" y="1041"/>
                        </a:cubicBezTo>
                        <a:cubicBezTo>
                          <a:pt x="243" y="1026"/>
                          <a:pt x="252" y="1012"/>
                          <a:pt x="256" y="997"/>
                        </a:cubicBezTo>
                        <a:cubicBezTo>
                          <a:pt x="260" y="982"/>
                          <a:pt x="253" y="960"/>
                          <a:pt x="256" y="949"/>
                        </a:cubicBezTo>
                        <a:cubicBezTo>
                          <a:pt x="259" y="938"/>
                          <a:pt x="264" y="934"/>
                          <a:pt x="276" y="929"/>
                        </a:cubicBezTo>
                        <a:cubicBezTo>
                          <a:pt x="288" y="924"/>
                          <a:pt x="317" y="932"/>
                          <a:pt x="328" y="921"/>
                        </a:cubicBezTo>
                        <a:cubicBezTo>
                          <a:pt x="339" y="910"/>
                          <a:pt x="336" y="879"/>
                          <a:pt x="344" y="861"/>
                        </a:cubicBezTo>
                        <a:cubicBezTo>
                          <a:pt x="352" y="843"/>
                          <a:pt x="367" y="830"/>
                          <a:pt x="376" y="813"/>
                        </a:cubicBezTo>
                        <a:cubicBezTo>
                          <a:pt x="385" y="796"/>
                          <a:pt x="393" y="772"/>
                          <a:pt x="400" y="757"/>
                        </a:cubicBezTo>
                        <a:cubicBezTo>
                          <a:pt x="407" y="742"/>
                          <a:pt x="417" y="734"/>
                          <a:pt x="420" y="721"/>
                        </a:cubicBezTo>
                        <a:cubicBezTo>
                          <a:pt x="423" y="708"/>
                          <a:pt x="411" y="687"/>
                          <a:pt x="416" y="677"/>
                        </a:cubicBezTo>
                        <a:cubicBezTo>
                          <a:pt x="421" y="667"/>
                          <a:pt x="431" y="666"/>
                          <a:pt x="448" y="661"/>
                        </a:cubicBezTo>
                        <a:cubicBezTo>
                          <a:pt x="465" y="656"/>
                          <a:pt x="500" y="657"/>
                          <a:pt x="516" y="649"/>
                        </a:cubicBezTo>
                        <a:cubicBezTo>
                          <a:pt x="532" y="641"/>
                          <a:pt x="535" y="628"/>
                          <a:pt x="544" y="613"/>
                        </a:cubicBezTo>
                        <a:cubicBezTo>
                          <a:pt x="553" y="598"/>
                          <a:pt x="560" y="573"/>
                          <a:pt x="568" y="557"/>
                        </a:cubicBezTo>
                        <a:cubicBezTo>
                          <a:pt x="576" y="541"/>
                          <a:pt x="588" y="532"/>
                          <a:pt x="592" y="517"/>
                        </a:cubicBezTo>
                        <a:cubicBezTo>
                          <a:pt x="596" y="502"/>
                          <a:pt x="589" y="484"/>
                          <a:pt x="592" y="469"/>
                        </a:cubicBezTo>
                        <a:cubicBezTo>
                          <a:pt x="595" y="454"/>
                          <a:pt x="604" y="448"/>
                          <a:pt x="608" y="429"/>
                        </a:cubicBezTo>
                        <a:cubicBezTo>
                          <a:pt x="612" y="410"/>
                          <a:pt x="615" y="374"/>
                          <a:pt x="616" y="357"/>
                        </a:cubicBezTo>
                        <a:cubicBezTo>
                          <a:pt x="617" y="340"/>
                          <a:pt x="619" y="334"/>
                          <a:pt x="616" y="325"/>
                        </a:cubicBezTo>
                        <a:cubicBezTo>
                          <a:pt x="613" y="316"/>
                          <a:pt x="612" y="309"/>
                          <a:pt x="600" y="301"/>
                        </a:cubicBezTo>
                        <a:cubicBezTo>
                          <a:pt x="588" y="293"/>
                          <a:pt x="559" y="290"/>
                          <a:pt x="544" y="277"/>
                        </a:cubicBezTo>
                        <a:cubicBezTo>
                          <a:pt x="529" y="264"/>
                          <a:pt x="526" y="234"/>
                          <a:pt x="512" y="225"/>
                        </a:cubicBezTo>
                        <a:cubicBezTo>
                          <a:pt x="498" y="216"/>
                          <a:pt x="473" y="230"/>
                          <a:pt x="460" y="221"/>
                        </a:cubicBezTo>
                        <a:cubicBezTo>
                          <a:pt x="447" y="212"/>
                          <a:pt x="446" y="190"/>
                          <a:pt x="436" y="173"/>
                        </a:cubicBezTo>
                        <a:cubicBezTo>
                          <a:pt x="426" y="156"/>
                          <a:pt x="414" y="136"/>
                          <a:pt x="400" y="121"/>
                        </a:cubicBezTo>
                        <a:cubicBezTo>
                          <a:pt x="386" y="106"/>
                          <a:pt x="366" y="95"/>
                          <a:pt x="352" y="85"/>
                        </a:cubicBezTo>
                        <a:cubicBezTo>
                          <a:pt x="338" y="75"/>
                          <a:pt x="332" y="69"/>
                          <a:pt x="316" y="61"/>
                        </a:cubicBezTo>
                        <a:cubicBezTo>
                          <a:pt x="300" y="53"/>
                          <a:pt x="273" y="42"/>
                          <a:pt x="256" y="37"/>
                        </a:cubicBezTo>
                        <a:cubicBezTo>
                          <a:pt x="239" y="32"/>
                          <a:pt x="231" y="38"/>
                          <a:pt x="216" y="33"/>
                        </a:cubicBezTo>
                        <a:cubicBezTo>
                          <a:pt x="201" y="28"/>
                          <a:pt x="181" y="14"/>
                          <a:pt x="164" y="9"/>
                        </a:cubicBezTo>
                        <a:cubicBezTo>
                          <a:pt x="147" y="4"/>
                          <a:pt x="129" y="0"/>
                          <a:pt x="116" y="1"/>
                        </a:cubicBezTo>
                        <a:cubicBezTo>
                          <a:pt x="103" y="2"/>
                          <a:pt x="95" y="12"/>
                          <a:pt x="84" y="17"/>
                        </a:cubicBezTo>
                        <a:cubicBezTo>
                          <a:pt x="73" y="22"/>
                          <a:pt x="59" y="22"/>
                          <a:pt x="48" y="33"/>
                        </a:cubicBezTo>
                        <a:cubicBezTo>
                          <a:pt x="37" y="44"/>
                          <a:pt x="23" y="74"/>
                          <a:pt x="16" y="85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8000"/>
                      </a:gs>
                      <a:gs pos="100000">
                        <a:srgbClr val="FF9900"/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grpSp>
                <p:nvGrpSpPr>
                  <p:cNvPr id="3019" name="Group 29">
                    <a:extLst>
                      <a:ext uri="{FF2B5EF4-FFF2-40B4-BE49-F238E27FC236}">
                        <a16:creationId xmlns:a16="http://schemas.microsoft.com/office/drawing/2014/main" id="{1A0B7EE1-5C04-0F45-A6AA-56E83F5939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843936">
                    <a:off x="558" y="984"/>
                    <a:ext cx="1278" cy="1392"/>
                    <a:chOff x="206" y="1033"/>
                    <a:chExt cx="1552" cy="1511"/>
                  </a:xfrm>
                </p:grpSpPr>
                <p:sp>
                  <p:nvSpPr>
                    <p:cNvPr id="3035" name="Freeform 30">
                      <a:extLst>
                        <a:ext uri="{FF2B5EF4-FFF2-40B4-BE49-F238E27FC236}">
                          <a16:creationId xmlns:a16="http://schemas.microsoft.com/office/drawing/2014/main" id="{2FCEAC7E-F284-2526-E27B-C7B7F5F36F7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978" y="1033"/>
                      <a:ext cx="223" cy="1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1"/>
                        </a:cxn>
                        <a:cxn ang="0">
                          <a:pos x="88" y="7"/>
                        </a:cxn>
                        <a:cxn ang="0">
                          <a:pos x="204" y="71"/>
                        </a:cxn>
                        <a:cxn ang="0">
                          <a:pos x="204" y="119"/>
                        </a:cxn>
                        <a:cxn ang="0">
                          <a:pos x="156" y="119"/>
                        </a:cxn>
                        <a:cxn ang="0">
                          <a:pos x="108" y="119"/>
                        </a:cxn>
                        <a:cxn ang="0">
                          <a:pos x="72" y="139"/>
                        </a:cxn>
                        <a:cxn ang="0">
                          <a:pos x="24" y="143"/>
                        </a:cxn>
                        <a:cxn ang="0">
                          <a:pos x="12" y="119"/>
                        </a:cxn>
                        <a:cxn ang="0">
                          <a:pos x="20" y="71"/>
                        </a:cxn>
                        <a:cxn ang="0">
                          <a:pos x="0" y="31"/>
                        </a:cxn>
                      </a:cxnLst>
                      <a:rect l="0" t="0" r="r" b="b"/>
                      <a:pathLst>
                        <a:path w="223" h="146">
                          <a:moveTo>
                            <a:pt x="0" y="31"/>
                          </a:moveTo>
                          <a:cubicBezTo>
                            <a:pt x="13" y="20"/>
                            <a:pt x="54" y="0"/>
                            <a:pt x="88" y="7"/>
                          </a:cubicBezTo>
                          <a:cubicBezTo>
                            <a:pt x="122" y="14"/>
                            <a:pt x="185" y="52"/>
                            <a:pt x="204" y="71"/>
                          </a:cubicBezTo>
                          <a:cubicBezTo>
                            <a:pt x="223" y="90"/>
                            <a:pt x="212" y="111"/>
                            <a:pt x="204" y="119"/>
                          </a:cubicBezTo>
                          <a:cubicBezTo>
                            <a:pt x="196" y="127"/>
                            <a:pt x="172" y="119"/>
                            <a:pt x="156" y="119"/>
                          </a:cubicBezTo>
                          <a:cubicBezTo>
                            <a:pt x="140" y="119"/>
                            <a:pt x="122" y="116"/>
                            <a:pt x="108" y="119"/>
                          </a:cubicBezTo>
                          <a:cubicBezTo>
                            <a:pt x="94" y="122"/>
                            <a:pt x="86" y="135"/>
                            <a:pt x="72" y="139"/>
                          </a:cubicBezTo>
                          <a:cubicBezTo>
                            <a:pt x="58" y="143"/>
                            <a:pt x="34" y="146"/>
                            <a:pt x="24" y="143"/>
                          </a:cubicBezTo>
                          <a:cubicBezTo>
                            <a:pt x="14" y="140"/>
                            <a:pt x="13" y="131"/>
                            <a:pt x="12" y="119"/>
                          </a:cubicBezTo>
                          <a:cubicBezTo>
                            <a:pt x="11" y="107"/>
                            <a:pt x="22" y="86"/>
                            <a:pt x="20" y="71"/>
                          </a:cubicBezTo>
                          <a:cubicBezTo>
                            <a:pt x="18" y="56"/>
                            <a:pt x="4" y="39"/>
                            <a:pt x="0" y="31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008000"/>
                        </a:gs>
                        <a:gs pos="100000">
                          <a:srgbClr val="FF9900"/>
                        </a:gs>
                      </a:gsLst>
                      <a:lin ang="189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0" hangingPunct="0">
                        <a:spcBef>
                          <a:spcPct val="5000"/>
                        </a:spcBef>
                      </a:pPr>
                      <a:endParaRPr lang="en-US" sz="1400" b="1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3036" name="Freeform 31">
                      <a:extLst>
                        <a:ext uri="{FF2B5EF4-FFF2-40B4-BE49-F238E27FC236}">
                          <a16:creationId xmlns:a16="http://schemas.microsoft.com/office/drawing/2014/main" id="{54A0B4CF-E834-52E9-6E3F-822A75C37CF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317" y="1047"/>
                      <a:ext cx="408" cy="352"/>
                    </a:xfrm>
                    <a:custGeom>
                      <a:avLst/>
                      <a:gdLst/>
                      <a:ahLst/>
                      <a:cxnLst>
                        <a:cxn ang="0">
                          <a:pos x="61" y="1"/>
                        </a:cxn>
                        <a:cxn ang="0">
                          <a:pos x="105" y="9"/>
                        </a:cxn>
                        <a:cxn ang="0">
                          <a:pos x="149" y="17"/>
                        </a:cxn>
                        <a:cxn ang="0">
                          <a:pos x="201" y="57"/>
                        </a:cxn>
                        <a:cxn ang="0">
                          <a:pos x="249" y="73"/>
                        </a:cxn>
                        <a:cxn ang="0">
                          <a:pos x="309" y="109"/>
                        </a:cxn>
                        <a:cxn ang="0">
                          <a:pos x="345" y="201"/>
                        </a:cxn>
                        <a:cxn ang="0">
                          <a:pos x="373" y="241"/>
                        </a:cxn>
                        <a:cxn ang="0">
                          <a:pos x="393" y="297"/>
                        </a:cxn>
                        <a:cxn ang="0">
                          <a:pos x="393" y="345"/>
                        </a:cxn>
                        <a:cxn ang="0">
                          <a:pos x="305" y="337"/>
                        </a:cxn>
                        <a:cxn ang="0">
                          <a:pos x="253" y="281"/>
                        </a:cxn>
                        <a:cxn ang="0">
                          <a:pos x="193" y="277"/>
                        </a:cxn>
                        <a:cxn ang="0">
                          <a:pos x="165" y="221"/>
                        </a:cxn>
                        <a:cxn ang="0">
                          <a:pos x="201" y="201"/>
                        </a:cxn>
                        <a:cxn ang="0">
                          <a:pos x="249" y="201"/>
                        </a:cxn>
                        <a:cxn ang="0">
                          <a:pos x="201" y="153"/>
                        </a:cxn>
                        <a:cxn ang="0">
                          <a:pos x="153" y="153"/>
                        </a:cxn>
                        <a:cxn ang="0">
                          <a:pos x="105" y="105"/>
                        </a:cxn>
                        <a:cxn ang="0">
                          <a:pos x="49" y="81"/>
                        </a:cxn>
                        <a:cxn ang="0">
                          <a:pos x="9" y="57"/>
                        </a:cxn>
                        <a:cxn ang="0">
                          <a:pos x="9" y="9"/>
                        </a:cxn>
                        <a:cxn ang="0">
                          <a:pos x="61" y="1"/>
                        </a:cxn>
                      </a:cxnLst>
                      <a:rect l="0" t="0" r="r" b="b"/>
                      <a:pathLst>
                        <a:path w="408" h="352">
                          <a:moveTo>
                            <a:pt x="61" y="1"/>
                          </a:moveTo>
                          <a:cubicBezTo>
                            <a:pt x="77" y="1"/>
                            <a:pt x="90" y="6"/>
                            <a:pt x="105" y="9"/>
                          </a:cubicBezTo>
                          <a:cubicBezTo>
                            <a:pt x="120" y="12"/>
                            <a:pt x="133" y="9"/>
                            <a:pt x="149" y="17"/>
                          </a:cubicBezTo>
                          <a:cubicBezTo>
                            <a:pt x="165" y="25"/>
                            <a:pt x="184" y="48"/>
                            <a:pt x="201" y="57"/>
                          </a:cubicBezTo>
                          <a:cubicBezTo>
                            <a:pt x="218" y="66"/>
                            <a:pt x="231" y="64"/>
                            <a:pt x="249" y="73"/>
                          </a:cubicBezTo>
                          <a:cubicBezTo>
                            <a:pt x="267" y="82"/>
                            <a:pt x="293" y="88"/>
                            <a:pt x="309" y="109"/>
                          </a:cubicBezTo>
                          <a:cubicBezTo>
                            <a:pt x="325" y="130"/>
                            <a:pt x="334" y="179"/>
                            <a:pt x="345" y="201"/>
                          </a:cubicBezTo>
                          <a:cubicBezTo>
                            <a:pt x="356" y="223"/>
                            <a:pt x="365" y="225"/>
                            <a:pt x="373" y="241"/>
                          </a:cubicBezTo>
                          <a:cubicBezTo>
                            <a:pt x="381" y="257"/>
                            <a:pt x="390" y="280"/>
                            <a:pt x="393" y="297"/>
                          </a:cubicBezTo>
                          <a:cubicBezTo>
                            <a:pt x="396" y="314"/>
                            <a:pt x="408" y="338"/>
                            <a:pt x="393" y="345"/>
                          </a:cubicBezTo>
                          <a:cubicBezTo>
                            <a:pt x="378" y="352"/>
                            <a:pt x="328" y="348"/>
                            <a:pt x="305" y="337"/>
                          </a:cubicBezTo>
                          <a:cubicBezTo>
                            <a:pt x="282" y="326"/>
                            <a:pt x="272" y="291"/>
                            <a:pt x="253" y="281"/>
                          </a:cubicBezTo>
                          <a:cubicBezTo>
                            <a:pt x="234" y="271"/>
                            <a:pt x="208" y="287"/>
                            <a:pt x="193" y="277"/>
                          </a:cubicBezTo>
                          <a:cubicBezTo>
                            <a:pt x="178" y="267"/>
                            <a:pt x="164" y="234"/>
                            <a:pt x="165" y="221"/>
                          </a:cubicBezTo>
                          <a:cubicBezTo>
                            <a:pt x="166" y="208"/>
                            <a:pt x="187" y="204"/>
                            <a:pt x="201" y="201"/>
                          </a:cubicBezTo>
                          <a:cubicBezTo>
                            <a:pt x="215" y="198"/>
                            <a:pt x="249" y="209"/>
                            <a:pt x="249" y="201"/>
                          </a:cubicBezTo>
                          <a:cubicBezTo>
                            <a:pt x="249" y="193"/>
                            <a:pt x="217" y="161"/>
                            <a:pt x="201" y="153"/>
                          </a:cubicBezTo>
                          <a:cubicBezTo>
                            <a:pt x="185" y="145"/>
                            <a:pt x="169" y="161"/>
                            <a:pt x="153" y="153"/>
                          </a:cubicBezTo>
                          <a:cubicBezTo>
                            <a:pt x="137" y="145"/>
                            <a:pt x="122" y="117"/>
                            <a:pt x="105" y="105"/>
                          </a:cubicBezTo>
                          <a:cubicBezTo>
                            <a:pt x="88" y="93"/>
                            <a:pt x="65" y="89"/>
                            <a:pt x="49" y="81"/>
                          </a:cubicBezTo>
                          <a:cubicBezTo>
                            <a:pt x="33" y="73"/>
                            <a:pt x="16" y="69"/>
                            <a:pt x="9" y="57"/>
                          </a:cubicBezTo>
                          <a:cubicBezTo>
                            <a:pt x="2" y="45"/>
                            <a:pt x="0" y="18"/>
                            <a:pt x="9" y="9"/>
                          </a:cubicBezTo>
                          <a:cubicBezTo>
                            <a:pt x="18" y="0"/>
                            <a:pt x="45" y="1"/>
                            <a:pt x="61" y="1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008000"/>
                        </a:gs>
                        <a:gs pos="100000">
                          <a:srgbClr val="FF9900"/>
                        </a:gs>
                      </a:gsLst>
                      <a:lin ang="189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0" hangingPunct="0">
                        <a:spcBef>
                          <a:spcPct val="5000"/>
                        </a:spcBef>
                      </a:pPr>
                      <a:endParaRPr lang="en-US" sz="1400" b="1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3037" name="Freeform 32">
                      <a:extLst>
                        <a:ext uri="{FF2B5EF4-FFF2-40B4-BE49-F238E27FC236}">
                          <a16:creationId xmlns:a16="http://schemas.microsoft.com/office/drawing/2014/main" id="{9EB64E8B-2CCF-462A-EE8F-A19CAD939A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06" y="1104"/>
                      <a:ext cx="1552" cy="1440"/>
                    </a:xfrm>
                    <a:custGeom>
                      <a:avLst/>
                      <a:gdLst/>
                      <a:ahLst/>
                      <a:cxnLst>
                        <a:cxn ang="0">
                          <a:pos x="64" y="96"/>
                        </a:cxn>
                        <a:cxn ang="0">
                          <a:pos x="16" y="240"/>
                        </a:cxn>
                        <a:cxn ang="0">
                          <a:pos x="64" y="432"/>
                        </a:cxn>
                        <a:cxn ang="0">
                          <a:pos x="208" y="384"/>
                        </a:cxn>
                        <a:cxn ang="0">
                          <a:pos x="544" y="480"/>
                        </a:cxn>
                        <a:cxn ang="0">
                          <a:pos x="600" y="748"/>
                        </a:cxn>
                        <a:cxn ang="0">
                          <a:pos x="624" y="856"/>
                        </a:cxn>
                        <a:cxn ang="0">
                          <a:pos x="688" y="960"/>
                        </a:cxn>
                        <a:cxn ang="0">
                          <a:pos x="736" y="1104"/>
                        </a:cxn>
                        <a:cxn ang="0">
                          <a:pos x="832" y="1152"/>
                        </a:cxn>
                        <a:cxn ang="0">
                          <a:pos x="928" y="1248"/>
                        </a:cxn>
                        <a:cxn ang="0">
                          <a:pos x="1024" y="1296"/>
                        </a:cxn>
                        <a:cxn ang="0">
                          <a:pos x="1120" y="1392"/>
                        </a:cxn>
                        <a:cxn ang="0">
                          <a:pos x="1216" y="1440"/>
                        </a:cxn>
                        <a:cxn ang="0">
                          <a:pos x="1168" y="1392"/>
                        </a:cxn>
                        <a:cxn ang="0">
                          <a:pos x="1168" y="1296"/>
                        </a:cxn>
                        <a:cxn ang="0">
                          <a:pos x="1116" y="1188"/>
                        </a:cxn>
                        <a:cxn ang="0">
                          <a:pos x="1056" y="1236"/>
                        </a:cxn>
                        <a:cxn ang="0">
                          <a:pos x="1008" y="1076"/>
                        </a:cxn>
                        <a:cxn ang="0">
                          <a:pos x="1168" y="1056"/>
                        </a:cxn>
                        <a:cxn ang="0">
                          <a:pos x="1244" y="1132"/>
                        </a:cxn>
                        <a:cxn ang="0">
                          <a:pos x="1264" y="960"/>
                        </a:cxn>
                        <a:cxn ang="0">
                          <a:pos x="1312" y="816"/>
                        </a:cxn>
                        <a:cxn ang="0">
                          <a:pos x="1408" y="720"/>
                        </a:cxn>
                        <a:cxn ang="0">
                          <a:pos x="1504" y="576"/>
                        </a:cxn>
                        <a:cxn ang="0">
                          <a:pos x="1552" y="528"/>
                        </a:cxn>
                        <a:cxn ang="0">
                          <a:pos x="1456" y="384"/>
                        </a:cxn>
                        <a:cxn ang="0">
                          <a:pos x="1428" y="356"/>
                        </a:cxn>
                        <a:cxn ang="0">
                          <a:pos x="1360" y="384"/>
                        </a:cxn>
                        <a:cxn ang="0">
                          <a:pos x="1216" y="336"/>
                        </a:cxn>
                        <a:cxn ang="0">
                          <a:pos x="1264" y="432"/>
                        </a:cxn>
                        <a:cxn ang="0">
                          <a:pos x="1216" y="528"/>
                        </a:cxn>
                        <a:cxn ang="0">
                          <a:pos x="1128" y="468"/>
                        </a:cxn>
                        <a:cxn ang="0">
                          <a:pos x="1024" y="432"/>
                        </a:cxn>
                        <a:cxn ang="0">
                          <a:pos x="1120" y="192"/>
                        </a:cxn>
                        <a:cxn ang="0">
                          <a:pos x="1196" y="120"/>
                        </a:cxn>
                        <a:cxn ang="0">
                          <a:pos x="1084" y="88"/>
                        </a:cxn>
                        <a:cxn ang="0">
                          <a:pos x="1024" y="0"/>
                        </a:cxn>
                        <a:cxn ang="0">
                          <a:pos x="1024" y="96"/>
                        </a:cxn>
                        <a:cxn ang="0">
                          <a:pos x="736" y="144"/>
                        </a:cxn>
                        <a:cxn ang="0">
                          <a:pos x="400" y="96"/>
                        </a:cxn>
                        <a:cxn ang="0">
                          <a:pos x="256" y="48"/>
                        </a:cxn>
                        <a:cxn ang="0">
                          <a:pos x="160" y="48"/>
                        </a:cxn>
                      </a:cxnLst>
                      <a:rect l="0" t="0" r="r" b="b"/>
                      <a:pathLst>
                        <a:path w="1552" h="1440">
                          <a:moveTo>
                            <a:pt x="160" y="48"/>
                          </a:moveTo>
                          <a:lnTo>
                            <a:pt x="64" y="96"/>
                          </a:lnTo>
                          <a:lnTo>
                            <a:pt x="0" y="192"/>
                          </a:lnTo>
                          <a:lnTo>
                            <a:pt x="16" y="240"/>
                          </a:lnTo>
                          <a:lnTo>
                            <a:pt x="64" y="288"/>
                          </a:lnTo>
                          <a:lnTo>
                            <a:pt x="64" y="432"/>
                          </a:lnTo>
                          <a:lnTo>
                            <a:pt x="160" y="480"/>
                          </a:lnTo>
                          <a:lnTo>
                            <a:pt x="208" y="384"/>
                          </a:lnTo>
                          <a:lnTo>
                            <a:pt x="352" y="384"/>
                          </a:lnTo>
                          <a:lnTo>
                            <a:pt x="544" y="480"/>
                          </a:lnTo>
                          <a:lnTo>
                            <a:pt x="640" y="672"/>
                          </a:lnTo>
                          <a:lnTo>
                            <a:pt x="600" y="748"/>
                          </a:lnTo>
                          <a:lnTo>
                            <a:pt x="612" y="804"/>
                          </a:lnTo>
                          <a:lnTo>
                            <a:pt x="624" y="856"/>
                          </a:lnTo>
                          <a:lnTo>
                            <a:pt x="640" y="912"/>
                          </a:lnTo>
                          <a:lnTo>
                            <a:pt x="688" y="960"/>
                          </a:lnTo>
                          <a:lnTo>
                            <a:pt x="688" y="1008"/>
                          </a:lnTo>
                          <a:lnTo>
                            <a:pt x="736" y="1104"/>
                          </a:lnTo>
                          <a:lnTo>
                            <a:pt x="784" y="1152"/>
                          </a:lnTo>
                          <a:lnTo>
                            <a:pt x="832" y="1152"/>
                          </a:lnTo>
                          <a:lnTo>
                            <a:pt x="880" y="1160"/>
                          </a:lnTo>
                          <a:lnTo>
                            <a:pt x="928" y="1248"/>
                          </a:lnTo>
                          <a:lnTo>
                            <a:pt x="976" y="1296"/>
                          </a:lnTo>
                          <a:lnTo>
                            <a:pt x="1024" y="1296"/>
                          </a:lnTo>
                          <a:lnTo>
                            <a:pt x="1072" y="1344"/>
                          </a:lnTo>
                          <a:lnTo>
                            <a:pt x="1120" y="1392"/>
                          </a:lnTo>
                          <a:lnTo>
                            <a:pt x="1168" y="1440"/>
                          </a:lnTo>
                          <a:lnTo>
                            <a:pt x="1216" y="1440"/>
                          </a:lnTo>
                          <a:lnTo>
                            <a:pt x="1232" y="1412"/>
                          </a:lnTo>
                          <a:lnTo>
                            <a:pt x="1168" y="1392"/>
                          </a:lnTo>
                          <a:lnTo>
                            <a:pt x="1184" y="1348"/>
                          </a:lnTo>
                          <a:lnTo>
                            <a:pt x="1168" y="1296"/>
                          </a:lnTo>
                          <a:lnTo>
                            <a:pt x="1120" y="1248"/>
                          </a:lnTo>
                          <a:lnTo>
                            <a:pt x="1116" y="1188"/>
                          </a:lnTo>
                          <a:lnTo>
                            <a:pt x="1072" y="1200"/>
                          </a:lnTo>
                          <a:lnTo>
                            <a:pt x="1056" y="1236"/>
                          </a:lnTo>
                          <a:lnTo>
                            <a:pt x="996" y="1204"/>
                          </a:lnTo>
                          <a:lnTo>
                            <a:pt x="1008" y="1076"/>
                          </a:lnTo>
                          <a:lnTo>
                            <a:pt x="1080" y="1044"/>
                          </a:lnTo>
                          <a:lnTo>
                            <a:pt x="1168" y="1056"/>
                          </a:lnTo>
                          <a:lnTo>
                            <a:pt x="1228" y="1140"/>
                          </a:lnTo>
                          <a:lnTo>
                            <a:pt x="1244" y="1132"/>
                          </a:lnTo>
                          <a:lnTo>
                            <a:pt x="1228" y="1012"/>
                          </a:lnTo>
                          <a:lnTo>
                            <a:pt x="1264" y="960"/>
                          </a:lnTo>
                          <a:lnTo>
                            <a:pt x="1292" y="904"/>
                          </a:lnTo>
                          <a:lnTo>
                            <a:pt x="1312" y="816"/>
                          </a:lnTo>
                          <a:lnTo>
                            <a:pt x="1360" y="816"/>
                          </a:lnTo>
                          <a:lnTo>
                            <a:pt x="1408" y="720"/>
                          </a:lnTo>
                          <a:lnTo>
                            <a:pt x="1464" y="688"/>
                          </a:lnTo>
                          <a:lnTo>
                            <a:pt x="1504" y="576"/>
                          </a:lnTo>
                          <a:lnTo>
                            <a:pt x="1552" y="576"/>
                          </a:lnTo>
                          <a:lnTo>
                            <a:pt x="1552" y="528"/>
                          </a:lnTo>
                          <a:lnTo>
                            <a:pt x="1504" y="480"/>
                          </a:lnTo>
                          <a:lnTo>
                            <a:pt x="1456" y="384"/>
                          </a:lnTo>
                          <a:lnTo>
                            <a:pt x="1464" y="356"/>
                          </a:lnTo>
                          <a:lnTo>
                            <a:pt x="1428" y="356"/>
                          </a:lnTo>
                          <a:lnTo>
                            <a:pt x="1408" y="384"/>
                          </a:lnTo>
                          <a:lnTo>
                            <a:pt x="1360" y="384"/>
                          </a:lnTo>
                          <a:lnTo>
                            <a:pt x="1264" y="288"/>
                          </a:lnTo>
                          <a:lnTo>
                            <a:pt x="1216" y="336"/>
                          </a:lnTo>
                          <a:lnTo>
                            <a:pt x="1216" y="384"/>
                          </a:lnTo>
                          <a:lnTo>
                            <a:pt x="1264" y="432"/>
                          </a:lnTo>
                          <a:lnTo>
                            <a:pt x="1216" y="480"/>
                          </a:lnTo>
                          <a:lnTo>
                            <a:pt x="1216" y="528"/>
                          </a:lnTo>
                          <a:lnTo>
                            <a:pt x="1184" y="504"/>
                          </a:lnTo>
                          <a:lnTo>
                            <a:pt x="1128" y="468"/>
                          </a:lnTo>
                          <a:lnTo>
                            <a:pt x="1084" y="460"/>
                          </a:lnTo>
                          <a:lnTo>
                            <a:pt x="1024" y="432"/>
                          </a:lnTo>
                          <a:lnTo>
                            <a:pt x="1040" y="292"/>
                          </a:lnTo>
                          <a:lnTo>
                            <a:pt x="1120" y="192"/>
                          </a:lnTo>
                          <a:lnTo>
                            <a:pt x="1216" y="192"/>
                          </a:lnTo>
                          <a:lnTo>
                            <a:pt x="1196" y="120"/>
                          </a:lnTo>
                          <a:lnTo>
                            <a:pt x="1120" y="96"/>
                          </a:lnTo>
                          <a:lnTo>
                            <a:pt x="1084" y="88"/>
                          </a:lnTo>
                          <a:lnTo>
                            <a:pt x="1064" y="16"/>
                          </a:lnTo>
                          <a:lnTo>
                            <a:pt x="1024" y="0"/>
                          </a:lnTo>
                          <a:lnTo>
                            <a:pt x="992" y="64"/>
                          </a:lnTo>
                          <a:lnTo>
                            <a:pt x="1024" y="96"/>
                          </a:lnTo>
                          <a:lnTo>
                            <a:pt x="928" y="144"/>
                          </a:lnTo>
                          <a:lnTo>
                            <a:pt x="736" y="144"/>
                          </a:lnTo>
                          <a:lnTo>
                            <a:pt x="640" y="96"/>
                          </a:lnTo>
                          <a:lnTo>
                            <a:pt x="400" y="96"/>
                          </a:lnTo>
                          <a:lnTo>
                            <a:pt x="304" y="96"/>
                          </a:lnTo>
                          <a:lnTo>
                            <a:pt x="256" y="48"/>
                          </a:lnTo>
                          <a:lnTo>
                            <a:pt x="208" y="48"/>
                          </a:lnTo>
                          <a:lnTo>
                            <a:pt x="160" y="4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rgbClr val="008000"/>
                        </a:gs>
                        <a:gs pos="100000">
                          <a:srgbClr val="FF9900"/>
                        </a:gs>
                      </a:gsLst>
                      <a:lin ang="189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eaLnBrk="0" hangingPunct="0">
                        <a:spcBef>
                          <a:spcPct val="5000"/>
                        </a:spcBef>
                      </a:pPr>
                      <a:endParaRPr lang="en-US" sz="1400" b="1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p:txBody>
                </p:sp>
              </p:grpSp>
              <p:sp>
                <p:nvSpPr>
                  <p:cNvPr id="3020" name="Freeform 33">
                    <a:extLst>
                      <a:ext uri="{FF2B5EF4-FFF2-40B4-BE49-F238E27FC236}">
                        <a16:creationId xmlns:a16="http://schemas.microsoft.com/office/drawing/2014/main" id="{2DB221D9-B54A-346A-27BB-39CDCA4AFF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58" y="840"/>
                    <a:ext cx="2744" cy="1780"/>
                  </a:xfrm>
                  <a:custGeom>
                    <a:avLst/>
                    <a:gdLst/>
                    <a:ahLst/>
                    <a:cxnLst>
                      <a:cxn ang="0">
                        <a:pos x="115" y="908"/>
                      </a:cxn>
                      <a:cxn ang="0">
                        <a:pos x="246" y="720"/>
                      </a:cxn>
                      <a:cxn ang="0">
                        <a:pos x="450" y="630"/>
                      </a:cxn>
                      <a:cxn ang="0">
                        <a:pos x="582" y="528"/>
                      </a:cxn>
                      <a:cxn ang="0">
                        <a:pos x="486" y="480"/>
                      </a:cxn>
                      <a:cxn ang="0">
                        <a:pos x="462" y="402"/>
                      </a:cxn>
                      <a:cxn ang="0">
                        <a:pos x="420" y="378"/>
                      </a:cxn>
                      <a:cxn ang="0">
                        <a:pos x="378" y="570"/>
                      </a:cxn>
                      <a:cxn ang="0">
                        <a:pos x="246" y="576"/>
                      </a:cxn>
                      <a:cxn ang="0">
                        <a:pos x="276" y="390"/>
                      </a:cxn>
                      <a:cxn ang="0">
                        <a:pos x="450" y="222"/>
                      </a:cxn>
                      <a:cxn ang="0">
                        <a:pos x="558" y="282"/>
                      </a:cxn>
                      <a:cxn ang="0">
                        <a:pos x="677" y="336"/>
                      </a:cxn>
                      <a:cxn ang="0">
                        <a:pos x="773" y="384"/>
                      </a:cxn>
                      <a:cxn ang="0">
                        <a:pos x="917" y="336"/>
                      </a:cxn>
                      <a:cxn ang="0">
                        <a:pos x="1156" y="240"/>
                      </a:cxn>
                      <a:cxn ang="0">
                        <a:pos x="1348" y="144"/>
                      </a:cxn>
                      <a:cxn ang="0">
                        <a:pos x="1491" y="48"/>
                      </a:cxn>
                      <a:cxn ang="0">
                        <a:pos x="1683" y="96"/>
                      </a:cxn>
                      <a:cxn ang="0">
                        <a:pos x="1731" y="192"/>
                      </a:cxn>
                      <a:cxn ang="0">
                        <a:pos x="1976" y="216"/>
                      </a:cxn>
                      <a:cxn ang="0">
                        <a:pos x="2209" y="192"/>
                      </a:cxn>
                      <a:cxn ang="0">
                        <a:pos x="2449" y="324"/>
                      </a:cxn>
                      <a:cxn ang="0">
                        <a:pos x="2658" y="360"/>
                      </a:cxn>
                      <a:cxn ang="0">
                        <a:pos x="2736" y="480"/>
                      </a:cxn>
                      <a:cxn ang="0">
                        <a:pos x="2592" y="480"/>
                      </a:cxn>
                      <a:cxn ang="0">
                        <a:pos x="2401" y="624"/>
                      </a:cxn>
                      <a:cxn ang="0">
                        <a:pos x="2305" y="672"/>
                      </a:cxn>
                      <a:cxn ang="0">
                        <a:pos x="2347" y="504"/>
                      </a:cxn>
                      <a:cxn ang="0">
                        <a:pos x="2257" y="546"/>
                      </a:cxn>
                      <a:cxn ang="0">
                        <a:pos x="2090" y="588"/>
                      </a:cxn>
                      <a:cxn ang="0">
                        <a:pos x="2066" y="816"/>
                      </a:cxn>
                      <a:cxn ang="0">
                        <a:pos x="1970" y="1056"/>
                      </a:cxn>
                      <a:cxn ang="0">
                        <a:pos x="1874" y="1104"/>
                      </a:cxn>
                      <a:cxn ang="0">
                        <a:pos x="1826" y="1176"/>
                      </a:cxn>
                      <a:cxn ang="0">
                        <a:pos x="1778" y="1344"/>
                      </a:cxn>
                      <a:cxn ang="0">
                        <a:pos x="1635" y="1440"/>
                      </a:cxn>
                      <a:cxn ang="0">
                        <a:pos x="1587" y="1584"/>
                      </a:cxn>
                      <a:cxn ang="0">
                        <a:pos x="1614" y="1776"/>
                      </a:cxn>
                      <a:cxn ang="0">
                        <a:pos x="1491" y="1584"/>
                      </a:cxn>
                      <a:cxn ang="0">
                        <a:pos x="1425" y="1386"/>
                      </a:cxn>
                      <a:cxn ang="0">
                        <a:pos x="1264" y="1506"/>
                      </a:cxn>
                      <a:cxn ang="0">
                        <a:pos x="1156" y="1536"/>
                      </a:cxn>
                      <a:cxn ang="0">
                        <a:pos x="1060" y="1344"/>
                      </a:cxn>
                      <a:cxn ang="0">
                        <a:pos x="875" y="1266"/>
                      </a:cxn>
                      <a:cxn ang="0">
                        <a:pos x="791" y="1294"/>
                      </a:cxn>
                      <a:cxn ang="0">
                        <a:pos x="917" y="1392"/>
                      </a:cxn>
                      <a:cxn ang="0">
                        <a:pos x="821" y="1536"/>
                      </a:cxn>
                      <a:cxn ang="0">
                        <a:pos x="677" y="1392"/>
                      </a:cxn>
                      <a:cxn ang="0">
                        <a:pos x="597" y="1254"/>
                      </a:cxn>
                      <a:cxn ang="0">
                        <a:pos x="498" y="1080"/>
                      </a:cxn>
                      <a:cxn ang="0">
                        <a:pos x="725" y="1008"/>
                      </a:cxn>
                      <a:cxn ang="0">
                        <a:pos x="534" y="912"/>
                      </a:cxn>
                      <a:cxn ang="0">
                        <a:pos x="444" y="1038"/>
                      </a:cxn>
                      <a:cxn ang="0">
                        <a:pos x="390" y="1056"/>
                      </a:cxn>
                      <a:cxn ang="0">
                        <a:pos x="294" y="912"/>
                      </a:cxn>
                      <a:cxn ang="0">
                        <a:pos x="133" y="1014"/>
                      </a:cxn>
                      <a:cxn ang="0">
                        <a:pos x="15" y="958"/>
                      </a:cxn>
                    </a:cxnLst>
                    <a:rect l="0" t="0" r="r" b="b"/>
                    <a:pathLst>
                      <a:path w="2744" h="1780">
                        <a:moveTo>
                          <a:pt x="29" y="898"/>
                        </a:moveTo>
                        <a:cubicBezTo>
                          <a:pt x="35" y="894"/>
                          <a:pt x="52" y="901"/>
                          <a:pt x="61" y="904"/>
                        </a:cubicBezTo>
                        <a:cubicBezTo>
                          <a:pt x="70" y="907"/>
                          <a:pt x="74" y="915"/>
                          <a:pt x="83" y="916"/>
                        </a:cubicBezTo>
                        <a:cubicBezTo>
                          <a:pt x="92" y="917"/>
                          <a:pt x="104" y="917"/>
                          <a:pt x="115" y="908"/>
                        </a:cubicBezTo>
                        <a:cubicBezTo>
                          <a:pt x="126" y="899"/>
                          <a:pt x="145" y="879"/>
                          <a:pt x="151" y="864"/>
                        </a:cubicBezTo>
                        <a:cubicBezTo>
                          <a:pt x="157" y="849"/>
                          <a:pt x="143" y="832"/>
                          <a:pt x="151" y="816"/>
                        </a:cubicBezTo>
                        <a:cubicBezTo>
                          <a:pt x="159" y="800"/>
                          <a:pt x="183" y="784"/>
                          <a:pt x="198" y="768"/>
                        </a:cubicBezTo>
                        <a:cubicBezTo>
                          <a:pt x="214" y="752"/>
                          <a:pt x="235" y="736"/>
                          <a:pt x="246" y="720"/>
                        </a:cubicBezTo>
                        <a:cubicBezTo>
                          <a:pt x="257" y="704"/>
                          <a:pt x="248" y="680"/>
                          <a:pt x="264" y="672"/>
                        </a:cubicBezTo>
                        <a:cubicBezTo>
                          <a:pt x="280" y="664"/>
                          <a:pt x="313" y="672"/>
                          <a:pt x="342" y="672"/>
                        </a:cubicBezTo>
                        <a:cubicBezTo>
                          <a:pt x="371" y="672"/>
                          <a:pt x="420" y="679"/>
                          <a:pt x="438" y="672"/>
                        </a:cubicBezTo>
                        <a:cubicBezTo>
                          <a:pt x="456" y="665"/>
                          <a:pt x="442" y="646"/>
                          <a:pt x="450" y="630"/>
                        </a:cubicBezTo>
                        <a:cubicBezTo>
                          <a:pt x="458" y="614"/>
                          <a:pt x="472" y="585"/>
                          <a:pt x="486" y="576"/>
                        </a:cubicBezTo>
                        <a:cubicBezTo>
                          <a:pt x="500" y="567"/>
                          <a:pt x="523" y="581"/>
                          <a:pt x="534" y="576"/>
                        </a:cubicBezTo>
                        <a:cubicBezTo>
                          <a:pt x="545" y="571"/>
                          <a:pt x="544" y="554"/>
                          <a:pt x="552" y="546"/>
                        </a:cubicBezTo>
                        <a:cubicBezTo>
                          <a:pt x="560" y="538"/>
                          <a:pt x="577" y="539"/>
                          <a:pt x="582" y="528"/>
                        </a:cubicBezTo>
                        <a:cubicBezTo>
                          <a:pt x="587" y="517"/>
                          <a:pt x="586" y="493"/>
                          <a:pt x="582" y="480"/>
                        </a:cubicBezTo>
                        <a:cubicBezTo>
                          <a:pt x="578" y="467"/>
                          <a:pt x="566" y="450"/>
                          <a:pt x="558" y="450"/>
                        </a:cubicBezTo>
                        <a:cubicBezTo>
                          <a:pt x="550" y="450"/>
                          <a:pt x="546" y="475"/>
                          <a:pt x="534" y="480"/>
                        </a:cubicBezTo>
                        <a:cubicBezTo>
                          <a:pt x="522" y="485"/>
                          <a:pt x="502" y="472"/>
                          <a:pt x="486" y="480"/>
                        </a:cubicBezTo>
                        <a:cubicBezTo>
                          <a:pt x="470" y="488"/>
                          <a:pt x="446" y="528"/>
                          <a:pt x="438" y="528"/>
                        </a:cubicBezTo>
                        <a:cubicBezTo>
                          <a:pt x="430" y="528"/>
                          <a:pt x="438" y="496"/>
                          <a:pt x="438" y="480"/>
                        </a:cubicBezTo>
                        <a:cubicBezTo>
                          <a:pt x="438" y="464"/>
                          <a:pt x="434" y="445"/>
                          <a:pt x="438" y="432"/>
                        </a:cubicBezTo>
                        <a:cubicBezTo>
                          <a:pt x="442" y="419"/>
                          <a:pt x="454" y="410"/>
                          <a:pt x="462" y="402"/>
                        </a:cubicBezTo>
                        <a:cubicBezTo>
                          <a:pt x="470" y="394"/>
                          <a:pt x="484" y="392"/>
                          <a:pt x="486" y="384"/>
                        </a:cubicBezTo>
                        <a:cubicBezTo>
                          <a:pt x="488" y="376"/>
                          <a:pt x="480" y="359"/>
                          <a:pt x="474" y="354"/>
                        </a:cubicBezTo>
                        <a:cubicBezTo>
                          <a:pt x="468" y="349"/>
                          <a:pt x="459" y="350"/>
                          <a:pt x="450" y="354"/>
                        </a:cubicBezTo>
                        <a:cubicBezTo>
                          <a:pt x="441" y="358"/>
                          <a:pt x="430" y="365"/>
                          <a:pt x="420" y="378"/>
                        </a:cubicBezTo>
                        <a:cubicBezTo>
                          <a:pt x="410" y="391"/>
                          <a:pt x="395" y="415"/>
                          <a:pt x="390" y="432"/>
                        </a:cubicBezTo>
                        <a:cubicBezTo>
                          <a:pt x="385" y="449"/>
                          <a:pt x="390" y="464"/>
                          <a:pt x="390" y="480"/>
                        </a:cubicBezTo>
                        <a:cubicBezTo>
                          <a:pt x="390" y="496"/>
                          <a:pt x="392" y="513"/>
                          <a:pt x="390" y="528"/>
                        </a:cubicBezTo>
                        <a:cubicBezTo>
                          <a:pt x="388" y="543"/>
                          <a:pt x="386" y="554"/>
                          <a:pt x="378" y="570"/>
                        </a:cubicBezTo>
                        <a:cubicBezTo>
                          <a:pt x="370" y="586"/>
                          <a:pt x="356" y="615"/>
                          <a:pt x="342" y="624"/>
                        </a:cubicBezTo>
                        <a:cubicBezTo>
                          <a:pt x="328" y="633"/>
                          <a:pt x="310" y="624"/>
                          <a:pt x="294" y="624"/>
                        </a:cubicBezTo>
                        <a:cubicBezTo>
                          <a:pt x="278" y="624"/>
                          <a:pt x="254" y="632"/>
                          <a:pt x="246" y="624"/>
                        </a:cubicBezTo>
                        <a:cubicBezTo>
                          <a:pt x="238" y="616"/>
                          <a:pt x="246" y="592"/>
                          <a:pt x="246" y="576"/>
                        </a:cubicBezTo>
                        <a:cubicBezTo>
                          <a:pt x="246" y="560"/>
                          <a:pt x="254" y="544"/>
                          <a:pt x="246" y="528"/>
                        </a:cubicBezTo>
                        <a:cubicBezTo>
                          <a:pt x="238" y="512"/>
                          <a:pt x="198" y="497"/>
                          <a:pt x="198" y="480"/>
                        </a:cubicBezTo>
                        <a:cubicBezTo>
                          <a:pt x="198" y="463"/>
                          <a:pt x="233" y="441"/>
                          <a:pt x="246" y="426"/>
                        </a:cubicBezTo>
                        <a:cubicBezTo>
                          <a:pt x="259" y="411"/>
                          <a:pt x="267" y="402"/>
                          <a:pt x="276" y="390"/>
                        </a:cubicBezTo>
                        <a:cubicBezTo>
                          <a:pt x="285" y="378"/>
                          <a:pt x="288" y="369"/>
                          <a:pt x="300" y="354"/>
                        </a:cubicBezTo>
                        <a:cubicBezTo>
                          <a:pt x="312" y="339"/>
                          <a:pt x="333" y="315"/>
                          <a:pt x="348" y="300"/>
                        </a:cubicBezTo>
                        <a:cubicBezTo>
                          <a:pt x="363" y="285"/>
                          <a:pt x="373" y="277"/>
                          <a:pt x="390" y="264"/>
                        </a:cubicBezTo>
                        <a:cubicBezTo>
                          <a:pt x="407" y="251"/>
                          <a:pt x="434" y="234"/>
                          <a:pt x="450" y="222"/>
                        </a:cubicBezTo>
                        <a:cubicBezTo>
                          <a:pt x="466" y="210"/>
                          <a:pt x="472" y="197"/>
                          <a:pt x="486" y="192"/>
                        </a:cubicBezTo>
                        <a:cubicBezTo>
                          <a:pt x="500" y="187"/>
                          <a:pt x="526" y="184"/>
                          <a:pt x="534" y="192"/>
                        </a:cubicBezTo>
                        <a:cubicBezTo>
                          <a:pt x="542" y="200"/>
                          <a:pt x="530" y="225"/>
                          <a:pt x="534" y="240"/>
                        </a:cubicBezTo>
                        <a:cubicBezTo>
                          <a:pt x="538" y="255"/>
                          <a:pt x="551" y="272"/>
                          <a:pt x="558" y="282"/>
                        </a:cubicBezTo>
                        <a:cubicBezTo>
                          <a:pt x="565" y="292"/>
                          <a:pt x="572" y="291"/>
                          <a:pt x="576" y="300"/>
                        </a:cubicBezTo>
                        <a:cubicBezTo>
                          <a:pt x="580" y="309"/>
                          <a:pt x="573" y="330"/>
                          <a:pt x="582" y="336"/>
                        </a:cubicBezTo>
                        <a:cubicBezTo>
                          <a:pt x="590" y="342"/>
                          <a:pt x="613" y="336"/>
                          <a:pt x="629" y="336"/>
                        </a:cubicBezTo>
                        <a:cubicBezTo>
                          <a:pt x="645" y="336"/>
                          <a:pt x="669" y="328"/>
                          <a:pt x="677" y="336"/>
                        </a:cubicBezTo>
                        <a:cubicBezTo>
                          <a:pt x="685" y="344"/>
                          <a:pt x="677" y="368"/>
                          <a:pt x="677" y="384"/>
                        </a:cubicBezTo>
                        <a:cubicBezTo>
                          <a:pt x="677" y="400"/>
                          <a:pt x="669" y="432"/>
                          <a:pt x="677" y="432"/>
                        </a:cubicBezTo>
                        <a:cubicBezTo>
                          <a:pt x="685" y="432"/>
                          <a:pt x="709" y="392"/>
                          <a:pt x="725" y="384"/>
                        </a:cubicBezTo>
                        <a:cubicBezTo>
                          <a:pt x="741" y="376"/>
                          <a:pt x="757" y="384"/>
                          <a:pt x="773" y="384"/>
                        </a:cubicBezTo>
                        <a:cubicBezTo>
                          <a:pt x="789" y="384"/>
                          <a:pt x="813" y="392"/>
                          <a:pt x="821" y="384"/>
                        </a:cubicBezTo>
                        <a:cubicBezTo>
                          <a:pt x="829" y="376"/>
                          <a:pt x="813" y="344"/>
                          <a:pt x="821" y="336"/>
                        </a:cubicBezTo>
                        <a:cubicBezTo>
                          <a:pt x="829" y="328"/>
                          <a:pt x="853" y="336"/>
                          <a:pt x="869" y="336"/>
                        </a:cubicBezTo>
                        <a:cubicBezTo>
                          <a:pt x="885" y="336"/>
                          <a:pt x="893" y="336"/>
                          <a:pt x="917" y="336"/>
                        </a:cubicBezTo>
                        <a:cubicBezTo>
                          <a:pt x="941" y="336"/>
                          <a:pt x="988" y="346"/>
                          <a:pt x="1012" y="336"/>
                        </a:cubicBezTo>
                        <a:cubicBezTo>
                          <a:pt x="1036" y="326"/>
                          <a:pt x="1044" y="292"/>
                          <a:pt x="1060" y="276"/>
                        </a:cubicBezTo>
                        <a:cubicBezTo>
                          <a:pt x="1076" y="260"/>
                          <a:pt x="1092" y="246"/>
                          <a:pt x="1108" y="240"/>
                        </a:cubicBezTo>
                        <a:cubicBezTo>
                          <a:pt x="1124" y="234"/>
                          <a:pt x="1140" y="240"/>
                          <a:pt x="1156" y="240"/>
                        </a:cubicBezTo>
                        <a:cubicBezTo>
                          <a:pt x="1172" y="240"/>
                          <a:pt x="1188" y="243"/>
                          <a:pt x="1204" y="240"/>
                        </a:cubicBezTo>
                        <a:cubicBezTo>
                          <a:pt x="1220" y="237"/>
                          <a:pt x="1236" y="230"/>
                          <a:pt x="1252" y="222"/>
                        </a:cubicBezTo>
                        <a:cubicBezTo>
                          <a:pt x="1268" y="214"/>
                          <a:pt x="1284" y="205"/>
                          <a:pt x="1300" y="192"/>
                        </a:cubicBezTo>
                        <a:cubicBezTo>
                          <a:pt x="1316" y="179"/>
                          <a:pt x="1334" y="157"/>
                          <a:pt x="1348" y="144"/>
                        </a:cubicBezTo>
                        <a:cubicBezTo>
                          <a:pt x="1362" y="131"/>
                          <a:pt x="1372" y="125"/>
                          <a:pt x="1383" y="114"/>
                        </a:cubicBezTo>
                        <a:cubicBezTo>
                          <a:pt x="1395" y="103"/>
                          <a:pt x="1409" y="89"/>
                          <a:pt x="1419" y="78"/>
                        </a:cubicBezTo>
                        <a:cubicBezTo>
                          <a:pt x="1429" y="67"/>
                          <a:pt x="1431" y="53"/>
                          <a:pt x="1443" y="48"/>
                        </a:cubicBezTo>
                        <a:cubicBezTo>
                          <a:pt x="1455" y="43"/>
                          <a:pt x="1475" y="48"/>
                          <a:pt x="1491" y="48"/>
                        </a:cubicBezTo>
                        <a:cubicBezTo>
                          <a:pt x="1507" y="48"/>
                          <a:pt x="1523" y="56"/>
                          <a:pt x="1539" y="48"/>
                        </a:cubicBezTo>
                        <a:cubicBezTo>
                          <a:pt x="1555" y="40"/>
                          <a:pt x="1571" y="0"/>
                          <a:pt x="1587" y="0"/>
                        </a:cubicBezTo>
                        <a:cubicBezTo>
                          <a:pt x="1603" y="0"/>
                          <a:pt x="1619" y="32"/>
                          <a:pt x="1635" y="48"/>
                        </a:cubicBezTo>
                        <a:cubicBezTo>
                          <a:pt x="1651" y="64"/>
                          <a:pt x="1683" y="80"/>
                          <a:pt x="1683" y="96"/>
                        </a:cubicBezTo>
                        <a:cubicBezTo>
                          <a:pt x="1683" y="112"/>
                          <a:pt x="1643" y="128"/>
                          <a:pt x="1635" y="144"/>
                        </a:cubicBezTo>
                        <a:cubicBezTo>
                          <a:pt x="1627" y="160"/>
                          <a:pt x="1627" y="184"/>
                          <a:pt x="1635" y="192"/>
                        </a:cubicBezTo>
                        <a:cubicBezTo>
                          <a:pt x="1643" y="200"/>
                          <a:pt x="1667" y="192"/>
                          <a:pt x="1683" y="192"/>
                        </a:cubicBezTo>
                        <a:cubicBezTo>
                          <a:pt x="1699" y="192"/>
                          <a:pt x="1708" y="198"/>
                          <a:pt x="1731" y="192"/>
                        </a:cubicBezTo>
                        <a:cubicBezTo>
                          <a:pt x="1754" y="186"/>
                          <a:pt x="1796" y="156"/>
                          <a:pt x="1820" y="156"/>
                        </a:cubicBezTo>
                        <a:cubicBezTo>
                          <a:pt x="1844" y="156"/>
                          <a:pt x="1857" y="186"/>
                          <a:pt x="1874" y="192"/>
                        </a:cubicBezTo>
                        <a:cubicBezTo>
                          <a:pt x="1891" y="198"/>
                          <a:pt x="1905" y="188"/>
                          <a:pt x="1922" y="192"/>
                        </a:cubicBezTo>
                        <a:cubicBezTo>
                          <a:pt x="1939" y="196"/>
                          <a:pt x="1952" y="208"/>
                          <a:pt x="1976" y="216"/>
                        </a:cubicBezTo>
                        <a:cubicBezTo>
                          <a:pt x="2000" y="224"/>
                          <a:pt x="2045" y="249"/>
                          <a:pt x="2066" y="240"/>
                        </a:cubicBezTo>
                        <a:cubicBezTo>
                          <a:pt x="2087" y="231"/>
                          <a:pt x="2086" y="170"/>
                          <a:pt x="2102" y="162"/>
                        </a:cubicBezTo>
                        <a:cubicBezTo>
                          <a:pt x="2118" y="154"/>
                          <a:pt x="2144" y="187"/>
                          <a:pt x="2161" y="192"/>
                        </a:cubicBezTo>
                        <a:cubicBezTo>
                          <a:pt x="2179" y="197"/>
                          <a:pt x="2193" y="184"/>
                          <a:pt x="2209" y="192"/>
                        </a:cubicBezTo>
                        <a:cubicBezTo>
                          <a:pt x="2225" y="200"/>
                          <a:pt x="2233" y="224"/>
                          <a:pt x="2257" y="240"/>
                        </a:cubicBezTo>
                        <a:cubicBezTo>
                          <a:pt x="2281" y="256"/>
                          <a:pt x="2329" y="280"/>
                          <a:pt x="2353" y="288"/>
                        </a:cubicBezTo>
                        <a:cubicBezTo>
                          <a:pt x="2377" y="296"/>
                          <a:pt x="2385" y="282"/>
                          <a:pt x="2401" y="288"/>
                        </a:cubicBezTo>
                        <a:cubicBezTo>
                          <a:pt x="2417" y="294"/>
                          <a:pt x="2432" y="319"/>
                          <a:pt x="2449" y="324"/>
                        </a:cubicBezTo>
                        <a:cubicBezTo>
                          <a:pt x="2466" y="329"/>
                          <a:pt x="2487" y="324"/>
                          <a:pt x="2503" y="318"/>
                        </a:cubicBezTo>
                        <a:cubicBezTo>
                          <a:pt x="2519" y="312"/>
                          <a:pt x="2530" y="285"/>
                          <a:pt x="2545" y="288"/>
                        </a:cubicBezTo>
                        <a:cubicBezTo>
                          <a:pt x="2559" y="291"/>
                          <a:pt x="2573" y="324"/>
                          <a:pt x="2592" y="336"/>
                        </a:cubicBezTo>
                        <a:cubicBezTo>
                          <a:pt x="2611" y="348"/>
                          <a:pt x="2639" y="358"/>
                          <a:pt x="2658" y="360"/>
                        </a:cubicBezTo>
                        <a:cubicBezTo>
                          <a:pt x="2677" y="362"/>
                          <a:pt x="2693" y="344"/>
                          <a:pt x="2706" y="348"/>
                        </a:cubicBezTo>
                        <a:cubicBezTo>
                          <a:pt x="2719" y="352"/>
                          <a:pt x="2731" y="370"/>
                          <a:pt x="2736" y="384"/>
                        </a:cubicBezTo>
                        <a:cubicBezTo>
                          <a:pt x="2741" y="398"/>
                          <a:pt x="2736" y="416"/>
                          <a:pt x="2736" y="432"/>
                        </a:cubicBezTo>
                        <a:cubicBezTo>
                          <a:pt x="2736" y="448"/>
                          <a:pt x="2744" y="472"/>
                          <a:pt x="2736" y="480"/>
                        </a:cubicBezTo>
                        <a:cubicBezTo>
                          <a:pt x="2728" y="488"/>
                          <a:pt x="2700" y="487"/>
                          <a:pt x="2688" y="480"/>
                        </a:cubicBezTo>
                        <a:cubicBezTo>
                          <a:pt x="2676" y="473"/>
                          <a:pt x="2675" y="446"/>
                          <a:pt x="2664" y="438"/>
                        </a:cubicBezTo>
                        <a:cubicBezTo>
                          <a:pt x="2653" y="430"/>
                          <a:pt x="2634" y="425"/>
                          <a:pt x="2622" y="432"/>
                        </a:cubicBezTo>
                        <a:cubicBezTo>
                          <a:pt x="2610" y="439"/>
                          <a:pt x="2605" y="464"/>
                          <a:pt x="2592" y="480"/>
                        </a:cubicBezTo>
                        <a:cubicBezTo>
                          <a:pt x="2579" y="496"/>
                          <a:pt x="2560" y="520"/>
                          <a:pt x="2545" y="528"/>
                        </a:cubicBezTo>
                        <a:cubicBezTo>
                          <a:pt x="2529" y="536"/>
                          <a:pt x="2513" y="520"/>
                          <a:pt x="2497" y="528"/>
                        </a:cubicBezTo>
                        <a:cubicBezTo>
                          <a:pt x="2481" y="536"/>
                          <a:pt x="2465" y="560"/>
                          <a:pt x="2449" y="576"/>
                        </a:cubicBezTo>
                        <a:cubicBezTo>
                          <a:pt x="2433" y="592"/>
                          <a:pt x="2409" y="608"/>
                          <a:pt x="2401" y="624"/>
                        </a:cubicBezTo>
                        <a:cubicBezTo>
                          <a:pt x="2393" y="640"/>
                          <a:pt x="2409" y="656"/>
                          <a:pt x="2401" y="672"/>
                        </a:cubicBezTo>
                        <a:cubicBezTo>
                          <a:pt x="2393" y="688"/>
                          <a:pt x="2369" y="704"/>
                          <a:pt x="2353" y="720"/>
                        </a:cubicBezTo>
                        <a:cubicBezTo>
                          <a:pt x="2337" y="736"/>
                          <a:pt x="2313" y="776"/>
                          <a:pt x="2305" y="768"/>
                        </a:cubicBezTo>
                        <a:cubicBezTo>
                          <a:pt x="2297" y="760"/>
                          <a:pt x="2305" y="696"/>
                          <a:pt x="2305" y="672"/>
                        </a:cubicBezTo>
                        <a:cubicBezTo>
                          <a:pt x="2305" y="648"/>
                          <a:pt x="2297" y="640"/>
                          <a:pt x="2305" y="624"/>
                        </a:cubicBezTo>
                        <a:cubicBezTo>
                          <a:pt x="2313" y="608"/>
                          <a:pt x="2339" y="592"/>
                          <a:pt x="2353" y="576"/>
                        </a:cubicBezTo>
                        <a:cubicBezTo>
                          <a:pt x="2367" y="560"/>
                          <a:pt x="2390" y="540"/>
                          <a:pt x="2389" y="528"/>
                        </a:cubicBezTo>
                        <a:cubicBezTo>
                          <a:pt x="2388" y="516"/>
                          <a:pt x="2361" y="504"/>
                          <a:pt x="2347" y="504"/>
                        </a:cubicBezTo>
                        <a:cubicBezTo>
                          <a:pt x="2333" y="504"/>
                          <a:pt x="2312" y="516"/>
                          <a:pt x="2305" y="528"/>
                        </a:cubicBezTo>
                        <a:cubicBezTo>
                          <a:pt x="2298" y="540"/>
                          <a:pt x="2310" y="564"/>
                          <a:pt x="2305" y="576"/>
                        </a:cubicBezTo>
                        <a:cubicBezTo>
                          <a:pt x="2300" y="588"/>
                          <a:pt x="2283" y="605"/>
                          <a:pt x="2275" y="600"/>
                        </a:cubicBezTo>
                        <a:cubicBezTo>
                          <a:pt x="2267" y="595"/>
                          <a:pt x="2267" y="554"/>
                          <a:pt x="2257" y="546"/>
                        </a:cubicBezTo>
                        <a:cubicBezTo>
                          <a:pt x="2247" y="538"/>
                          <a:pt x="2231" y="547"/>
                          <a:pt x="2215" y="552"/>
                        </a:cubicBezTo>
                        <a:cubicBezTo>
                          <a:pt x="2199" y="557"/>
                          <a:pt x="2170" y="580"/>
                          <a:pt x="2161" y="576"/>
                        </a:cubicBezTo>
                        <a:cubicBezTo>
                          <a:pt x="2153" y="572"/>
                          <a:pt x="2173" y="526"/>
                          <a:pt x="2161" y="528"/>
                        </a:cubicBezTo>
                        <a:cubicBezTo>
                          <a:pt x="2150" y="530"/>
                          <a:pt x="2107" y="566"/>
                          <a:pt x="2090" y="588"/>
                        </a:cubicBezTo>
                        <a:cubicBezTo>
                          <a:pt x="2073" y="610"/>
                          <a:pt x="2056" y="642"/>
                          <a:pt x="2060" y="660"/>
                        </a:cubicBezTo>
                        <a:cubicBezTo>
                          <a:pt x="2064" y="678"/>
                          <a:pt x="2105" y="678"/>
                          <a:pt x="2114" y="696"/>
                        </a:cubicBezTo>
                        <a:cubicBezTo>
                          <a:pt x="2123" y="714"/>
                          <a:pt x="2122" y="748"/>
                          <a:pt x="2114" y="768"/>
                        </a:cubicBezTo>
                        <a:cubicBezTo>
                          <a:pt x="2106" y="788"/>
                          <a:pt x="2078" y="795"/>
                          <a:pt x="2066" y="816"/>
                        </a:cubicBezTo>
                        <a:cubicBezTo>
                          <a:pt x="2054" y="837"/>
                          <a:pt x="2050" y="870"/>
                          <a:pt x="2042" y="894"/>
                        </a:cubicBezTo>
                        <a:cubicBezTo>
                          <a:pt x="2034" y="918"/>
                          <a:pt x="2030" y="941"/>
                          <a:pt x="2018" y="960"/>
                        </a:cubicBezTo>
                        <a:cubicBezTo>
                          <a:pt x="2006" y="979"/>
                          <a:pt x="1978" y="992"/>
                          <a:pt x="1970" y="1008"/>
                        </a:cubicBezTo>
                        <a:cubicBezTo>
                          <a:pt x="1962" y="1024"/>
                          <a:pt x="1978" y="1040"/>
                          <a:pt x="1970" y="1056"/>
                        </a:cubicBezTo>
                        <a:cubicBezTo>
                          <a:pt x="1962" y="1072"/>
                          <a:pt x="1930" y="1088"/>
                          <a:pt x="1922" y="1104"/>
                        </a:cubicBezTo>
                        <a:cubicBezTo>
                          <a:pt x="1914" y="1120"/>
                          <a:pt x="1930" y="1144"/>
                          <a:pt x="1922" y="1152"/>
                        </a:cubicBezTo>
                        <a:cubicBezTo>
                          <a:pt x="1914" y="1160"/>
                          <a:pt x="1882" y="1160"/>
                          <a:pt x="1874" y="1152"/>
                        </a:cubicBezTo>
                        <a:cubicBezTo>
                          <a:pt x="1866" y="1144"/>
                          <a:pt x="1874" y="1120"/>
                          <a:pt x="1874" y="1104"/>
                        </a:cubicBezTo>
                        <a:cubicBezTo>
                          <a:pt x="1874" y="1088"/>
                          <a:pt x="1874" y="1072"/>
                          <a:pt x="1874" y="1056"/>
                        </a:cubicBezTo>
                        <a:cubicBezTo>
                          <a:pt x="1874" y="1040"/>
                          <a:pt x="1884" y="999"/>
                          <a:pt x="1874" y="1008"/>
                        </a:cubicBezTo>
                        <a:cubicBezTo>
                          <a:pt x="1864" y="1017"/>
                          <a:pt x="1822" y="1082"/>
                          <a:pt x="1814" y="1110"/>
                        </a:cubicBezTo>
                        <a:cubicBezTo>
                          <a:pt x="1806" y="1138"/>
                          <a:pt x="1824" y="1161"/>
                          <a:pt x="1826" y="1176"/>
                        </a:cubicBezTo>
                        <a:cubicBezTo>
                          <a:pt x="1828" y="1191"/>
                          <a:pt x="1826" y="1188"/>
                          <a:pt x="1826" y="1200"/>
                        </a:cubicBezTo>
                        <a:cubicBezTo>
                          <a:pt x="1826" y="1212"/>
                          <a:pt x="1834" y="1232"/>
                          <a:pt x="1826" y="1248"/>
                        </a:cubicBezTo>
                        <a:cubicBezTo>
                          <a:pt x="1818" y="1264"/>
                          <a:pt x="1786" y="1280"/>
                          <a:pt x="1778" y="1296"/>
                        </a:cubicBezTo>
                        <a:cubicBezTo>
                          <a:pt x="1770" y="1312"/>
                          <a:pt x="1786" y="1336"/>
                          <a:pt x="1778" y="1344"/>
                        </a:cubicBezTo>
                        <a:cubicBezTo>
                          <a:pt x="1770" y="1352"/>
                          <a:pt x="1747" y="1336"/>
                          <a:pt x="1731" y="1344"/>
                        </a:cubicBezTo>
                        <a:cubicBezTo>
                          <a:pt x="1715" y="1352"/>
                          <a:pt x="1699" y="1384"/>
                          <a:pt x="1683" y="1392"/>
                        </a:cubicBezTo>
                        <a:cubicBezTo>
                          <a:pt x="1667" y="1400"/>
                          <a:pt x="1643" y="1384"/>
                          <a:pt x="1635" y="1392"/>
                        </a:cubicBezTo>
                        <a:cubicBezTo>
                          <a:pt x="1627" y="1400"/>
                          <a:pt x="1635" y="1424"/>
                          <a:pt x="1635" y="1440"/>
                        </a:cubicBezTo>
                        <a:cubicBezTo>
                          <a:pt x="1635" y="1456"/>
                          <a:pt x="1635" y="1472"/>
                          <a:pt x="1635" y="1488"/>
                        </a:cubicBezTo>
                        <a:cubicBezTo>
                          <a:pt x="1635" y="1504"/>
                          <a:pt x="1635" y="1520"/>
                          <a:pt x="1635" y="1536"/>
                        </a:cubicBezTo>
                        <a:cubicBezTo>
                          <a:pt x="1635" y="1552"/>
                          <a:pt x="1643" y="1576"/>
                          <a:pt x="1635" y="1584"/>
                        </a:cubicBezTo>
                        <a:cubicBezTo>
                          <a:pt x="1627" y="1592"/>
                          <a:pt x="1602" y="1584"/>
                          <a:pt x="1587" y="1584"/>
                        </a:cubicBezTo>
                        <a:cubicBezTo>
                          <a:pt x="1572" y="1584"/>
                          <a:pt x="1550" y="1579"/>
                          <a:pt x="1542" y="1587"/>
                        </a:cubicBezTo>
                        <a:cubicBezTo>
                          <a:pt x="1534" y="1595"/>
                          <a:pt x="1528" y="1606"/>
                          <a:pt x="1539" y="1632"/>
                        </a:cubicBezTo>
                        <a:cubicBezTo>
                          <a:pt x="1550" y="1658"/>
                          <a:pt x="1599" y="1722"/>
                          <a:pt x="1611" y="1746"/>
                        </a:cubicBezTo>
                        <a:cubicBezTo>
                          <a:pt x="1623" y="1770"/>
                          <a:pt x="1622" y="1780"/>
                          <a:pt x="1614" y="1776"/>
                        </a:cubicBezTo>
                        <a:cubicBezTo>
                          <a:pt x="1606" y="1772"/>
                          <a:pt x="1578" y="1742"/>
                          <a:pt x="1563" y="1725"/>
                        </a:cubicBezTo>
                        <a:cubicBezTo>
                          <a:pt x="1548" y="1708"/>
                          <a:pt x="1533" y="1686"/>
                          <a:pt x="1521" y="1671"/>
                        </a:cubicBezTo>
                        <a:cubicBezTo>
                          <a:pt x="1509" y="1656"/>
                          <a:pt x="1496" y="1646"/>
                          <a:pt x="1491" y="1632"/>
                        </a:cubicBezTo>
                        <a:cubicBezTo>
                          <a:pt x="1486" y="1618"/>
                          <a:pt x="1499" y="1600"/>
                          <a:pt x="1491" y="1584"/>
                        </a:cubicBezTo>
                        <a:cubicBezTo>
                          <a:pt x="1483" y="1568"/>
                          <a:pt x="1451" y="1552"/>
                          <a:pt x="1443" y="1536"/>
                        </a:cubicBezTo>
                        <a:cubicBezTo>
                          <a:pt x="1435" y="1520"/>
                          <a:pt x="1443" y="1504"/>
                          <a:pt x="1443" y="1488"/>
                        </a:cubicBezTo>
                        <a:cubicBezTo>
                          <a:pt x="1443" y="1472"/>
                          <a:pt x="1446" y="1457"/>
                          <a:pt x="1443" y="1440"/>
                        </a:cubicBezTo>
                        <a:cubicBezTo>
                          <a:pt x="1440" y="1423"/>
                          <a:pt x="1435" y="1397"/>
                          <a:pt x="1425" y="1386"/>
                        </a:cubicBezTo>
                        <a:cubicBezTo>
                          <a:pt x="1415" y="1375"/>
                          <a:pt x="1396" y="1373"/>
                          <a:pt x="1383" y="1374"/>
                        </a:cubicBezTo>
                        <a:cubicBezTo>
                          <a:pt x="1371" y="1375"/>
                          <a:pt x="1362" y="1381"/>
                          <a:pt x="1348" y="1392"/>
                        </a:cubicBezTo>
                        <a:cubicBezTo>
                          <a:pt x="1334" y="1403"/>
                          <a:pt x="1314" y="1421"/>
                          <a:pt x="1300" y="1440"/>
                        </a:cubicBezTo>
                        <a:cubicBezTo>
                          <a:pt x="1286" y="1459"/>
                          <a:pt x="1272" y="1482"/>
                          <a:pt x="1264" y="1506"/>
                        </a:cubicBezTo>
                        <a:cubicBezTo>
                          <a:pt x="1256" y="1530"/>
                          <a:pt x="1258" y="1562"/>
                          <a:pt x="1252" y="1584"/>
                        </a:cubicBezTo>
                        <a:cubicBezTo>
                          <a:pt x="1246" y="1606"/>
                          <a:pt x="1238" y="1636"/>
                          <a:pt x="1228" y="1638"/>
                        </a:cubicBezTo>
                        <a:cubicBezTo>
                          <a:pt x="1218" y="1640"/>
                          <a:pt x="1204" y="1613"/>
                          <a:pt x="1192" y="1596"/>
                        </a:cubicBezTo>
                        <a:cubicBezTo>
                          <a:pt x="1180" y="1579"/>
                          <a:pt x="1165" y="1560"/>
                          <a:pt x="1156" y="1536"/>
                        </a:cubicBezTo>
                        <a:cubicBezTo>
                          <a:pt x="1147" y="1512"/>
                          <a:pt x="1146" y="1476"/>
                          <a:pt x="1138" y="1452"/>
                        </a:cubicBezTo>
                        <a:cubicBezTo>
                          <a:pt x="1130" y="1428"/>
                          <a:pt x="1121" y="1402"/>
                          <a:pt x="1108" y="1392"/>
                        </a:cubicBezTo>
                        <a:cubicBezTo>
                          <a:pt x="1095" y="1382"/>
                          <a:pt x="1068" y="1400"/>
                          <a:pt x="1060" y="1392"/>
                        </a:cubicBezTo>
                        <a:cubicBezTo>
                          <a:pt x="1052" y="1384"/>
                          <a:pt x="1067" y="1358"/>
                          <a:pt x="1060" y="1344"/>
                        </a:cubicBezTo>
                        <a:cubicBezTo>
                          <a:pt x="1053" y="1330"/>
                          <a:pt x="1034" y="1316"/>
                          <a:pt x="1018" y="1308"/>
                        </a:cubicBezTo>
                        <a:cubicBezTo>
                          <a:pt x="1002" y="1300"/>
                          <a:pt x="981" y="1298"/>
                          <a:pt x="965" y="1296"/>
                        </a:cubicBezTo>
                        <a:cubicBezTo>
                          <a:pt x="948" y="1294"/>
                          <a:pt x="932" y="1301"/>
                          <a:pt x="917" y="1296"/>
                        </a:cubicBezTo>
                        <a:cubicBezTo>
                          <a:pt x="902" y="1291"/>
                          <a:pt x="891" y="1274"/>
                          <a:pt x="875" y="1266"/>
                        </a:cubicBezTo>
                        <a:cubicBezTo>
                          <a:pt x="859" y="1258"/>
                          <a:pt x="833" y="1258"/>
                          <a:pt x="821" y="1248"/>
                        </a:cubicBezTo>
                        <a:cubicBezTo>
                          <a:pt x="809" y="1238"/>
                          <a:pt x="811" y="1206"/>
                          <a:pt x="803" y="1206"/>
                        </a:cubicBezTo>
                        <a:cubicBezTo>
                          <a:pt x="795" y="1206"/>
                          <a:pt x="775" y="1233"/>
                          <a:pt x="773" y="1248"/>
                        </a:cubicBezTo>
                        <a:cubicBezTo>
                          <a:pt x="771" y="1263"/>
                          <a:pt x="783" y="1278"/>
                          <a:pt x="791" y="1294"/>
                        </a:cubicBezTo>
                        <a:cubicBezTo>
                          <a:pt x="799" y="1310"/>
                          <a:pt x="808" y="1336"/>
                          <a:pt x="821" y="1344"/>
                        </a:cubicBezTo>
                        <a:cubicBezTo>
                          <a:pt x="834" y="1352"/>
                          <a:pt x="853" y="1344"/>
                          <a:pt x="869" y="1344"/>
                        </a:cubicBezTo>
                        <a:cubicBezTo>
                          <a:pt x="885" y="1344"/>
                          <a:pt x="909" y="1336"/>
                          <a:pt x="917" y="1344"/>
                        </a:cubicBezTo>
                        <a:cubicBezTo>
                          <a:pt x="925" y="1352"/>
                          <a:pt x="925" y="1376"/>
                          <a:pt x="917" y="1392"/>
                        </a:cubicBezTo>
                        <a:cubicBezTo>
                          <a:pt x="909" y="1408"/>
                          <a:pt x="880" y="1426"/>
                          <a:pt x="869" y="1440"/>
                        </a:cubicBezTo>
                        <a:cubicBezTo>
                          <a:pt x="858" y="1454"/>
                          <a:pt x="857" y="1465"/>
                          <a:pt x="851" y="1476"/>
                        </a:cubicBezTo>
                        <a:cubicBezTo>
                          <a:pt x="845" y="1487"/>
                          <a:pt x="838" y="1496"/>
                          <a:pt x="833" y="1506"/>
                        </a:cubicBezTo>
                        <a:cubicBezTo>
                          <a:pt x="828" y="1516"/>
                          <a:pt x="831" y="1531"/>
                          <a:pt x="821" y="1536"/>
                        </a:cubicBezTo>
                        <a:cubicBezTo>
                          <a:pt x="811" y="1541"/>
                          <a:pt x="789" y="1544"/>
                          <a:pt x="773" y="1536"/>
                        </a:cubicBezTo>
                        <a:cubicBezTo>
                          <a:pt x="757" y="1528"/>
                          <a:pt x="741" y="1504"/>
                          <a:pt x="725" y="1488"/>
                        </a:cubicBezTo>
                        <a:cubicBezTo>
                          <a:pt x="709" y="1472"/>
                          <a:pt x="685" y="1456"/>
                          <a:pt x="677" y="1440"/>
                        </a:cubicBezTo>
                        <a:cubicBezTo>
                          <a:pt x="669" y="1424"/>
                          <a:pt x="682" y="1403"/>
                          <a:pt x="677" y="1392"/>
                        </a:cubicBezTo>
                        <a:cubicBezTo>
                          <a:pt x="672" y="1381"/>
                          <a:pt x="652" y="1381"/>
                          <a:pt x="647" y="1374"/>
                        </a:cubicBezTo>
                        <a:cubicBezTo>
                          <a:pt x="642" y="1367"/>
                          <a:pt x="650" y="1363"/>
                          <a:pt x="647" y="1350"/>
                        </a:cubicBezTo>
                        <a:cubicBezTo>
                          <a:pt x="644" y="1337"/>
                          <a:pt x="637" y="1312"/>
                          <a:pt x="629" y="1296"/>
                        </a:cubicBezTo>
                        <a:cubicBezTo>
                          <a:pt x="621" y="1280"/>
                          <a:pt x="607" y="1267"/>
                          <a:pt x="597" y="1254"/>
                        </a:cubicBezTo>
                        <a:cubicBezTo>
                          <a:pt x="588" y="1241"/>
                          <a:pt x="573" y="1240"/>
                          <a:pt x="572" y="1216"/>
                        </a:cubicBezTo>
                        <a:cubicBezTo>
                          <a:pt x="571" y="1192"/>
                          <a:pt x="597" y="1133"/>
                          <a:pt x="591" y="1112"/>
                        </a:cubicBezTo>
                        <a:cubicBezTo>
                          <a:pt x="586" y="1091"/>
                          <a:pt x="552" y="1097"/>
                          <a:pt x="536" y="1092"/>
                        </a:cubicBezTo>
                        <a:cubicBezTo>
                          <a:pt x="520" y="1087"/>
                          <a:pt x="504" y="1092"/>
                          <a:pt x="498" y="1080"/>
                        </a:cubicBezTo>
                        <a:cubicBezTo>
                          <a:pt x="492" y="1068"/>
                          <a:pt x="488" y="1034"/>
                          <a:pt x="502" y="1022"/>
                        </a:cubicBezTo>
                        <a:cubicBezTo>
                          <a:pt x="516" y="1010"/>
                          <a:pt x="561" y="1010"/>
                          <a:pt x="582" y="1008"/>
                        </a:cubicBezTo>
                        <a:cubicBezTo>
                          <a:pt x="602" y="1006"/>
                          <a:pt x="605" y="1008"/>
                          <a:pt x="629" y="1008"/>
                        </a:cubicBezTo>
                        <a:cubicBezTo>
                          <a:pt x="653" y="1008"/>
                          <a:pt x="717" y="1016"/>
                          <a:pt x="725" y="1008"/>
                        </a:cubicBezTo>
                        <a:cubicBezTo>
                          <a:pt x="733" y="1000"/>
                          <a:pt x="693" y="976"/>
                          <a:pt x="677" y="960"/>
                        </a:cubicBezTo>
                        <a:cubicBezTo>
                          <a:pt x="661" y="944"/>
                          <a:pt x="645" y="920"/>
                          <a:pt x="629" y="912"/>
                        </a:cubicBezTo>
                        <a:cubicBezTo>
                          <a:pt x="613" y="904"/>
                          <a:pt x="597" y="912"/>
                          <a:pt x="582" y="912"/>
                        </a:cubicBezTo>
                        <a:cubicBezTo>
                          <a:pt x="566" y="912"/>
                          <a:pt x="547" y="908"/>
                          <a:pt x="534" y="912"/>
                        </a:cubicBezTo>
                        <a:cubicBezTo>
                          <a:pt x="521" y="916"/>
                          <a:pt x="512" y="928"/>
                          <a:pt x="504" y="936"/>
                        </a:cubicBezTo>
                        <a:cubicBezTo>
                          <a:pt x="496" y="944"/>
                          <a:pt x="490" y="946"/>
                          <a:pt x="486" y="960"/>
                        </a:cubicBezTo>
                        <a:cubicBezTo>
                          <a:pt x="482" y="974"/>
                          <a:pt x="489" y="1009"/>
                          <a:pt x="482" y="1022"/>
                        </a:cubicBezTo>
                        <a:cubicBezTo>
                          <a:pt x="475" y="1035"/>
                          <a:pt x="451" y="1048"/>
                          <a:pt x="444" y="1038"/>
                        </a:cubicBezTo>
                        <a:cubicBezTo>
                          <a:pt x="437" y="1028"/>
                          <a:pt x="445" y="972"/>
                          <a:pt x="438" y="960"/>
                        </a:cubicBezTo>
                        <a:cubicBezTo>
                          <a:pt x="431" y="948"/>
                          <a:pt x="410" y="958"/>
                          <a:pt x="402" y="966"/>
                        </a:cubicBezTo>
                        <a:cubicBezTo>
                          <a:pt x="394" y="974"/>
                          <a:pt x="392" y="993"/>
                          <a:pt x="390" y="1008"/>
                        </a:cubicBezTo>
                        <a:cubicBezTo>
                          <a:pt x="388" y="1023"/>
                          <a:pt x="402" y="1048"/>
                          <a:pt x="390" y="1056"/>
                        </a:cubicBezTo>
                        <a:cubicBezTo>
                          <a:pt x="378" y="1064"/>
                          <a:pt x="324" y="1060"/>
                          <a:pt x="318" y="1056"/>
                        </a:cubicBezTo>
                        <a:cubicBezTo>
                          <a:pt x="312" y="1052"/>
                          <a:pt x="350" y="1048"/>
                          <a:pt x="354" y="1032"/>
                        </a:cubicBezTo>
                        <a:cubicBezTo>
                          <a:pt x="358" y="1016"/>
                          <a:pt x="352" y="980"/>
                          <a:pt x="342" y="960"/>
                        </a:cubicBezTo>
                        <a:cubicBezTo>
                          <a:pt x="332" y="940"/>
                          <a:pt x="310" y="924"/>
                          <a:pt x="294" y="912"/>
                        </a:cubicBezTo>
                        <a:cubicBezTo>
                          <a:pt x="278" y="900"/>
                          <a:pt x="262" y="888"/>
                          <a:pt x="246" y="888"/>
                        </a:cubicBezTo>
                        <a:cubicBezTo>
                          <a:pt x="230" y="888"/>
                          <a:pt x="214" y="900"/>
                          <a:pt x="198" y="912"/>
                        </a:cubicBezTo>
                        <a:cubicBezTo>
                          <a:pt x="183" y="924"/>
                          <a:pt x="162" y="943"/>
                          <a:pt x="151" y="960"/>
                        </a:cubicBezTo>
                        <a:cubicBezTo>
                          <a:pt x="140" y="977"/>
                          <a:pt x="139" y="997"/>
                          <a:pt x="133" y="1014"/>
                        </a:cubicBezTo>
                        <a:cubicBezTo>
                          <a:pt x="127" y="1031"/>
                          <a:pt x="128" y="1054"/>
                          <a:pt x="115" y="1064"/>
                        </a:cubicBezTo>
                        <a:cubicBezTo>
                          <a:pt x="102" y="1074"/>
                          <a:pt x="75" y="1081"/>
                          <a:pt x="57" y="1072"/>
                        </a:cubicBezTo>
                        <a:cubicBezTo>
                          <a:pt x="39" y="1063"/>
                          <a:pt x="14" y="1027"/>
                          <a:pt x="7" y="1008"/>
                        </a:cubicBezTo>
                        <a:cubicBezTo>
                          <a:pt x="0" y="989"/>
                          <a:pt x="12" y="971"/>
                          <a:pt x="15" y="958"/>
                        </a:cubicBezTo>
                        <a:cubicBezTo>
                          <a:pt x="18" y="945"/>
                          <a:pt x="23" y="938"/>
                          <a:pt x="25" y="928"/>
                        </a:cubicBezTo>
                        <a:cubicBezTo>
                          <a:pt x="27" y="918"/>
                          <a:pt x="16" y="905"/>
                          <a:pt x="29" y="898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21" name="Freeform 34">
                    <a:extLst>
                      <a:ext uri="{FF2B5EF4-FFF2-40B4-BE49-F238E27FC236}">
                        <a16:creationId xmlns:a16="http://schemas.microsoft.com/office/drawing/2014/main" id="{95522E53-7300-EC34-0926-140F56C681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86" y="1406"/>
                    <a:ext cx="135" cy="205"/>
                  </a:xfrm>
                  <a:custGeom>
                    <a:avLst/>
                    <a:gdLst/>
                    <a:ahLst/>
                    <a:cxnLst>
                      <a:cxn ang="0">
                        <a:pos x="84" y="4"/>
                      </a:cxn>
                      <a:cxn ang="0">
                        <a:pos x="48" y="20"/>
                      </a:cxn>
                      <a:cxn ang="0">
                        <a:pos x="44" y="72"/>
                      </a:cxn>
                      <a:cxn ang="0">
                        <a:pos x="68" y="106"/>
                      </a:cxn>
                      <a:cxn ang="0">
                        <a:pos x="56" y="138"/>
                      </a:cxn>
                      <a:cxn ang="0">
                        <a:pos x="20" y="160"/>
                      </a:cxn>
                      <a:cxn ang="0">
                        <a:pos x="8" y="198"/>
                      </a:cxn>
                      <a:cxn ang="0">
                        <a:pos x="68" y="202"/>
                      </a:cxn>
                      <a:cxn ang="0">
                        <a:pos x="124" y="200"/>
                      </a:cxn>
                      <a:cxn ang="0">
                        <a:pos x="132" y="172"/>
                      </a:cxn>
                      <a:cxn ang="0">
                        <a:pos x="116" y="154"/>
                      </a:cxn>
                      <a:cxn ang="0">
                        <a:pos x="104" y="110"/>
                      </a:cxn>
                      <a:cxn ang="0">
                        <a:pos x="118" y="64"/>
                      </a:cxn>
                      <a:cxn ang="0">
                        <a:pos x="116" y="10"/>
                      </a:cxn>
                      <a:cxn ang="0">
                        <a:pos x="84" y="4"/>
                      </a:cxn>
                    </a:cxnLst>
                    <a:rect l="0" t="0" r="r" b="b"/>
                    <a:pathLst>
                      <a:path w="135" h="205">
                        <a:moveTo>
                          <a:pt x="84" y="4"/>
                        </a:moveTo>
                        <a:cubicBezTo>
                          <a:pt x="73" y="6"/>
                          <a:pt x="55" y="9"/>
                          <a:pt x="48" y="20"/>
                        </a:cubicBezTo>
                        <a:cubicBezTo>
                          <a:pt x="41" y="31"/>
                          <a:pt x="41" y="58"/>
                          <a:pt x="44" y="72"/>
                        </a:cubicBezTo>
                        <a:cubicBezTo>
                          <a:pt x="47" y="86"/>
                          <a:pt x="66" y="95"/>
                          <a:pt x="68" y="106"/>
                        </a:cubicBezTo>
                        <a:cubicBezTo>
                          <a:pt x="70" y="117"/>
                          <a:pt x="64" y="129"/>
                          <a:pt x="56" y="138"/>
                        </a:cubicBezTo>
                        <a:cubicBezTo>
                          <a:pt x="48" y="147"/>
                          <a:pt x="28" y="150"/>
                          <a:pt x="20" y="160"/>
                        </a:cubicBezTo>
                        <a:cubicBezTo>
                          <a:pt x="12" y="170"/>
                          <a:pt x="0" y="191"/>
                          <a:pt x="8" y="198"/>
                        </a:cubicBezTo>
                        <a:cubicBezTo>
                          <a:pt x="16" y="205"/>
                          <a:pt x="49" y="202"/>
                          <a:pt x="68" y="202"/>
                        </a:cubicBezTo>
                        <a:cubicBezTo>
                          <a:pt x="87" y="202"/>
                          <a:pt x="113" y="205"/>
                          <a:pt x="124" y="200"/>
                        </a:cubicBezTo>
                        <a:cubicBezTo>
                          <a:pt x="135" y="195"/>
                          <a:pt x="133" y="180"/>
                          <a:pt x="132" y="172"/>
                        </a:cubicBezTo>
                        <a:cubicBezTo>
                          <a:pt x="131" y="164"/>
                          <a:pt x="121" y="164"/>
                          <a:pt x="116" y="154"/>
                        </a:cubicBezTo>
                        <a:cubicBezTo>
                          <a:pt x="111" y="144"/>
                          <a:pt x="104" y="125"/>
                          <a:pt x="104" y="110"/>
                        </a:cubicBezTo>
                        <a:cubicBezTo>
                          <a:pt x="104" y="95"/>
                          <a:pt x="116" y="81"/>
                          <a:pt x="118" y="64"/>
                        </a:cubicBezTo>
                        <a:cubicBezTo>
                          <a:pt x="120" y="47"/>
                          <a:pt x="122" y="20"/>
                          <a:pt x="116" y="10"/>
                        </a:cubicBezTo>
                        <a:cubicBezTo>
                          <a:pt x="110" y="0"/>
                          <a:pt x="95" y="2"/>
                          <a:pt x="84" y="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22" name="Freeform 35">
                    <a:extLst>
                      <a:ext uri="{FF2B5EF4-FFF2-40B4-BE49-F238E27FC236}">
                        <a16:creationId xmlns:a16="http://schemas.microsoft.com/office/drawing/2014/main" id="{8396E612-65FD-76F2-7B80-94156AF1C5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26" y="1448"/>
                    <a:ext cx="78" cy="111"/>
                  </a:xfrm>
                  <a:custGeom>
                    <a:avLst/>
                    <a:gdLst/>
                    <a:ahLst/>
                    <a:cxnLst>
                      <a:cxn ang="0">
                        <a:pos x="15" y="8"/>
                      </a:cxn>
                      <a:cxn ang="0">
                        <a:pos x="71" y="12"/>
                      </a:cxn>
                      <a:cxn ang="0">
                        <a:pos x="59" y="58"/>
                      </a:cxn>
                      <a:cxn ang="0">
                        <a:pos x="63" y="104"/>
                      </a:cxn>
                      <a:cxn ang="0">
                        <a:pos x="21" y="98"/>
                      </a:cxn>
                      <a:cxn ang="0">
                        <a:pos x="1" y="62"/>
                      </a:cxn>
                      <a:cxn ang="0">
                        <a:pos x="15" y="8"/>
                      </a:cxn>
                    </a:cxnLst>
                    <a:rect l="0" t="0" r="r" b="b"/>
                    <a:pathLst>
                      <a:path w="78" h="111">
                        <a:moveTo>
                          <a:pt x="15" y="8"/>
                        </a:moveTo>
                        <a:cubicBezTo>
                          <a:pt x="27" y="0"/>
                          <a:pt x="64" y="4"/>
                          <a:pt x="71" y="12"/>
                        </a:cubicBezTo>
                        <a:cubicBezTo>
                          <a:pt x="78" y="20"/>
                          <a:pt x="60" y="43"/>
                          <a:pt x="59" y="58"/>
                        </a:cubicBezTo>
                        <a:cubicBezTo>
                          <a:pt x="58" y="73"/>
                          <a:pt x="69" y="97"/>
                          <a:pt x="63" y="104"/>
                        </a:cubicBezTo>
                        <a:cubicBezTo>
                          <a:pt x="57" y="111"/>
                          <a:pt x="31" y="105"/>
                          <a:pt x="21" y="98"/>
                        </a:cubicBezTo>
                        <a:cubicBezTo>
                          <a:pt x="11" y="91"/>
                          <a:pt x="2" y="77"/>
                          <a:pt x="1" y="62"/>
                        </a:cubicBezTo>
                        <a:cubicBezTo>
                          <a:pt x="0" y="47"/>
                          <a:pt x="12" y="19"/>
                          <a:pt x="15" y="8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23" name="Freeform 36">
                    <a:extLst>
                      <a:ext uri="{FF2B5EF4-FFF2-40B4-BE49-F238E27FC236}">
                        <a16:creationId xmlns:a16="http://schemas.microsoft.com/office/drawing/2014/main" id="{D0B5D49A-2779-C725-42EE-FF166B5D13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16" y="1896"/>
                    <a:ext cx="52" cy="26"/>
                  </a:xfrm>
                  <a:custGeom>
                    <a:avLst/>
                    <a:gdLst/>
                    <a:ahLst/>
                    <a:cxnLst>
                      <a:cxn ang="0">
                        <a:pos x="42" y="2"/>
                      </a:cxn>
                      <a:cxn ang="0">
                        <a:pos x="20" y="10"/>
                      </a:cxn>
                      <a:cxn ang="0">
                        <a:pos x="4" y="24"/>
                      </a:cxn>
                      <a:cxn ang="0">
                        <a:pos x="46" y="22"/>
                      </a:cxn>
                      <a:cxn ang="0">
                        <a:pos x="42" y="2"/>
                      </a:cxn>
                    </a:cxnLst>
                    <a:rect l="0" t="0" r="r" b="b"/>
                    <a:pathLst>
                      <a:path w="52" h="26">
                        <a:moveTo>
                          <a:pt x="42" y="2"/>
                        </a:moveTo>
                        <a:cubicBezTo>
                          <a:pt x="37" y="0"/>
                          <a:pt x="26" y="6"/>
                          <a:pt x="20" y="10"/>
                        </a:cubicBezTo>
                        <a:cubicBezTo>
                          <a:pt x="14" y="14"/>
                          <a:pt x="0" y="22"/>
                          <a:pt x="4" y="24"/>
                        </a:cubicBezTo>
                        <a:cubicBezTo>
                          <a:pt x="8" y="26"/>
                          <a:pt x="40" y="26"/>
                          <a:pt x="46" y="22"/>
                        </a:cubicBezTo>
                        <a:cubicBezTo>
                          <a:pt x="52" y="18"/>
                          <a:pt x="43" y="6"/>
                          <a:pt x="42" y="2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24" name="Freeform 37">
                    <a:extLst>
                      <a:ext uri="{FF2B5EF4-FFF2-40B4-BE49-F238E27FC236}">
                        <a16:creationId xmlns:a16="http://schemas.microsoft.com/office/drawing/2014/main" id="{C448D5FC-F4E2-B5EA-8239-BE88A736DE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38" y="1944"/>
                    <a:ext cx="51" cy="33"/>
                  </a:xfrm>
                  <a:custGeom>
                    <a:avLst/>
                    <a:gdLst/>
                    <a:ahLst/>
                    <a:cxnLst>
                      <a:cxn ang="0">
                        <a:pos x="27" y="9"/>
                      </a:cxn>
                      <a:cxn ang="0">
                        <a:pos x="43" y="3"/>
                      </a:cxn>
                      <a:cxn ang="0">
                        <a:pos x="45" y="29"/>
                      </a:cxn>
                      <a:cxn ang="0">
                        <a:pos x="7" y="25"/>
                      </a:cxn>
                      <a:cxn ang="0">
                        <a:pos x="5" y="15"/>
                      </a:cxn>
                      <a:cxn ang="0">
                        <a:pos x="9" y="9"/>
                      </a:cxn>
                      <a:cxn ang="0">
                        <a:pos x="27" y="9"/>
                      </a:cxn>
                    </a:cxnLst>
                    <a:rect l="0" t="0" r="r" b="b"/>
                    <a:pathLst>
                      <a:path w="51" h="33">
                        <a:moveTo>
                          <a:pt x="27" y="9"/>
                        </a:moveTo>
                        <a:cubicBezTo>
                          <a:pt x="33" y="8"/>
                          <a:pt x="40" y="0"/>
                          <a:pt x="43" y="3"/>
                        </a:cubicBezTo>
                        <a:cubicBezTo>
                          <a:pt x="46" y="6"/>
                          <a:pt x="51" y="25"/>
                          <a:pt x="45" y="29"/>
                        </a:cubicBezTo>
                        <a:cubicBezTo>
                          <a:pt x="39" y="33"/>
                          <a:pt x="14" y="27"/>
                          <a:pt x="7" y="25"/>
                        </a:cubicBezTo>
                        <a:cubicBezTo>
                          <a:pt x="0" y="23"/>
                          <a:pt x="5" y="18"/>
                          <a:pt x="5" y="15"/>
                        </a:cubicBezTo>
                        <a:cubicBezTo>
                          <a:pt x="5" y="12"/>
                          <a:pt x="5" y="10"/>
                          <a:pt x="9" y="9"/>
                        </a:cubicBezTo>
                        <a:cubicBezTo>
                          <a:pt x="13" y="8"/>
                          <a:pt x="21" y="10"/>
                          <a:pt x="27" y="9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25" name="Freeform 38">
                    <a:extLst>
                      <a:ext uri="{FF2B5EF4-FFF2-40B4-BE49-F238E27FC236}">
                        <a16:creationId xmlns:a16="http://schemas.microsoft.com/office/drawing/2014/main" id="{AF186E11-3FF6-8E81-4D5D-98F4D901F7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-1861208">
                    <a:off x="2635" y="1800"/>
                    <a:ext cx="28" cy="41"/>
                  </a:xfrm>
                  <a:custGeom>
                    <a:avLst/>
                    <a:gdLst/>
                    <a:ahLst/>
                    <a:cxnLst>
                      <a:cxn ang="0">
                        <a:pos x="3" y="40"/>
                      </a:cxn>
                      <a:cxn ang="0">
                        <a:pos x="23" y="28"/>
                      </a:cxn>
                      <a:cxn ang="0">
                        <a:pos x="25" y="1"/>
                      </a:cxn>
                      <a:cxn ang="0">
                        <a:pos x="5" y="22"/>
                      </a:cxn>
                      <a:cxn ang="0">
                        <a:pos x="3" y="40"/>
                      </a:cxn>
                    </a:cxnLst>
                    <a:rect l="0" t="0" r="r" b="b"/>
                    <a:pathLst>
                      <a:path w="28" h="41">
                        <a:moveTo>
                          <a:pt x="3" y="40"/>
                        </a:moveTo>
                        <a:cubicBezTo>
                          <a:pt x="6" y="41"/>
                          <a:pt x="19" y="34"/>
                          <a:pt x="23" y="28"/>
                        </a:cubicBezTo>
                        <a:cubicBezTo>
                          <a:pt x="23" y="21"/>
                          <a:pt x="28" y="2"/>
                          <a:pt x="25" y="1"/>
                        </a:cubicBezTo>
                        <a:cubicBezTo>
                          <a:pt x="22" y="0"/>
                          <a:pt x="9" y="16"/>
                          <a:pt x="5" y="22"/>
                        </a:cubicBezTo>
                        <a:cubicBezTo>
                          <a:pt x="1" y="28"/>
                          <a:pt x="0" y="39"/>
                          <a:pt x="3" y="4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26" name="Freeform 39">
                    <a:extLst>
                      <a:ext uri="{FF2B5EF4-FFF2-40B4-BE49-F238E27FC236}">
                        <a16:creationId xmlns:a16="http://schemas.microsoft.com/office/drawing/2014/main" id="{74A48AC1-805E-EE82-CF35-2B1374F52D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74" y="1791"/>
                    <a:ext cx="183" cy="221"/>
                  </a:xfrm>
                  <a:custGeom>
                    <a:avLst/>
                    <a:gdLst/>
                    <a:ahLst/>
                    <a:cxnLst>
                      <a:cxn ang="0">
                        <a:pos x="0" y="186"/>
                      </a:cxn>
                      <a:cxn ang="0">
                        <a:pos x="30" y="177"/>
                      </a:cxn>
                      <a:cxn ang="0">
                        <a:pos x="60" y="156"/>
                      </a:cxn>
                      <a:cxn ang="0">
                        <a:pos x="83" y="143"/>
                      </a:cxn>
                      <a:cxn ang="0">
                        <a:pos x="98" y="122"/>
                      </a:cxn>
                      <a:cxn ang="0">
                        <a:pos x="126" y="96"/>
                      </a:cxn>
                      <a:cxn ang="0">
                        <a:pos x="137" y="59"/>
                      </a:cxn>
                      <a:cxn ang="0">
                        <a:pos x="147" y="6"/>
                      </a:cxn>
                      <a:cxn ang="0">
                        <a:pos x="179" y="21"/>
                      </a:cxn>
                      <a:cxn ang="0">
                        <a:pos x="171" y="51"/>
                      </a:cxn>
                      <a:cxn ang="0">
                        <a:pos x="173" y="78"/>
                      </a:cxn>
                      <a:cxn ang="0">
                        <a:pos x="156" y="102"/>
                      </a:cxn>
                      <a:cxn ang="0">
                        <a:pos x="153" y="119"/>
                      </a:cxn>
                      <a:cxn ang="0">
                        <a:pos x="152" y="134"/>
                      </a:cxn>
                      <a:cxn ang="0">
                        <a:pos x="129" y="147"/>
                      </a:cxn>
                      <a:cxn ang="0">
                        <a:pos x="96" y="212"/>
                      </a:cxn>
                      <a:cxn ang="0">
                        <a:pos x="20" y="203"/>
                      </a:cxn>
                      <a:cxn ang="0">
                        <a:pos x="0" y="186"/>
                      </a:cxn>
                    </a:cxnLst>
                    <a:rect l="0" t="0" r="r" b="b"/>
                    <a:pathLst>
                      <a:path w="183" h="221">
                        <a:moveTo>
                          <a:pt x="0" y="186"/>
                        </a:moveTo>
                        <a:cubicBezTo>
                          <a:pt x="2" y="182"/>
                          <a:pt x="20" y="182"/>
                          <a:pt x="30" y="177"/>
                        </a:cubicBezTo>
                        <a:cubicBezTo>
                          <a:pt x="40" y="172"/>
                          <a:pt x="51" y="162"/>
                          <a:pt x="60" y="156"/>
                        </a:cubicBezTo>
                        <a:cubicBezTo>
                          <a:pt x="69" y="150"/>
                          <a:pt x="77" y="149"/>
                          <a:pt x="83" y="143"/>
                        </a:cubicBezTo>
                        <a:cubicBezTo>
                          <a:pt x="89" y="137"/>
                          <a:pt x="91" y="130"/>
                          <a:pt x="98" y="122"/>
                        </a:cubicBezTo>
                        <a:cubicBezTo>
                          <a:pt x="105" y="114"/>
                          <a:pt x="120" y="107"/>
                          <a:pt x="126" y="96"/>
                        </a:cubicBezTo>
                        <a:cubicBezTo>
                          <a:pt x="132" y="85"/>
                          <a:pt x="134" y="74"/>
                          <a:pt x="137" y="59"/>
                        </a:cubicBezTo>
                        <a:cubicBezTo>
                          <a:pt x="140" y="44"/>
                          <a:pt x="140" y="12"/>
                          <a:pt x="147" y="6"/>
                        </a:cubicBezTo>
                        <a:cubicBezTo>
                          <a:pt x="154" y="0"/>
                          <a:pt x="175" y="14"/>
                          <a:pt x="179" y="21"/>
                        </a:cubicBezTo>
                        <a:cubicBezTo>
                          <a:pt x="183" y="28"/>
                          <a:pt x="172" y="42"/>
                          <a:pt x="171" y="51"/>
                        </a:cubicBezTo>
                        <a:cubicBezTo>
                          <a:pt x="170" y="60"/>
                          <a:pt x="175" y="70"/>
                          <a:pt x="173" y="78"/>
                        </a:cubicBezTo>
                        <a:cubicBezTo>
                          <a:pt x="171" y="86"/>
                          <a:pt x="159" y="95"/>
                          <a:pt x="156" y="102"/>
                        </a:cubicBezTo>
                        <a:cubicBezTo>
                          <a:pt x="153" y="109"/>
                          <a:pt x="154" y="114"/>
                          <a:pt x="153" y="119"/>
                        </a:cubicBezTo>
                        <a:cubicBezTo>
                          <a:pt x="152" y="124"/>
                          <a:pt x="156" y="129"/>
                          <a:pt x="152" y="134"/>
                        </a:cubicBezTo>
                        <a:cubicBezTo>
                          <a:pt x="148" y="139"/>
                          <a:pt x="138" y="134"/>
                          <a:pt x="129" y="147"/>
                        </a:cubicBezTo>
                        <a:cubicBezTo>
                          <a:pt x="120" y="160"/>
                          <a:pt x="114" y="203"/>
                          <a:pt x="96" y="212"/>
                        </a:cubicBezTo>
                        <a:cubicBezTo>
                          <a:pt x="78" y="221"/>
                          <a:pt x="36" y="207"/>
                          <a:pt x="20" y="203"/>
                        </a:cubicBezTo>
                        <a:cubicBezTo>
                          <a:pt x="4" y="199"/>
                          <a:pt x="4" y="190"/>
                          <a:pt x="0" y="186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27" name="Freeform 40">
                    <a:extLst>
                      <a:ext uri="{FF2B5EF4-FFF2-40B4-BE49-F238E27FC236}">
                        <a16:creationId xmlns:a16="http://schemas.microsoft.com/office/drawing/2014/main" id="{21F52AE2-DA16-10C9-EB4B-AB72E075B5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04" y="1709"/>
                    <a:ext cx="53" cy="69"/>
                  </a:xfrm>
                  <a:custGeom>
                    <a:avLst/>
                    <a:gdLst/>
                    <a:ahLst/>
                    <a:cxnLst>
                      <a:cxn ang="0">
                        <a:pos x="47" y="16"/>
                      </a:cxn>
                      <a:cxn ang="0">
                        <a:pos x="50" y="40"/>
                      </a:cxn>
                      <a:cxn ang="0">
                        <a:pos x="44" y="64"/>
                      </a:cxn>
                      <a:cxn ang="0">
                        <a:pos x="5" y="59"/>
                      </a:cxn>
                      <a:cxn ang="0">
                        <a:pos x="12" y="7"/>
                      </a:cxn>
                      <a:cxn ang="0">
                        <a:pos x="47" y="16"/>
                      </a:cxn>
                    </a:cxnLst>
                    <a:rect l="0" t="0" r="r" b="b"/>
                    <a:pathLst>
                      <a:path w="53" h="69">
                        <a:moveTo>
                          <a:pt x="47" y="16"/>
                        </a:moveTo>
                        <a:cubicBezTo>
                          <a:pt x="53" y="21"/>
                          <a:pt x="50" y="32"/>
                          <a:pt x="50" y="40"/>
                        </a:cubicBezTo>
                        <a:cubicBezTo>
                          <a:pt x="50" y="48"/>
                          <a:pt x="51" y="61"/>
                          <a:pt x="44" y="64"/>
                        </a:cubicBezTo>
                        <a:cubicBezTo>
                          <a:pt x="37" y="67"/>
                          <a:pt x="10" y="69"/>
                          <a:pt x="5" y="59"/>
                        </a:cubicBezTo>
                        <a:cubicBezTo>
                          <a:pt x="0" y="49"/>
                          <a:pt x="5" y="14"/>
                          <a:pt x="12" y="7"/>
                        </a:cubicBezTo>
                        <a:cubicBezTo>
                          <a:pt x="19" y="0"/>
                          <a:pt x="40" y="14"/>
                          <a:pt x="47" y="16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28" name="Freeform 41">
                    <a:extLst>
                      <a:ext uri="{FF2B5EF4-FFF2-40B4-BE49-F238E27FC236}">
                        <a16:creationId xmlns:a16="http://schemas.microsoft.com/office/drawing/2014/main" id="{57A5CD56-634A-734E-D50C-C5BB00F0BA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68" y="2487"/>
                    <a:ext cx="114" cy="194"/>
                  </a:xfrm>
                  <a:custGeom>
                    <a:avLst/>
                    <a:gdLst/>
                    <a:ahLst/>
                    <a:cxnLst>
                      <a:cxn ang="0">
                        <a:pos x="104" y="0"/>
                      </a:cxn>
                      <a:cxn ang="0">
                        <a:pos x="66" y="33"/>
                      </a:cxn>
                      <a:cxn ang="0">
                        <a:pos x="18" y="81"/>
                      </a:cxn>
                      <a:cxn ang="0">
                        <a:pos x="2" y="123"/>
                      </a:cxn>
                      <a:cxn ang="0">
                        <a:pos x="32" y="188"/>
                      </a:cxn>
                      <a:cxn ang="0">
                        <a:pos x="51" y="159"/>
                      </a:cxn>
                      <a:cxn ang="0">
                        <a:pos x="98" y="132"/>
                      </a:cxn>
                      <a:cxn ang="0">
                        <a:pos x="105" y="84"/>
                      </a:cxn>
                      <a:cxn ang="0">
                        <a:pos x="108" y="33"/>
                      </a:cxn>
                      <a:cxn ang="0">
                        <a:pos x="104" y="0"/>
                      </a:cxn>
                    </a:cxnLst>
                    <a:rect l="0" t="0" r="r" b="b"/>
                    <a:pathLst>
                      <a:path w="111" h="194">
                        <a:moveTo>
                          <a:pt x="104" y="0"/>
                        </a:moveTo>
                        <a:cubicBezTo>
                          <a:pt x="97" y="0"/>
                          <a:pt x="80" y="19"/>
                          <a:pt x="66" y="33"/>
                        </a:cubicBezTo>
                        <a:cubicBezTo>
                          <a:pt x="52" y="47"/>
                          <a:pt x="29" y="66"/>
                          <a:pt x="18" y="81"/>
                        </a:cubicBezTo>
                        <a:cubicBezTo>
                          <a:pt x="7" y="96"/>
                          <a:pt x="0" y="105"/>
                          <a:pt x="2" y="123"/>
                        </a:cubicBezTo>
                        <a:cubicBezTo>
                          <a:pt x="4" y="141"/>
                          <a:pt x="24" y="182"/>
                          <a:pt x="32" y="188"/>
                        </a:cubicBezTo>
                        <a:cubicBezTo>
                          <a:pt x="40" y="194"/>
                          <a:pt x="40" y="168"/>
                          <a:pt x="51" y="159"/>
                        </a:cubicBezTo>
                        <a:cubicBezTo>
                          <a:pt x="62" y="150"/>
                          <a:pt x="89" y="144"/>
                          <a:pt x="98" y="132"/>
                        </a:cubicBezTo>
                        <a:cubicBezTo>
                          <a:pt x="107" y="120"/>
                          <a:pt x="103" y="100"/>
                          <a:pt x="105" y="84"/>
                        </a:cubicBezTo>
                        <a:cubicBezTo>
                          <a:pt x="107" y="68"/>
                          <a:pt x="108" y="47"/>
                          <a:pt x="108" y="33"/>
                        </a:cubicBezTo>
                        <a:cubicBezTo>
                          <a:pt x="108" y="19"/>
                          <a:pt x="111" y="0"/>
                          <a:pt x="104" y="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29" name="Freeform 42">
                    <a:extLst>
                      <a:ext uri="{FF2B5EF4-FFF2-40B4-BE49-F238E27FC236}">
                        <a16:creationId xmlns:a16="http://schemas.microsoft.com/office/drawing/2014/main" id="{B61694AE-5C5A-1AF5-6F0C-B3DEA3B785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30" y="2580"/>
                    <a:ext cx="186" cy="201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57" y="12"/>
                      </a:cxn>
                      <a:cxn ang="0">
                        <a:pos x="112" y="84"/>
                      </a:cxn>
                      <a:cxn ang="0">
                        <a:pos x="160" y="132"/>
                      </a:cxn>
                      <a:cxn ang="0">
                        <a:pos x="183" y="180"/>
                      </a:cxn>
                      <a:cxn ang="0">
                        <a:pos x="141" y="194"/>
                      </a:cxn>
                      <a:cxn ang="0">
                        <a:pos x="109" y="138"/>
                      </a:cxn>
                      <a:cxn ang="0">
                        <a:pos x="100" y="114"/>
                      </a:cxn>
                      <a:cxn ang="0">
                        <a:pos x="78" y="83"/>
                      </a:cxn>
                      <a:cxn ang="0">
                        <a:pos x="70" y="51"/>
                      </a:cxn>
                      <a:cxn ang="0">
                        <a:pos x="39" y="2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186" h="201">
                        <a:moveTo>
                          <a:pt x="7" y="11"/>
                        </a:moveTo>
                        <a:cubicBezTo>
                          <a:pt x="10" y="8"/>
                          <a:pt x="40" y="0"/>
                          <a:pt x="57" y="12"/>
                        </a:cubicBezTo>
                        <a:cubicBezTo>
                          <a:pt x="74" y="24"/>
                          <a:pt x="95" y="64"/>
                          <a:pt x="112" y="84"/>
                        </a:cubicBezTo>
                        <a:cubicBezTo>
                          <a:pt x="129" y="104"/>
                          <a:pt x="148" y="116"/>
                          <a:pt x="160" y="132"/>
                        </a:cubicBezTo>
                        <a:cubicBezTo>
                          <a:pt x="172" y="148"/>
                          <a:pt x="186" y="170"/>
                          <a:pt x="183" y="180"/>
                        </a:cubicBezTo>
                        <a:cubicBezTo>
                          <a:pt x="180" y="190"/>
                          <a:pt x="153" y="201"/>
                          <a:pt x="141" y="194"/>
                        </a:cubicBezTo>
                        <a:cubicBezTo>
                          <a:pt x="129" y="187"/>
                          <a:pt x="116" y="151"/>
                          <a:pt x="109" y="138"/>
                        </a:cubicBezTo>
                        <a:cubicBezTo>
                          <a:pt x="102" y="125"/>
                          <a:pt x="105" y="123"/>
                          <a:pt x="100" y="114"/>
                        </a:cubicBezTo>
                        <a:cubicBezTo>
                          <a:pt x="95" y="105"/>
                          <a:pt x="83" y="93"/>
                          <a:pt x="78" y="83"/>
                        </a:cubicBezTo>
                        <a:cubicBezTo>
                          <a:pt x="73" y="73"/>
                          <a:pt x="76" y="60"/>
                          <a:pt x="70" y="51"/>
                        </a:cubicBezTo>
                        <a:cubicBezTo>
                          <a:pt x="64" y="42"/>
                          <a:pt x="49" y="36"/>
                          <a:pt x="39" y="29"/>
                        </a:cubicBezTo>
                        <a:cubicBezTo>
                          <a:pt x="29" y="22"/>
                          <a:pt x="0" y="11"/>
                          <a:pt x="7" y="11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30" name="Freeform 43">
                    <a:extLst>
                      <a:ext uri="{FF2B5EF4-FFF2-40B4-BE49-F238E27FC236}">
                        <a16:creationId xmlns:a16="http://schemas.microsoft.com/office/drawing/2014/main" id="{F22E95BE-0D53-AA33-56B4-1086B01C6E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18" y="880"/>
                    <a:ext cx="200" cy="137"/>
                  </a:xfrm>
                  <a:custGeom>
                    <a:avLst/>
                    <a:gdLst/>
                    <a:ahLst/>
                    <a:cxnLst>
                      <a:cxn ang="0">
                        <a:pos x="0" y="104"/>
                      </a:cxn>
                      <a:cxn ang="0">
                        <a:pos x="52" y="78"/>
                      </a:cxn>
                      <a:cxn ang="0">
                        <a:pos x="86" y="52"/>
                      </a:cxn>
                      <a:cxn ang="0">
                        <a:pos x="112" y="24"/>
                      </a:cxn>
                      <a:cxn ang="0">
                        <a:pos x="144" y="8"/>
                      </a:cxn>
                      <a:cxn ang="0">
                        <a:pos x="192" y="8"/>
                      </a:cxn>
                      <a:cxn ang="0">
                        <a:pos x="192" y="56"/>
                      </a:cxn>
                      <a:cxn ang="0">
                        <a:pos x="170" y="80"/>
                      </a:cxn>
                      <a:cxn ang="0">
                        <a:pos x="120" y="76"/>
                      </a:cxn>
                      <a:cxn ang="0">
                        <a:pos x="96" y="104"/>
                      </a:cxn>
                      <a:cxn ang="0">
                        <a:pos x="74" y="122"/>
                      </a:cxn>
                      <a:cxn ang="0">
                        <a:pos x="42" y="136"/>
                      </a:cxn>
                      <a:cxn ang="0">
                        <a:pos x="14" y="130"/>
                      </a:cxn>
                      <a:cxn ang="0">
                        <a:pos x="0" y="104"/>
                      </a:cxn>
                    </a:cxnLst>
                    <a:rect l="0" t="0" r="r" b="b"/>
                    <a:pathLst>
                      <a:path w="200" h="137">
                        <a:moveTo>
                          <a:pt x="0" y="104"/>
                        </a:moveTo>
                        <a:cubicBezTo>
                          <a:pt x="6" y="95"/>
                          <a:pt x="38" y="87"/>
                          <a:pt x="52" y="78"/>
                        </a:cubicBezTo>
                        <a:cubicBezTo>
                          <a:pt x="66" y="69"/>
                          <a:pt x="76" y="61"/>
                          <a:pt x="86" y="52"/>
                        </a:cubicBezTo>
                        <a:cubicBezTo>
                          <a:pt x="96" y="43"/>
                          <a:pt x="102" y="31"/>
                          <a:pt x="112" y="24"/>
                        </a:cubicBezTo>
                        <a:cubicBezTo>
                          <a:pt x="122" y="17"/>
                          <a:pt x="131" y="11"/>
                          <a:pt x="144" y="8"/>
                        </a:cubicBezTo>
                        <a:cubicBezTo>
                          <a:pt x="157" y="5"/>
                          <a:pt x="184" y="0"/>
                          <a:pt x="192" y="8"/>
                        </a:cubicBezTo>
                        <a:cubicBezTo>
                          <a:pt x="200" y="16"/>
                          <a:pt x="196" y="44"/>
                          <a:pt x="192" y="56"/>
                        </a:cubicBezTo>
                        <a:cubicBezTo>
                          <a:pt x="188" y="68"/>
                          <a:pt x="182" y="77"/>
                          <a:pt x="170" y="80"/>
                        </a:cubicBezTo>
                        <a:cubicBezTo>
                          <a:pt x="158" y="83"/>
                          <a:pt x="132" y="72"/>
                          <a:pt x="120" y="76"/>
                        </a:cubicBezTo>
                        <a:cubicBezTo>
                          <a:pt x="108" y="80"/>
                          <a:pt x="104" y="96"/>
                          <a:pt x="96" y="104"/>
                        </a:cubicBezTo>
                        <a:cubicBezTo>
                          <a:pt x="88" y="112"/>
                          <a:pt x="83" y="117"/>
                          <a:pt x="74" y="122"/>
                        </a:cubicBezTo>
                        <a:cubicBezTo>
                          <a:pt x="65" y="127"/>
                          <a:pt x="52" y="135"/>
                          <a:pt x="42" y="136"/>
                        </a:cubicBezTo>
                        <a:cubicBezTo>
                          <a:pt x="32" y="137"/>
                          <a:pt x="21" y="135"/>
                          <a:pt x="14" y="130"/>
                        </a:cubicBezTo>
                        <a:cubicBezTo>
                          <a:pt x="7" y="125"/>
                          <a:pt x="3" y="109"/>
                          <a:pt x="0" y="1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31" name="Freeform 44">
                    <a:extLst>
                      <a:ext uri="{FF2B5EF4-FFF2-40B4-BE49-F238E27FC236}">
                        <a16:creationId xmlns:a16="http://schemas.microsoft.com/office/drawing/2014/main" id="{C1CE6FAB-0550-FAE3-A9FA-54F2037FB8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960412">
                    <a:off x="1783" y="730"/>
                    <a:ext cx="610" cy="688"/>
                  </a:xfrm>
                  <a:custGeom>
                    <a:avLst/>
                    <a:gdLst/>
                    <a:ahLst/>
                    <a:cxnLst>
                      <a:cxn ang="0">
                        <a:pos x="6" y="270"/>
                      </a:cxn>
                      <a:cxn ang="0">
                        <a:pos x="30" y="246"/>
                      </a:cxn>
                      <a:cxn ang="0">
                        <a:pos x="62" y="200"/>
                      </a:cxn>
                      <a:cxn ang="0">
                        <a:pos x="87" y="186"/>
                      </a:cxn>
                      <a:cxn ang="0">
                        <a:pos x="110" y="152"/>
                      </a:cxn>
                      <a:cxn ang="0">
                        <a:pos x="156" y="123"/>
                      </a:cxn>
                      <a:cxn ang="0">
                        <a:pos x="206" y="104"/>
                      </a:cxn>
                      <a:cxn ang="0">
                        <a:pos x="254" y="104"/>
                      </a:cxn>
                      <a:cxn ang="0">
                        <a:pos x="302" y="104"/>
                      </a:cxn>
                      <a:cxn ang="0">
                        <a:pos x="330" y="93"/>
                      </a:cxn>
                      <a:cxn ang="0">
                        <a:pos x="351" y="81"/>
                      </a:cxn>
                      <a:cxn ang="0">
                        <a:pos x="357" y="63"/>
                      </a:cxn>
                      <a:cxn ang="0">
                        <a:pos x="375" y="39"/>
                      </a:cxn>
                      <a:cxn ang="0">
                        <a:pos x="429" y="27"/>
                      </a:cxn>
                      <a:cxn ang="0">
                        <a:pos x="494" y="8"/>
                      </a:cxn>
                      <a:cxn ang="0">
                        <a:pos x="542" y="8"/>
                      </a:cxn>
                      <a:cxn ang="0">
                        <a:pos x="590" y="8"/>
                      </a:cxn>
                      <a:cxn ang="0">
                        <a:pos x="638" y="8"/>
                      </a:cxn>
                      <a:cxn ang="0">
                        <a:pos x="686" y="56"/>
                      </a:cxn>
                      <a:cxn ang="0">
                        <a:pos x="638" y="56"/>
                      </a:cxn>
                      <a:cxn ang="0">
                        <a:pos x="576" y="81"/>
                      </a:cxn>
                      <a:cxn ang="0">
                        <a:pos x="558" y="111"/>
                      </a:cxn>
                      <a:cxn ang="0">
                        <a:pos x="657" y="111"/>
                      </a:cxn>
                      <a:cxn ang="0">
                        <a:pos x="693" y="90"/>
                      </a:cxn>
                      <a:cxn ang="0">
                        <a:pos x="741" y="93"/>
                      </a:cxn>
                      <a:cxn ang="0">
                        <a:pos x="786" y="93"/>
                      </a:cxn>
                      <a:cxn ang="0">
                        <a:pos x="765" y="141"/>
                      </a:cxn>
                      <a:cxn ang="0">
                        <a:pos x="717" y="177"/>
                      </a:cxn>
                      <a:cxn ang="0">
                        <a:pos x="686" y="248"/>
                      </a:cxn>
                      <a:cxn ang="0">
                        <a:pos x="686" y="296"/>
                      </a:cxn>
                      <a:cxn ang="0">
                        <a:pos x="686" y="344"/>
                      </a:cxn>
                      <a:cxn ang="0">
                        <a:pos x="686" y="392"/>
                      </a:cxn>
                      <a:cxn ang="0">
                        <a:pos x="672" y="417"/>
                      </a:cxn>
                      <a:cxn ang="0">
                        <a:pos x="638" y="392"/>
                      </a:cxn>
                      <a:cxn ang="0">
                        <a:pos x="621" y="417"/>
                      </a:cxn>
                      <a:cxn ang="0">
                        <a:pos x="590" y="440"/>
                      </a:cxn>
                      <a:cxn ang="0">
                        <a:pos x="648" y="465"/>
                      </a:cxn>
                      <a:cxn ang="0">
                        <a:pos x="636" y="504"/>
                      </a:cxn>
                      <a:cxn ang="0">
                        <a:pos x="585" y="570"/>
                      </a:cxn>
                      <a:cxn ang="0">
                        <a:pos x="546" y="576"/>
                      </a:cxn>
                      <a:cxn ang="0">
                        <a:pos x="489" y="600"/>
                      </a:cxn>
                      <a:cxn ang="0">
                        <a:pos x="446" y="680"/>
                      </a:cxn>
                      <a:cxn ang="0">
                        <a:pos x="398" y="728"/>
                      </a:cxn>
                      <a:cxn ang="0">
                        <a:pos x="387" y="762"/>
                      </a:cxn>
                      <a:cxn ang="0">
                        <a:pos x="350" y="776"/>
                      </a:cxn>
                      <a:cxn ang="0">
                        <a:pos x="302" y="776"/>
                      </a:cxn>
                      <a:cxn ang="0">
                        <a:pos x="254" y="728"/>
                      </a:cxn>
                      <a:cxn ang="0">
                        <a:pos x="254" y="680"/>
                      </a:cxn>
                      <a:cxn ang="0">
                        <a:pos x="254" y="632"/>
                      </a:cxn>
                      <a:cxn ang="0">
                        <a:pos x="254" y="584"/>
                      </a:cxn>
                      <a:cxn ang="0">
                        <a:pos x="254" y="488"/>
                      </a:cxn>
                      <a:cxn ang="0">
                        <a:pos x="254" y="440"/>
                      </a:cxn>
                      <a:cxn ang="0">
                        <a:pos x="206" y="392"/>
                      </a:cxn>
                      <a:cxn ang="0">
                        <a:pos x="206" y="344"/>
                      </a:cxn>
                      <a:cxn ang="0">
                        <a:pos x="158" y="296"/>
                      </a:cxn>
                      <a:cxn ang="0">
                        <a:pos x="93" y="315"/>
                      </a:cxn>
                      <a:cxn ang="0">
                        <a:pos x="87" y="339"/>
                      </a:cxn>
                      <a:cxn ang="0">
                        <a:pos x="62" y="344"/>
                      </a:cxn>
                      <a:cxn ang="0">
                        <a:pos x="36" y="330"/>
                      </a:cxn>
                      <a:cxn ang="0">
                        <a:pos x="27" y="291"/>
                      </a:cxn>
                      <a:cxn ang="0">
                        <a:pos x="6" y="270"/>
                      </a:cxn>
                    </a:cxnLst>
                    <a:rect l="0" t="0" r="r" b="b"/>
                    <a:pathLst>
                      <a:path w="790" h="784">
                        <a:moveTo>
                          <a:pt x="6" y="270"/>
                        </a:moveTo>
                        <a:cubicBezTo>
                          <a:pt x="6" y="263"/>
                          <a:pt x="21" y="258"/>
                          <a:pt x="30" y="246"/>
                        </a:cubicBezTo>
                        <a:cubicBezTo>
                          <a:pt x="39" y="234"/>
                          <a:pt x="53" y="210"/>
                          <a:pt x="62" y="200"/>
                        </a:cubicBezTo>
                        <a:cubicBezTo>
                          <a:pt x="71" y="190"/>
                          <a:pt x="79" y="194"/>
                          <a:pt x="87" y="186"/>
                        </a:cubicBezTo>
                        <a:cubicBezTo>
                          <a:pt x="95" y="178"/>
                          <a:pt x="99" y="162"/>
                          <a:pt x="110" y="152"/>
                        </a:cubicBezTo>
                        <a:cubicBezTo>
                          <a:pt x="121" y="142"/>
                          <a:pt x="140" y="131"/>
                          <a:pt x="156" y="123"/>
                        </a:cubicBezTo>
                        <a:cubicBezTo>
                          <a:pt x="172" y="115"/>
                          <a:pt x="190" y="107"/>
                          <a:pt x="206" y="104"/>
                        </a:cubicBezTo>
                        <a:cubicBezTo>
                          <a:pt x="222" y="101"/>
                          <a:pt x="238" y="104"/>
                          <a:pt x="254" y="104"/>
                        </a:cubicBezTo>
                        <a:cubicBezTo>
                          <a:pt x="270" y="104"/>
                          <a:pt x="289" y="106"/>
                          <a:pt x="302" y="104"/>
                        </a:cubicBezTo>
                        <a:cubicBezTo>
                          <a:pt x="315" y="102"/>
                          <a:pt x="322" y="97"/>
                          <a:pt x="330" y="93"/>
                        </a:cubicBezTo>
                        <a:cubicBezTo>
                          <a:pt x="338" y="89"/>
                          <a:pt x="347" y="86"/>
                          <a:pt x="351" y="81"/>
                        </a:cubicBezTo>
                        <a:cubicBezTo>
                          <a:pt x="355" y="76"/>
                          <a:pt x="353" y="70"/>
                          <a:pt x="357" y="63"/>
                        </a:cubicBezTo>
                        <a:cubicBezTo>
                          <a:pt x="361" y="56"/>
                          <a:pt x="363" y="45"/>
                          <a:pt x="375" y="39"/>
                        </a:cubicBezTo>
                        <a:cubicBezTo>
                          <a:pt x="387" y="33"/>
                          <a:pt x="409" y="32"/>
                          <a:pt x="429" y="27"/>
                        </a:cubicBezTo>
                        <a:cubicBezTo>
                          <a:pt x="449" y="22"/>
                          <a:pt x="475" y="11"/>
                          <a:pt x="494" y="8"/>
                        </a:cubicBezTo>
                        <a:cubicBezTo>
                          <a:pt x="513" y="5"/>
                          <a:pt x="526" y="8"/>
                          <a:pt x="542" y="8"/>
                        </a:cubicBezTo>
                        <a:cubicBezTo>
                          <a:pt x="558" y="8"/>
                          <a:pt x="574" y="8"/>
                          <a:pt x="590" y="8"/>
                        </a:cubicBezTo>
                        <a:cubicBezTo>
                          <a:pt x="606" y="8"/>
                          <a:pt x="622" y="0"/>
                          <a:pt x="638" y="8"/>
                        </a:cubicBezTo>
                        <a:cubicBezTo>
                          <a:pt x="654" y="16"/>
                          <a:pt x="686" y="48"/>
                          <a:pt x="686" y="56"/>
                        </a:cubicBezTo>
                        <a:cubicBezTo>
                          <a:pt x="686" y="64"/>
                          <a:pt x="656" y="52"/>
                          <a:pt x="638" y="56"/>
                        </a:cubicBezTo>
                        <a:cubicBezTo>
                          <a:pt x="620" y="60"/>
                          <a:pt x="589" y="72"/>
                          <a:pt x="576" y="81"/>
                        </a:cubicBezTo>
                        <a:cubicBezTo>
                          <a:pt x="563" y="90"/>
                          <a:pt x="545" y="106"/>
                          <a:pt x="558" y="111"/>
                        </a:cubicBezTo>
                        <a:cubicBezTo>
                          <a:pt x="571" y="116"/>
                          <a:pt x="635" y="114"/>
                          <a:pt x="657" y="111"/>
                        </a:cubicBezTo>
                        <a:cubicBezTo>
                          <a:pt x="679" y="108"/>
                          <a:pt x="679" y="93"/>
                          <a:pt x="693" y="90"/>
                        </a:cubicBezTo>
                        <a:cubicBezTo>
                          <a:pt x="707" y="87"/>
                          <a:pt x="726" y="93"/>
                          <a:pt x="741" y="93"/>
                        </a:cubicBezTo>
                        <a:cubicBezTo>
                          <a:pt x="756" y="93"/>
                          <a:pt x="782" y="85"/>
                          <a:pt x="786" y="93"/>
                        </a:cubicBezTo>
                        <a:cubicBezTo>
                          <a:pt x="790" y="101"/>
                          <a:pt x="776" y="127"/>
                          <a:pt x="765" y="141"/>
                        </a:cubicBezTo>
                        <a:cubicBezTo>
                          <a:pt x="754" y="155"/>
                          <a:pt x="730" y="159"/>
                          <a:pt x="717" y="177"/>
                        </a:cubicBezTo>
                        <a:cubicBezTo>
                          <a:pt x="704" y="195"/>
                          <a:pt x="691" y="228"/>
                          <a:pt x="686" y="248"/>
                        </a:cubicBezTo>
                        <a:cubicBezTo>
                          <a:pt x="681" y="268"/>
                          <a:pt x="686" y="280"/>
                          <a:pt x="686" y="296"/>
                        </a:cubicBezTo>
                        <a:cubicBezTo>
                          <a:pt x="686" y="312"/>
                          <a:pt x="686" y="328"/>
                          <a:pt x="686" y="344"/>
                        </a:cubicBezTo>
                        <a:cubicBezTo>
                          <a:pt x="686" y="360"/>
                          <a:pt x="688" y="380"/>
                          <a:pt x="686" y="392"/>
                        </a:cubicBezTo>
                        <a:cubicBezTo>
                          <a:pt x="684" y="404"/>
                          <a:pt x="680" y="417"/>
                          <a:pt x="672" y="417"/>
                        </a:cubicBezTo>
                        <a:cubicBezTo>
                          <a:pt x="664" y="417"/>
                          <a:pt x="646" y="392"/>
                          <a:pt x="638" y="392"/>
                        </a:cubicBezTo>
                        <a:cubicBezTo>
                          <a:pt x="630" y="392"/>
                          <a:pt x="629" y="409"/>
                          <a:pt x="621" y="417"/>
                        </a:cubicBezTo>
                        <a:cubicBezTo>
                          <a:pt x="613" y="425"/>
                          <a:pt x="586" y="432"/>
                          <a:pt x="590" y="440"/>
                        </a:cubicBezTo>
                        <a:cubicBezTo>
                          <a:pt x="594" y="448"/>
                          <a:pt x="640" y="454"/>
                          <a:pt x="648" y="465"/>
                        </a:cubicBezTo>
                        <a:cubicBezTo>
                          <a:pt x="656" y="476"/>
                          <a:pt x="646" y="487"/>
                          <a:pt x="636" y="504"/>
                        </a:cubicBezTo>
                        <a:cubicBezTo>
                          <a:pt x="626" y="521"/>
                          <a:pt x="600" y="558"/>
                          <a:pt x="585" y="570"/>
                        </a:cubicBezTo>
                        <a:cubicBezTo>
                          <a:pt x="570" y="582"/>
                          <a:pt x="562" y="571"/>
                          <a:pt x="546" y="576"/>
                        </a:cubicBezTo>
                        <a:cubicBezTo>
                          <a:pt x="530" y="581"/>
                          <a:pt x="506" y="583"/>
                          <a:pt x="489" y="600"/>
                        </a:cubicBezTo>
                        <a:cubicBezTo>
                          <a:pt x="472" y="617"/>
                          <a:pt x="461" y="659"/>
                          <a:pt x="446" y="680"/>
                        </a:cubicBezTo>
                        <a:cubicBezTo>
                          <a:pt x="431" y="701"/>
                          <a:pt x="408" y="714"/>
                          <a:pt x="398" y="728"/>
                        </a:cubicBezTo>
                        <a:cubicBezTo>
                          <a:pt x="388" y="742"/>
                          <a:pt x="395" y="754"/>
                          <a:pt x="387" y="762"/>
                        </a:cubicBezTo>
                        <a:cubicBezTo>
                          <a:pt x="379" y="770"/>
                          <a:pt x="364" y="774"/>
                          <a:pt x="350" y="776"/>
                        </a:cubicBezTo>
                        <a:cubicBezTo>
                          <a:pt x="336" y="778"/>
                          <a:pt x="318" y="784"/>
                          <a:pt x="302" y="776"/>
                        </a:cubicBezTo>
                        <a:cubicBezTo>
                          <a:pt x="286" y="768"/>
                          <a:pt x="262" y="744"/>
                          <a:pt x="254" y="728"/>
                        </a:cubicBezTo>
                        <a:cubicBezTo>
                          <a:pt x="246" y="712"/>
                          <a:pt x="254" y="696"/>
                          <a:pt x="254" y="680"/>
                        </a:cubicBezTo>
                        <a:cubicBezTo>
                          <a:pt x="254" y="664"/>
                          <a:pt x="254" y="648"/>
                          <a:pt x="254" y="632"/>
                        </a:cubicBezTo>
                        <a:cubicBezTo>
                          <a:pt x="254" y="616"/>
                          <a:pt x="254" y="608"/>
                          <a:pt x="254" y="584"/>
                        </a:cubicBezTo>
                        <a:cubicBezTo>
                          <a:pt x="254" y="560"/>
                          <a:pt x="254" y="512"/>
                          <a:pt x="254" y="488"/>
                        </a:cubicBezTo>
                        <a:cubicBezTo>
                          <a:pt x="254" y="464"/>
                          <a:pt x="262" y="456"/>
                          <a:pt x="254" y="440"/>
                        </a:cubicBezTo>
                        <a:cubicBezTo>
                          <a:pt x="246" y="424"/>
                          <a:pt x="214" y="408"/>
                          <a:pt x="206" y="392"/>
                        </a:cubicBezTo>
                        <a:cubicBezTo>
                          <a:pt x="198" y="376"/>
                          <a:pt x="214" y="360"/>
                          <a:pt x="206" y="344"/>
                        </a:cubicBezTo>
                        <a:cubicBezTo>
                          <a:pt x="198" y="328"/>
                          <a:pt x="177" y="301"/>
                          <a:pt x="158" y="296"/>
                        </a:cubicBezTo>
                        <a:cubicBezTo>
                          <a:pt x="139" y="291"/>
                          <a:pt x="105" y="308"/>
                          <a:pt x="93" y="315"/>
                        </a:cubicBezTo>
                        <a:cubicBezTo>
                          <a:pt x="81" y="322"/>
                          <a:pt x="92" y="334"/>
                          <a:pt x="87" y="339"/>
                        </a:cubicBezTo>
                        <a:cubicBezTo>
                          <a:pt x="82" y="344"/>
                          <a:pt x="70" y="346"/>
                          <a:pt x="62" y="344"/>
                        </a:cubicBezTo>
                        <a:cubicBezTo>
                          <a:pt x="54" y="342"/>
                          <a:pt x="42" y="339"/>
                          <a:pt x="36" y="330"/>
                        </a:cubicBezTo>
                        <a:cubicBezTo>
                          <a:pt x="30" y="321"/>
                          <a:pt x="32" y="301"/>
                          <a:pt x="27" y="291"/>
                        </a:cubicBezTo>
                        <a:cubicBezTo>
                          <a:pt x="22" y="281"/>
                          <a:pt x="0" y="277"/>
                          <a:pt x="6" y="27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32" name="Freeform 45">
                    <a:extLst>
                      <a:ext uri="{FF2B5EF4-FFF2-40B4-BE49-F238E27FC236}">
                        <a16:creationId xmlns:a16="http://schemas.microsoft.com/office/drawing/2014/main" id="{C4FE47D1-BD99-FD02-3B3B-0F748538D6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953217">
                    <a:off x="2275" y="1241"/>
                    <a:ext cx="125" cy="100"/>
                  </a:xfrm>
                  <a:custGeom>
                    <a:avLst/>
                    <a:gdLst/>
                    <a:ahLst/>
                    <a:cxnLst>
                      <a:cxn ang="0">
                        <a:pos x="8" y="8"/>
                      </a:cxn>
                      <a:cxn ang="0">
                        <a:pos x="56" y="8"/>
                      </a:cxn>
                      <a:cxn ang="0">
                        <a:pos x="80" y="23"/>
                      </a:cxn>
                      <a:cxn ang="0">
                        <a:pos x="95" y="29"/>
                      </a:cxn>
                      <a:cxn ang="0">
                        <a:pos x="104" y="8"/>
                      </a:cxn>
                      <a:cxn ang="0">
                        <a:pos x="152" y="8"/>
                      </a:cxn>
                      <a:cxn ang="0">
                        <a:pos x="152" y="56"/>
                      </a:cxn>
                      <a:cxn ang="0">
                        <a:pos x="134" y="77"/>
                      </a:cxn>
                      <a:cxn ang="0">
                        <a:pos x="104" y="104"/>
                      </a:cxn>
                      <a:cxn ang="0">
                        <a:pos x="56" y="104"/>
                      </a:cxn>
                      <a:cxn ang="0">
                        <a:pos x="44" y="74"/>
                      </a:cxn>
                      <a:cxn ang="0">
                        <a:pos x="8" y="56"/>
                      </a:cxn>
                      <a:cxn ang="0">
                        <a:pos x="8" y="8"/>
                      </a:cxn>
                    </a:cxnLst>
                    <a:rect l="0" t="0" r="r" b="b"/>
                    <a:pathLst>
                      <a:path w="160" h="109">
                        <a:moveTo>
                          <a:pt x="8" y="8"/>
                        </a:moveTo>
                        <a:cubicBezTo>
                          <a:pt x="16" y="0"/>
                          <a:pt x="44" y="6"/>
                          <a:pt x="56" y="8"/>
                        </a:cubicBezTo>
                        <a:cubicBezTo>
                          <a:pt x="68" y="10"/>
                          <a:pt x="74" y="20"/>
                          <a:pt x="80" y="23"/>
                        </a:cubicBezTo>
                        <a:cubicBezTo>
                          <a:pt x="86" y="26"/>
                          <a:pt x="91" y="32"/>
                          <a:pt x="95" y="29"/>
                        </a:cubicBezTo>
                        <a:cubicBezTo>
                          <a:pt x="99" y="26"/>
                          <a:pt x="94" y="12"/>
                          <a:pt x="104" y="8"/>
                        </a:cubicBezTo>
                        <a:cubicBezTo>
                          <a:pt x="114" y="4"/>
                          <a:pt x="144" y="0"/>
                          <a:pt x="152" y="8"/>
                        </a:cubicBezTo>
                        <a:cubicBezTo>
                          <a:pt x="160" y="16"/>
                          <a:pt x="155" y="45"/>
                          <a:pt x="152" y="56"/>
                        </a:cubicBezTo>
                        <a:cubicBezTo>
                          <a:pt x="149" y="67"/>
                          <a:pt x="142" y="69"/>
                          <a:pt x="134" y="77"/>
                        </a:cubicBezTo>
                        <a:cubicBezTo>
                          <a:pt x="126" y="85"/>
                          <a:pt x="117" y="100"/>
                          <a:pt x="104" y="104"/>
                        </a:cubicBezTo>
                        <a:cubicBezTo>
                          <a:pt x="91" y="108"/>
                          <a:pt x="66" y="109"/>
                          <a:pt x="56" y="104"/>
                        </a:cubicBezTo>
                        <a:cubicBezTo>
                          <a:pt x="46" y="99"/>
                          <a:pt x="52" y="82"/>
                          <a:pt x="44" y="74"/>
                        </a:cubicBezTo>
                        <a:cubicBezTo>
                          <a:pt x="36" y="66"/>
                          <a:pt x="14" y="67"/>
                          <a:pt x="8" y="56"/>
                        </a:cubicBezTo>
                        <a:cubicBezTo>
                          <a:pt x="2" y="45"/>
                          <a:pt x="0" y="16"/>
                          <a:pt x="8" y="8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33" name="Freeform 46">
                    <a:extLst>
                      <a:ext uri="{FF2B5EF4-FFF2-40B4-BE49-F238E27FC236}">
                        <a16:creationId xmlns:a16="http://schemas.microsoft.com/office/drawing/2014/main" id="{500A1B08-26D6-C1D1-7C9B-5E7FC01D4D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97" y="2309"/>
                    <a:ext cx="36" cy="89"/>
                  </a:xfrm>
                  <a:custGeom>
                    <a:avLst/>
                    <a:gdLst/>
                    <a:ahLst/>
                    <a:cxnLst>
                      <a:cxn ang="0">
                        <a:pos x="30" y="0"/>
                      </a:cxn>
                      <a:cxn ang="0">
                        <a:pos x="19" y="82"/>
                      </a:cxn>
                      <a:cxn ang="0">
                        <a:pos x="4" y="43"/>
                      </a:cxn>
                      <a:cxn ang="0">
                        <a:pos x="4" y="13"/>
                      </a:cxn>
                      <a:cxn ang="0">
                        <a:pos x="30" y="0"/>
                      </a:cxn>
                    </a:cxnLst>
                    <a:rect l="0" t="0" r="r" b="b"/>
                    <a:pathLst>
                      <a:path w="36" h="89">
                        <a:moveTo>
                          <a:pt x="30" y="0"/>
                        </a:moveTo>
                        <a:cubicBezTo>
                          <a:pt x="36" y="14"/>
                          <a:pt x="23" y="75"/>
                          <a:pt x="19" y="82"/>
                        </a:cubicBezTo>
                        <a:cubicBezTo>
                          <a:pt x="15" y="89"/>
                          <a:pt x="6" y="54"/>
                          <a:pt x="4" y="43"/>
                        </a:cubicBezTo>
                        <a:cubicBezTo>
                          <a:pt x="2" y="32"/>
                          <a:pt x="0" y="20"/>
                          <a:pt x="4" y="13"/>
                        </a:cubicBezTo>
                        <a:cubicBezTo>
                          <a:pt x="8" y="6"/>
                          <a:pt x="25" y="3"/>
                          <a:pt x="30" y="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034" name="Freeform 47">
                    <a:extLst>
                      <a:ext uri="{FF2B5EF4-FFF2-40B4-BE49-F238E27FC236}">
                        <a16:creationId xmlns:a16="http://schemas.microsoft.com/office/drawing/2014/main" id="{80CA0EA4-F351-0FB2-B5E7-F9BC13339E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45" y="2405"/>
                    <a:ext cx="58" cy="52"/>
                  </a:xfrm>
                  <a:custGeom>
                    <a:avLst/>
                    <a:gdLst/>
                    <a:ahLst/>
                    <a:cxnLst>
                      <a:cxn ang="0">
                        <a:pos x="54" y="4"/>
                      </a:cxn>
                      <a:cxn ang="0">
                        <a:pos x="54" y="39"/>
                      </a:cxn>
                      <a:cxn ang="0">
                        <a:pos x="28" y="47"/>
                      </a:cxn>
                      <a:cxn ang="0">
                        <a:pos x="0" y="7"/>
                      </a:cxn>
                      <a:cxn ang="0">
                        <a:pos x="30" y="4"/>
                      </a:cxn>
                      <a:cxn ang="0">
                        <a:pos x="54" y="4"/>
                      </a:cxn>
                    </a:cxnLst>
                    <a:rect l="0" t="0" r="r" b="b"/>
                    <a:pathLst>
                      <a:path w="58" h="52">
                        <a:moveTo>
                          <a:pt x="54" y="4"/>
                        </a:moveTo>
                        <a:cubicBezTo>
                          <a:pt x="58" y="10"/>
                          <a:pt x="58" y="32"/>
                          <a:pt x="54" y="39"/>
                        </a:cubicBezTo>
                        <a:cubicBezTo>
                          <a:pt x="50" y="46"/>
                          <a:pt x="37" y="52"/>
                          <a:pt x="28" y="47"/>
                        </a:cubicBezTo>
                        <a:cubicBezTo>
                          <a:pt x="19" y="42"/>
                          <a:pt x="0" y="14"/>
                          <a:pt x="0" y="7"/>
                        </a:cubicBezTo>
                        <a:cubicBezTo>
                          <a:pt x="0" y="0"/>
                          <a:pt x="21" y="5"/>
                          <a:pt x="30" y="4"/>
                        </a:cubicBezTo>
                        <a:cubicBezTo>
                          <a:pt x="39" y="3"/>
                          <a:pt x="51" y="0"/>
                          <a:pt x="54" y="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CC"/>
                      </a:gs>
                      <a:gs pos="100000">
                        <a:srgbClr val="BE8C00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</p:grpSp>
            <p:sp>
              <p:nvSpPr>
                <p:cNvPr id="3009" name="Freeform 48">
                  <a:extLst>
                    <a:ext uri="{FF2B5EF4-FFF2-40B4-BE49-F238E27FC236}">
                      <a16:creationId xmlns:a16="http://schemas.microsoft.com/office/drawing/2014/main" id="{F0D84084-D951-CAC0-5727-EE0D050D3E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5" y="3860"/>
                  <a:ext cx="2088" cy="437"/>
                </a:xfrm>
                <a:custGeom>
                  <a:avLst/>
                  <a:gdLst/>
                  <a:ahLst/>
                  <a:cxnLst>
                    <a:cxn ang="0">
                      <a:pos x="187" y="109"/>
                    </a:cxn>
                    <a:cxn ang="0">
                      <a:pos x="232" y="34"/>
                    </a:cxn>
                    <a:cxn ang="0">
                      <a:pos x="376" y="19"/>
                    </a:cxn>
                    <a:cxn ang="0">
                      <a:pos x="478" y="10"/>
                    </a:cxn>
                    <a:cxn ang="0">
                      <a:pos x="595" y="79"/>
                    </a:cxn>
                    <a:cxn ang="0">
                      <a:pos x="730" y="46"/>
                    </a:cxn>
                    <a:cxn ang="0">
                      <a:pos x="955" y="31"/>
                    </a:cxn>
                    <a:cxn ang="0">
                      <a:pos x="856" y="85"/>
                    </a:cxn>
                    <a:cxn ang="0">
                      <a:pos x="799" y="184"/>
                    </a:cxn>
                    <a:cxn ang="0">
                      <a:pos x="1003" y="229"/>
                    </a:cxn>
                    <a:cxn ang="0">
                      <a:pos x="1288" y="73"/>
                    </a:cxn>
                    <a:cxn ang="0">
                      <a:pos x="1384" y="121"/>
                    </a:cxn>
                    <a:cxn ang="0">
                      <a:pos x="1480" y="121"/>
                    </a:cxn>
                    <a:cxn ang="0">
                      <a:pos x="1576" y="121"/>
                    </a:cxn>
                    <a:cxn ang="0">
                      <a:pos x="1708" y="187"/>
                    </a:cxn>
                    <a:cxn ang="0">
                      <a:pos x="1735" y="112"/>
                    </a:cxn>
                    <a:cxn ang="0">
                      <a:pos x="1858" y="73"/>
                    </a:cxn>
                    <a:cxn ang="0">
                      <a:pos x="1984" y="130"/>
                    </a:cxn>
                    <a:cxn ang="0">
                      <a:pos x="2020" y="208"/>
                    </a:cxn>
                    <a:cxn ang="0">
                      <a:pos x="2065" y="274"/>
                    </a:cxn>
                    <a:cxn ang="0">
                      <a:pos x="1882" y="334"/>
                    </a:cxn>
                    <a:cxn ang="0">
                      <a:pos x="1765" y="367"/>
                    </a:cxn>
                    <a:cxn ang="0">
                      <a:pos x="1630" y="391"/>
                    </a:cxn>
                    <a:cxn ang="0">
                      <a:pos x="1531" y="409"/>
                    </a:cxn>
                    <a:cxn ang="0">
                      <a:pos x="1456" y="421"/>
                    </a:cxn>
                    <a:cxn ang="0">
                      <a:pos x="1345" y="427"/>
                    </a:cxn>
                    <a:cxn ang="0">
                      <a:pos x="1219" y="436"/>
                    </a:cxn>
                    <a:cxn ang="0">
                      <a:pos x="1069" y="436"/>
                    </a:cxn>
                    <a:cxn ang="0">
                      <a:pos x="916" y="433"/>
                    </a:cxn>
                    <a:cxn ang="0">
                      <a:pos x="718" y="412"/>
                    </a:cxn>
                    <a:cxn ang="0">
                      <a:pos x="568" y="391"/>
                    </a:cxn>
                    <a:cxn ang="0">
                      <a:pos x="517" y="382"/>
                    </a:cxn>
                    <a:cxn ang="0">
                      <a:pos x="430" y="367"/>
                    </a:cxn>
                    <a:cxn ang="0">
                      <a:pos x="358" y="346"/>
                    </a:cxn>
                    <a:cxn ang="0">
                      <a:pos x="28" y="235"/>
                    </a:cxn>
                    <a:cxn ang="0">
                      <a:pos x="187" y="109"/>
                    </a:cxn>
                  </a:cxnLst>
                  <a:rect l="0" t="0" r="r" b="b"/>
                  <a:pathLst>
                    <a:path w="2088" h="437">
                      <a:moveTo>
                        <a:pt x="187" y="109"/>
                      </a:moveTo>
                      <a:cubicBezTo>
                        <a:pt x="221" y="76"/>
                        <a:pt x="201" y="49"/>
                        <a:pt x="232" y="34"/>
                      </a:cubicBezTo>
                      <a:cubicBezTo>
                        <a:pt x="263" y="19"/>
                        <a:pt x="335" y="23"/>
                        <a:pt x="376" y="19"/>
                      </a:cubicBezTo>
                      <a:cubicBezTo>
                        <a:pt x="417" y="15"/>
                        <a:pt x="442" y="0"/>
                        <a:pt x="478" y="10"/>
                      </a:cubicBezTo>
                      <a:cubicBezTo>
                        <a:pt x="514" y="20"/>
                        <a:pt x="553" y="73"/>
                        <a:pt x="595" y="79"/>
                      </a:cubicBezTo>
                      <a:cubicBezTo>
                        <a:pt x="637" y="85"/>
                        <a:pt x="670" y="54"/>
                        <a:pt x="730" y="46"/>
                      </a:cubicBezTo>
                      <a:cubicBezTo>
                        <a:pt x="790" y="38"/>
                        <a:pt x="934" y="24"/>
                        <a:pt x="955" y="31"/>
                      </a:cubicBezTo>
                      <a:cubicBezTo>
                        <a:pt x="976" y="38"/>
                        <a:pt x="882" y="60"/>
                        <a:pt x="856" y="85"/>
                      </a:cubicBezTo>
                      <a:cubicBezTo>
                        <a:pt x="830" y="110"/>
                        <a:pt x="774" y="160"/>
                        <a:pt x="799" y="184"/>
                      </a:cubicBezTo>
                      <a:cubicBezTo>
                        <a:pt x="824" y="208"/>
                        <a:pt x="922" y="247"/>
                        <a:pt x="1003" y="229"/>
                      </a:cubicBezTo>
                      <a:cubicBezTo>
                        <a:pt x="1084" y="211"/>
                        <a:pt x="1225" y="91"/>
                        <a:pt x="1288" y="73"/>
                      </a:cubicBezTo>
                      <a:cubicBezTo>
                        <a:pt x="1351" y="55"/>
                        <a:pt x="1352" y="113"/>
                        <a:pt x="1384" y="121"/>
                      </a:cubicBezTo>
                      <a:cubicBezTo>
                        <a:pt x="1416" y="129"/>
                        <a:pt x="1448" y="121"/>
                        <a:pt x="1480" y="121"/>
                      </a:cubicBezTo>
                      <a:cubicBezTo>
                        <a:pt x="1512" y="121"/>
                        <a:pt x="1538" y="110"/>
                        <a:pt x="1576" y="121"/>
                      </a:cubicBezTo>
                      <a:cubicBezTo>
                        <a:pt x="1614" y="132"/>
                        <a:pt x="1682" y="188"/>
                        <a:pt x="1708" y="187"/>
                      </a:cubicBezTo>
                      <a:cubicBezTo>
                        <a:pt x="1734" y="186"/>
                        <a:pt x="1710" y="131"/>
                        <a:pt x="1735" y="112"/>
                      </a:cubicBezTo>
                      <a:cubicBezTo>
                        <a:pt x="1760" y="93"/>
                        <a:pt x="1817" y="70"/>
                        <a:pt x="1858" y="73"/>
                      </a:cubicBezTo>
                      <a:cubicBezTo>
                        <a:pt x="1899" y="76"/>
                        <a:pt x="1957" y="107"/>
                        <a:pt x="1984" y="130"/>
                      </a:cubicBezTo>
                      <a:cubicBezTo>
                        <a:pt x="2011" y="153"/>
                        <a:pt x="2007" y="184"/>
                        <a:pt x="2020" y="208"/>
                      </a:cubicBezTo>
                      <a:cubicBezTo>
                        <a:pt x="2033" y="232"/>
                        <a:pt x="2088" y="253"/>
                        <a:pt x="2065" y="274"/>
                      </a:cubicBezTo>
                      <a:cubicBezTo>
                        <a:pt x="2042" y="295"/>
                        <a:pt x="1932" y="318"/>
                        <a:pt x="1882" y="334"/>
                      </a:cubicBezTo>
                      <a:cubicBezTo>
                        <a:pt x="1832" y="350"/>
                        <a:pt x="1807" y="357"/>
                        <a:pt x="1765" y="367"/>
                      </a:cubicBezTo>
                      <a:cubicBezTo>
                        <a:pt x="1723" y="377"/>
                        <a:pt x="1669" y="384"/>
                        <a:pt x="1630" y="391"/>
                      </a:cubicBezTo>
                      <a:cubicBezTo>
                        <a:pt x="1591" y="398"/>
                        <a:pt x="1560" y="404"/>
                        <a:pt x="1531" y="409"/>
                      </a:cubicBezTo>
                      <a:cubicBezTo>
                        <a:pt x="1502" y="414"/>
                        <a:pt x="1487" y="418"/>
                        <a:pt x="1456" y="421"/>
                      </a:cubicBezTo>
                      <a:cubicBezTo>
                        <a:pt x="1425" y="424"/>
                        <a:pt x="1384" y="425"/>
                        <a:pt x="1345" y="427"/>
                      </a:cubicBezTo>
                      <a:cubicBezTo>
                        <a:pt x="1306" y="429"/>
                        <a:pt x="1265" y="435"/>
                        <a:pt x="1219" y="436"/>
                      </a:cubicBezTo>
                      <a:cubicBezTo>
                        <a:pt x="1173" y="437"/>
                        <a:pt x="1119" y="436"/>
                        <a:pt x="1069" y="436"/>
                      </a:cubicBezTo>
                      <a:cubicBezTo>
                        <a:pt x="1019" y="436"/>
                        <a:pt x="975" y="437"/>
                        <a:pt x="916" y="433"/>
                      </a:cubicBezTo>
                      <a:cubicBezTo>
                        <a:pt x="857" y="429"/>
                        <a:pt x="776" y="419"/>
                        <a:pt x="718" y="412"/>
                      </a:cubicBezTo>
                      <a:cubicBezTo>
                        <a:pt x="660" y="405"/>
                        <a:pt x="601" y="396"/>
                        <a:pt x="568" y="391"/>
                      </a:cubicBezTo>
                      <a:cubicBezTo>
                        <a:pt x="535" y="386"/>
                        <a:pt x="540" y="386"/>
                        <a:pt x="517" y="382"/>
                      </a:cubicBezTo>
                      <a:cubicBezTo>
                        <a:pt x="494" y="378"/>
                        <a:pt x="456" y="373"/>
                        <a:pt x="430" y="367"/>
                      </a:cubicBezTo>
                      <a:cubicBezTo>
                        <a:pt x="404" y="361"/>
                        <a:pt x="425" y="368"/>
                        <a:pt x="358" y="346"/>
                      </a:cubicBezTo>
                      <a:cubicBezTo>
                        <a:pt x="291" y="324"/>
                        <a:pt x="56" y="274"/>
                        <a:pt x="28" y="235"/>
                      </a:cubicBezTo>
                      <a:cubicBezTo>
                        <a:pt x="0" y="196"/>
                        <a:pt x="141" y="143"/>
                        <a:pt x="187" y="109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rgbClr val="5353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2279" name="Group 49">
                <a:extLst>
                  <a:ext uri="{FF2B5EF4-FFF2-40B4-BE49-F238E27FC236}">
                    <a16:creationId xmlns:a16="http://schemas.microsoft.com/office/drawing/2014/main" id="{A60E97DF-2093-9645-2459-7AC43685B7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7" y="928"/>
                <a:ext cx="1103" cy="353"/>
                <a:chOff x="335" y="3221"/>
                <a:chExt cx="3336" cy="823"/>
              </a:xfrm>
            </p:grpSpPr>
            <p:sp>
              <p:nvSpPr>
                <p:cNvPr id="2860" name="Freeform 50">
                  <a:extLst>
                    <a:ext uri="{FF2B5EF4-FFF2-40B4-BE49-F238E27FC236}">
                      <a16:creationId xmlns:a16="http://schemas.microsoft.com/office/drawing/2014/main" id="{DF646A92-5BB8-1966-FD18-966862225E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5" y="3221"/>
                  <a:ext cx="210" cy="246"/>
                </a:xfrm>
                <a:custGeom>
                  <a:avLst/>
                  <a:gdLst/>
                  <a:ahLst/>
                  <a:cxnLst>
                    <a:cxn ang="0">
                      <a:pos x="420" y="307"/>
                    </a:cxn>
                    <a:cxn ang="0">
                      <a:pos x="263" y="307"/>
                    </a:cxn>
                    <a:cxn ang="0">
                      <a:pos x="263" y="494"/>
                    </a:cxn>
                    <a:cxn ang="0">
                      <a:pos x="0" y="494"/>
                    </a:cxn>
                    <a:cxn ang="0">
                      <a:pos x="179" y="28"/>
                    </a:cxn>
                    <a:cxn ang="0">
                      <a:pos x="366" y="0"/>
                    </a:cxn>
                    <a:cxn ang="0">
                      <a:pos x="420" y="307"/>
                    </a:cxn>
                  </a:cxnLst>
                  <a:rect l="0" t="0" r="r" b="b"/>
                  <a:pathLst>
                    <a:path w="420" h="494">
                      <a:moveTo>
                        <a:pt x="420" y="307"/>
                      </a:moveTo>
                      <a:lnTo>
                        <a:pt x="263" y="307"/>
                      </a:lnTo>
                      <a:lnTo>
                        <a:pt x="263" y="494"/>
                      </a:lnTo>
                      <a:lnTo>
                        <a:pt x="0" y="494"/>
                      </a:lnTo>
                      <a:lnTo>
                        <a:pt x="179" y="28"/>
                      </a:lnTo>
                      <a:lnTo>
                        <a:pt x="366" y="0"/>
                      </a:lnTo>
                      <a:lnTo>
                        <a:pt x="420" y="30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61" name="Freeform 51">
                  <a:extLst>
                    <a:ext uri="{FF2B5EF4-FFF2-40B4-BE49-F238E27FC236}">
                      <a16:creationId xmlns:a16="http://schemas.microsoft.com/office/drawing/2014/main" id="{1B1815E8-2146-B001-F4CF-2355F8C92A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5" y="3221"/>
                  <a:ext cx="210" cy="246"/>
                </a:xfrm>
                <a:custGeom>
                  <a:avLst/>
                  <a:gdLst/>
                  <a:ahLst/>
                  <a:cxnLst>
                    <a:cxn ang="0">
                      <a:pos x="420" y="307"/>
                    </a:cxn>
                    <a:cxn ang="0">
                      <a:pos x="263" y="307"/>
                    </a:cxn>
                    <a:cxn ang="0">
                      <a:pos x="263" y="494"/>
                    </a:cxn>
                    <a:cxn ang="0">
                      <a:pos x="0" y="494"/>
                    </a:cxn>
                    <a:cxn ang="0">
                      <a:pos x="179" y="28"/>
                    </a:cxn>
                    <a:cxn ang="0">
                      <a:pos x="366" y="0"/>
                    </a:cxn>
                    <a:cxn ang="0">
                      <a:pos x="420" y="307"/>
                    </a:cxn>
                  </a:cxnLst>
                  <a:rect l="0" t="0" r="r" b="b"/>
                  <a:pathLst>
                    <a:path w="420" h="494">
                      <a:moveTo>
                        <a:pt x="420" y="307"/>
                      </a:moveTo>
                      <a:lnTo>
                        <a:pt x="263" y="307"/>
                      </a:lnTo>
                      <a:lnTo>
                        <a:pt x="263" y="494"/>
                      </a:lnTo>
                      <a:lnTo>
                        <a:pt x="0" y="494"/>
                      </a:lnTo>
                      <a:lnTo>
                        <a:pt x="179" y="28"/>
                      </a:lnTo>
                      <a:lnTo>
                        <a:pt x="366" y="0"/>
                      </a:lnTo>
                      <a:lnTo>
                        <a:pt x="420" y="30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62" name="Freeform 52">
                  <a:extLst>
                    <a:ext uri="{FF2B5EF4-FFF2-40B4-BE49-F238E27FC236}">
                      <a16:creationId xmlns:a16="http://schemas.microsoft.com/office/drawing/2014/main" id="{05B236FA-6A5A-DDBC-C9AF-0947831BC6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" y="3373"/>
                  <a:ext cx="446" cy="312"/>
                </a:xfrm>
                <a:custGeom>
                  <a:avLst/>
                  <a:gdLst/>
                  <a:ahLst/>
                  <a:cxnLst>
                    <a:cxn ang="0">
                      <a:pos x="880" y="547"/>
                    </a:cxn>
                    <a:cxn ang="0">
                      <a:pos x="859" y="430"/>
                    </a:cxn>
                    <a:cxn ang="0">
                      <a:pos x="839" y="314"/>
                    </a:cxn>
                    <a:cxn ang="0">
                      <a:pos x="817" y="197"/>
                    </a:cxn>
                    <a:cxn ang="0">
                      <a:pos x="796" y="79"/>
                    </a:cxn>
                    <a:cxn ang="0">
                      <a:pos x="767" y="1"/>
                    </a:cxn>
                    <a:cxn ang="0">
                      <a:pos x="714" y="1"/>
                    </a:cxn>
                    <a:cxn ang="0">
                      <a:pos x="656" y="1"/>
                    </a:cxn>
                    <a:cxn ang="0">
                      <a:pos x="596" y="1"/>
                    </a:cxn>
                    <a:cxn ang="0">
                      <a:pos x="539" y="0"/>
                    </a:cxn>
                    <a:cxn ang="0">
                      <a:pos x="489" y="0"/>
                    </a:cxn>
                    <a:cxn ang="0">
                      <a:pos x="489" y="69"/>
                    </a:cxn>
                    <a:cxn ang="0">
                      <a:pos x="489" y="136"/>
                    </a:cxn>
                    <a:cxn ang="0">
                      <a:pos x="471" y="182"/>
                    </a:cxn>
                    <a:cxn ang="0">
                      <a:pos x="423" y="182"/>
                    </a:cxn>
                    <a:cxn ang="0">
                      <a:pos x="378" y="183"/>
                    </a:cxn>
                    <a:cxn ang="0">
                      <a:pos x="333" y="183"/>
                    </a:cxn>
                    <a:cxn ang="0">
                      <a:pos x="286" y="184"/>
                    </a:cxn>
                    <a:cxn ang="0">
                      <a:pos x="236" y="184"/>
                    </a:cxn>
                    <a:cxn ang="0">
                      <a:pos x="218" y="227"/>
                    </a:cxn>
                    <a:cxn ang="0">
                      <a:pos x="203" y="270"/>
                    </a:cxn>
                    <a:cxn ang="0">
                      <a:pos x="187" y="312"/>
                    </a:cxn>
                    <a:cxn ang="0">
                      <a:pos x="172" y="354"/>
                    </a:cxn>
                    <a:cxn ang="0">
                      <a:pos x="155" y="397"/>
                    </a:cxn>
                    <a:cxn ang="0">
                      <a:pos x="132" y="412"/>
                    </a:cxn>
                    <a:cxn ang="0">
                      <a:pos x="105" y="412"/>
                    </a:cxn>
                    <a:cxn ang="0">
                      <a:pos x="77" y="412"/>
                    </a:cxn>
                    <a:cxn ang="0">
                      <a:pos x="64" y="451"/>
                    </a:cxn>
                    <a:cxn ang="0">
                      <a:pos x="49" y="492"/>
                    </a:cxn>
                    <a:cxn ang="0">
                      <a:pos x="35" y="532"/>
                    </a:cxn>
                    <a:cxn ang="0">
                      <a:pos x="20" y="572"/>
                    </a:cxn>
                    <a:cxn ang="0">
                      <a:pos x="5" y="612"/>
                    </a:cxn>
                    <a:cxn ang="0">
                      <a:pos x="55" y="626"/>
                    </a:cxn>
                    <a:cxn ang="0">
                      <a:pos x="140" y="626"/>
                    </a:cxn>
                    <a:cxn ang="0">
                      <a:pos x="224" y="626"/>
                    </a:cxn>
                    <a:cxn ang="0">
                      <a:pos x="307" y="626"/>
                    </a:cxn>
                    <a:cxn ang="0">
                      <a:pos x="392" y="626"/>
                    </a:cxn>
                    <a:cxn ang="0">
                      <a:pos x="475" y="626"/>
                    </a:cxn>
                    <a:cxn ang="0">
                      <a:pos x="559" y="626"/>
                    </a:cxn>
                    <a:cxn ang="0">
                      <a:pos x="642" y="626"/>
                    </a:cxn>
                    <a:cxn ang="0">
                      <a:pos x="726" y="626"/>
                    </a:cxn>
                    <a:cxn ang="0">
                      <a:pos x="810" y="626"/>
                    </a:cxn>
                    <a:cxn ang="0">
                      <a:pos x="894" y="626"/>
                    </a:cxn>
                  </a:cxnLst>
                  <a:rect l="0" t="0" r="r" b="b"/>
                  <a:pathLst>
                    <a:path w="894" h="626">
                      <a:moveTo>
                        <a:pt x="894" y="626"/>
                      </a:moveTo>
                      <a:lnTo>
                        <a:pt x="887" y="586"/>
                      </a:lnTo>
                      <a:lnTo>
                        <a:pt x="880" y="547"/>
                      </a:lnTo>
                      <a:lnTo>
                        <a:pt x="873" y="509"/>
                      </a:lnTo>
                      <a:lnTo>
                        <a:pt x="866" y="470"/>
                      </a:lnTo>
                      <a:lnTo>
                        <a:pt x="859" y="430"/>
                      </a:lnTo>
                      <a:lnTo>
                        <a:pt x="852" y="391"/>
                      </a:lnTo>
                      <a:lnTo>
                        <a:pt x="845" y="353"/>
                      </a:lnTo>
                      <a:lnTo>
                        <a:pt x="839" y="314"/>
                      </a:lnTo>
                      <a:lnTo>
                        <a:pt x="830" y="274"/>
                      </a:lnTo>
                      <a:lnTo>
                        <a:pt x="823" y="235"/>
                      </a:lnTo>
                      <a:lnTo>
                        <a:pt x="817" y="197"/>
                      </a:lnTo>
                      <a:lnTo>
                        <a:pt x="810" y="158"/>
                      </a:lnTo>
                      <a:lnTo>
                        <a:pt x="803" y="118"/>
                      </a:lnTo>
                      <a:lnTo>
                        <a:pt x="796" y="79"/>
                      </a:lnTo>
                      <a:lnTo>
                        <a:pt x="789" y="41"/>
                      </a:lnTo>
                      <a:lnTo>
                        <a:pt x="782" y="1"/>
                      </a:lnTo>
                      <a:lnTo>
                        <a:pt x="767" y="1"/>
                      </a:lnTo>
                      <a:lnTo>
                        <a:pt x="750" y="1"/>
                      </a:lnTo>
                      <a:lnTo>
                        <a:pt x="732" y="1"/>
                      </a:lnTo>
                      <a:lnTo>
                        <a:pt x="714" y="1"/>
                      </a:lnTo>
                      <a:lnTo>
                        <a:pt x="695" y="1"/>
                      </a:lnTo>
                      <a:lnTo>
                        <a:pt x="676" y="1"/>
                      </a:lnTo>
                      <a:lnTo>
                        <a:pt x="656" y="1"/>
                      </a:lnTo>
                      <a:lnTo>
                        <a:pt x="635" y="1"/>
                      </a:lnTo>
                      <a:lnTo>
                        <a:pt x="616" y="1"/>
                      </a:lnTo>
                      <a:lnTo>
                        <a:pt x="596" y="1"/>
                      </a:lnTo>
                      <a:lnTo>
                        <a:pt x="576" y="1"/>
                      </a:lnTo>
                      <a:lnTo>
                        <a:pt x="558" y="1"/>
                      </a:lnTo>
                      <a:lnTo>
                        <a:pt x="539" y="0"/>
                      </a:lnTo>
                      <a:lnTo>
                        <a:pt x="521" y="0"/>
                      </a:lnTo>
                      <a:lnTo>
                        <a:pt x="505" y="0"/>
                      </a:lnTo>
                      <a:lnTo>
                        <a:pt x="489" y="0"/>
                      </a:lnTo>
                      <a:lnTo>
                        <a:pt x="489" y="23"/>
                      </a:lnTo>
                      <a:lnTo>
                        <a:pt x="489" y="45"/>
                      </a:lnTo>
                      <a:lnTo>
                        <a:pt x="489" y="69"/>
                      </a:lnTo>
                      <a:lnTo>
                        <a:pt x="489" y="90"/>
                      </a:lnTo>
                      <a:lnTo>
                        <a:pt x="489" y="114"/>
                      </a:lnTo>
                      <a:lnTo>
                        <a:pt x="489" y="136"/>
                      </a:lnTo>
                      <a:lnTo>
                        <a:pt x="489" y="159"/>
                      </a:lnTo>
                      <a:lnTo>
                        <a:pt x="489" y="182"/>
                      </a:lnTo>
                      <a:lnTo>
                        <a:pt x="471" y="182"/>
                      </a:lnTo>
                      <a:lnTo>
                        <a:pt x="454" y="182"/>
                      </a:lnTo>
                      <a:lnTo>
                        <a:pt x="438" y="182"/>
                      </a:lnTo>
                      <a:lnTo>
                        <a:pt x="423" y="182"/>
                      </a:lnTo>
                      <a:lnTo>
                        <a:pt x="407" y="182"/>
                      </a:lnTo>
                      <a:lnTo>
                        <a:pt x="392" y="183"/>
                      </a:lnTo>
                      <a:lnTo>
                        <a:pt x="378" y="183"/>
                      </a:lnTo>
                      <a:lnTo>
                        <a:pt x="363" y="183"/>
                      </a:lnTo>
                      <a:lnTo>
                        <a:pt x="348" y="183"/>
                      </a:lnTo>
                      <a:lnTo>
                        <a:pt x="333" y="183"/>
                      </a:lnTo>
                      <a:lnTo>
                        <a:pt x="318" y="184"/>
                      </a:lnTo>
                      <a:lnTo>
                        <a:pt x="303" y="184"/>
                      </a:lnTo>
                      <a:lnTo>
                        <a:pt x="286" y="184"/>
                      </a:lnTo>
                      <a:lnTo>
                        <a:pt x="270" y="184"/>
                      </a:lnTo>
                      <a:lnTo>
                        <a:pt x="253" y="184"/>
                      </a:lnTo>
                      <a:lnTo>
                        <a:pt x="236" y="184"/>
                      </a:lnTo>
                      <a:lnTo>
                        <a:pt x="230" y="199"/>
                      </a:lnTo>
                      <a:lnTo>
                        <a:pt x="224" y="213"/>
                      </a:lnTo>
                      <a:lnTo>
                        <a:pt x="218" y="227"/>
                      </a:lnTo>
                      <a:lnTo>
                        <a:pt x="214" y="242"/>
                      </a:lnTo>
                      <a:lnTo>
                        <a:pt x="208" y="256"/>
                      </a:lnTo>
                      <a:lnTo>
                        <a:pt x="203" y="270"/>
                      </a:lnTo>
                      <a:lnTo>
                        <a:pt x="197" y="284"/>
                      </a:lnTo>
                      <a:lnTo>
                        <a:pt x="193" y="297"/>
                      </a:lnTo>
                      <a:lnTo>
                        <a:pt x="187" y="312"/>
                      </a:lnTo>
                      <a:lnTo>
                        <a:pt x="182" y="326"/>
                      </a:lnTo>
                      <a:lnTo>
                        <a:pt x="177" y="340"/>
                      </a:lnTo>
                      <a:lnTo>
                        <a:pt x="172" y="354"/>
                      </a:lnTo>
                      <a:lnTo>
                        <a:pt x="166" y="369"/>
                      </a:lnTo>
                      <a:lnTo>
                        <a:pt x="161" y="383"/>
                      </a:lnTo>
                      <a:lnTo>
                        <a:pt x="155" y="397"/>
                      </a:lnTo>
                      <a:lnTo>
                        <a:pt x="149" y="412"/>
                      </a:lnTo>
                      <a:lnTo>
                        <a:pt x="140" y="412"/>
                      </a:lnTo>
                      <a:lnTo>
                        <a:pt x="132" y="412"/>
                      </a:lnTo>
                      <a:lnTo>
                        <a:pt x="122" y="412"/>
                      </a:lnTo>
                      <a:lnTo>
                        <a:pt x="113" y="412"/>
                      </a:lnTo>
                      <a:lnTo>
                        <a:pt x="105" y="412"/>
                      </a:lnTo>
                      <a:lnTo>
                        <a:pt x="96" y="412"/>
                      </a:lnTo>
                      <a:lnTo>
                        <a:pt x="87" y="412"/>
                      </a:lnTo>
                      <a:lnTo>
                        <a:pt x="77" y="412"/>
                      </a:lnTo>
                      <a:lnTo>
                        <a:pt x="73" y="425"/>
                      </a:lnTo>
                      <a:lnTo>
                        <a:pt x="68" y="438"/>
                      </a:lnTo>
                      <a:lnTo>
                        <a:pt x="64" y="451"/>
                      </a:lnTo>
                      <a:lnTo>
                        <a:pt x="58" y="465"/>
                      </a:lnTo>
                      <a:lnTo>
                        <a:pt x="53" y="478"/>
                      </a:lnTo>
                      <a:lnTo>
                        <a:pt x="49" y="492"/>
                      </a:lnTo>
                      <a:lnTo>
                        <a:pt x="44" y="505"/>
                      </a:lnTo>
                      <a:lnTo>
                        <a:pt x="39" y="518"/>
                      </a:lnTo>
                      <a:lnTo>
                        <a:pt x="35" y="532"/>
                      </a:lnTo>
                      <a:lnTo>
                        <a:pt x="30" y="545"/>
                      </a:lnTo>
                      <a:lnTo>
                        <a:pt x="24" y="559"/>
                      </a:lnTo>
                      <a:lnTo>
                        <a:pt x="20" y="572"/>
                      </a:lnTo>
                      <a:lnTo>
                        <a:pt x="15" y="585"/>
                      </a:lnTo>
                      <a:lnTo>
                        <a:pt x="10" y="599"/>
                      </a:lnTo>
                      <a:lnTo>
                        <a:pt x="5" y="612"/>
                      </a:lnTo>
                      <a:lnTo>
                        <a:pt x="0" y="626"/>
                      </a:lnTo>
                      <a:lnTo>
                        <a:pt x="28" y="626"/>
                      </a:lnTo>
                      <a:lnTo>
                        <a:pt x="55" y="626"/>
                      </a:lnTo>
                      <a:lnTo>
                        <a:pt x="84" y="626"/>
                      </a:lnTo>
                      <a:lnTo>
                        <a:pt x="112" y="626"/>
                      </a:lnTo>
                      <a:lnTo>
                        <a:pt x="140" y="626"/>
                      </a:lnTo>
                      <a:lnTo>
                        <a:pt x="167" y="626"/>
                      </a:lnTo>
                      <a:lnTo>
                        <a:pt x="195" y="626"/>
                      </a:lnTo>
                      <a:lnTo>
                        <a:pt x="224" y="626"/>
                      </a:lnTo>
                      <a:lnTo>
                        <a:pt x="252" y="626"/>
                      </a:lnTo>
                      <a:lnTo>
                        <a:pt x="280" y="626"/>
                      </a:lnTo>
                      <a:lnTo>
                        <a:pt x="307" y="626"/>
                      </a:lnTo>
                      <a:lnTo>
                        <a:pt x="335" y="626"/>
                      </a:lnTo>
                      <a:lnTo>
                        <a:pt x="363" y="626"/>
                      </a:lnTo>
                      <a:lnTo>
                        <a:pt x="392" y="626"/>
                      </a:lnTo>
                      <a:lnTo>
                        <a:pt x="419" y="626"/>
                      </a:lnTo>
                      <a:lnTo>
                        <a:pt x="447" y="626"/>
                      </a:lnTo>
                      <a:lnTo>
                        <a:pt x="475" y="626"/>
                      </a:lnTo>
                      <a:lnTo>
                        <a:pt x="502" y="626"/>
                      </a:lnTo>
                      <a:lnTo>
                        <a:pt x="531" y="626"/>
                      </a:lnTo>
                      <a:lnTo>
                        <a:pt x="559" y="626"/>
                      </a:lnTo>
                      <a:lnTo>
                        <a:pt x="587" y="626"/>
                      </a:lnTo>
                      <a:lnTo>
                        <a:pt x="614" y="626"/>
                      </a:lnTo>
                      <a:lnTo>
                        <a:pt x="642" y="626"/>
                      </a:lnTo>
                      <a:lnTo>
                        <a:pt x="671" y="626"/>
                      </a:lnTo>
                      <a:lnTo>
                        <a:pt x="699" y="626"/>
                      </a:lnTo>
                      <a:lnTo>
                        <a:pt x="726" y="626"/>
                      </a:lnTo>
                      <a:lnTo>
                        <a:pt x="754" y="626"/>
                      </a:lnTo>
                      <a:lnTo>
                        <a:pt x="782" y="626"/>
                      </a:lnTo>
                      <a:lnTo>
                        <a:pt x="810" y="626"/>
                      </a:lnTo>
                      <a:lnTo>
                        <a:pt x="839" y="626"/>
                      </a:lnTo>
                      <a:lnTo>
                        <a:pt x="866" y="626"/>
                      </a:lnTo>
                      <a:lnTo>
                        <a:pt x="894" y="626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63" name="Freeform 53">
                  <a:extLst>
                    <a:ext uri="{FF2B5EF4-FFF2-40B4-BE49-F238E27FC236}">
                      <a16:creationId xmlns:a16="http://schemas.microsoft.com/office/drawing/2014/main" id="{CA75CD43-A437-5AAD-C465-1D76E2B69D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" y="3373"/>
                  <a:ext cx="446" cy="312"/>
                </a:xfrm>
                <a:custGeom>
                  <a:avLst/>
                  <a:gdLst/>
                  <a:ahLst/>
                  <a:cxnLst>
                    <a:cxn ang="0">
                      <a:pos x="887" y="586"/>
                    </a:cxn>
                    <a:cxn ang="0">
                      <a:pos x="866" y="470"/>
                    </a:cxn>
                    <a:cxn ang="0">
                      <a:pos x="845" y="353"/>
                    </a:cxn>
                    <a:cxn ang="0">
                      <a:pos x="823" y="235"/>
                    </a:cxn>
                    <a:cxn ang="0">
                      <a:pos x="803" y="118"/>
                    </a:cxn>
                    <a:cxn ang="0">
                      <a:pos x="782" y="1"/>
                    </a:cxn>
                    <a:cxn ang="0">
                      <a:pos x="750" y="1"/>
                    </a:cxn>
                    <a:cxn ang="0">
                      <a:pos x="695" y="1"/>
                    </a:cxn>
                    <a:cxn ang="0">
                      <a:pos x="635" y="1"/>
                    </a:cxn>
                    <a:cxn ang="0">
                      <a:pos x="576" y="1"/>
                    </a:cxn>
                    <a:cxn ang="0">
                      <a:pos x="521" y="0"/>
                    </a:cxn>
                    <a:cxn ang="0">
                      <a:pos x="489" y="0"/>
                    </a:cxn>
                    <a:cxn ang="0">
                      <a:pos x="489" y="69"/>
                    </a:cxn>
                    <a:cxn ang="0">
                      <a:pos x="489" y="136"/>
                    </a:cxn>
                    <a:cxn ang="0">
                      <a:pos x="489" y="182"/>
                    </a:cxn>
                    <a:cxn ang="0">
                      <a:pos x="438" y="182"/>
                    </a:cxn>
                    <a:cxn ang="0">
                      <a:pos x="392" y="183"/>
                    </a:cxn>
                    <a:cxn ang="0">
                      <a:pos x="348" y="183"/>
                    </a:cxn>
                    <a:cxn ang="0">
                      <a:pos x="303" y="184"/>
                    </a:cxn>
                    <a:cxn ang="0">
                      <a:pos x="253" y="184"/>
                    </a:cxn>
                    <a:cxn ang="0">
                      <a:pos x="230" y="199"/>
                    </a:cxn>
                    <a:cxn ang="0">
                      <a:pos x="214" y="242"/>
                    </a:cxn>
                    <a:cxn ang="0">
                      <a:pos x="197" y="284"/>
                    </a:cxn>
                    <a:cxn ang="0">
                      <a:pos x="182" y="326"/>
                    </a:cxn>
                    <a:cxn ang="0">
                      <a:pos x="166" y="369"/>
                    </a:cxn>
                    <a:cxn ang="0">
                      <a:pos x="149" y="412"/>
                    </a:cxn>
                    <a:cxn ang="0">
                      <a:pos x="132" y="412"/>
                    </a:cxn>
                    <a:cxn ang="0">
                      <a:pos x="105" y="412"/>
                    </a:cxn>
                    <a:cxn ang="0">
                      <a:pos x="77" y="412"/>
                    </a:cxn>
                    <a:cxn ang="0">
                      <a:pos x="68" y="438"/>
                    </a:cxn>
                    <a:cxn ang="0">
                      <a:pos x="53" y="478"/>
                    </a:cxn>
                    <a:cxn ang="0">
                      <a:pos x="39" y="518"/>
                    </a:cxn>
                    <a:cxn ang="0">
                      <a:pos x="24" y="559"/>
                    </a:cxn>
                    <a:cxn ang="0">
                      <a:pos x="10" y="599"/>
                    </a:cxn>
                    <a:cxn ang="0">
                      <a:pos x="0" y="626"/>
                    </a:cxn>
                    <a:cxn ang="0">
                      <a:pos x="84" y="626"/>
                    </a:cxn>
                    <a:cxn ang="0">
                      <a:pos x="167" y="626"/>
                    </a:cxn>
                    <a:cxn ang="0">
                      <a:pos x="252" y="626"/>
                    </a:cxn>
                    <a:cxn ang="0">
                      <a:pos x="335" y="626"/>
                    </a:cxn>
                    <a:cxn ang="0">
                      <a:pos x="419" y="626"/>
                    </a:cxn>
                    <a:cxn ang="0">
                      <a:pos x="502" y="626"/>
                    </a:cxn>
                    <a:cxn ang="0">
                      <a:pos x="587" y="626"/>
                    </a:cxn>
                    <a:cxn ang="0">
                      <a:pos x="671" y="626"/>
                    </a:cxn>
                    <a:cxn ang="0">
                      <a:pos x="754" y="626"/>
                    </a:cxn>
                    <a:cxn ang="0">
                      <a:pos x="839" y="626"/>
                    </a:cxn>
                  </a:cxnLst>
                  <a:rect l="0" t="0" r="r" b="b"/>
                  <a:pathLst>
                    <a:path w="894" h="626">
                      <a:moveTo>
                        <a:pt x="894" y="626"/>
                      </a:moveTo>
                      <a:lnTo>
                        <a:pt x="894" y="626"/>
                      </a:lnTo>
                      <a:lnTo>
                        <a:pt x="887" y="586"/>
                      </a:lnTo>
                      <a:lnTo>
                        <a:pt x="880" y="547"/>
                      </a:lnTo>
                      <a:lnTo>
                        <a:pt x="873" y="509"/>
                      </a:lnTo>
                      <a:lnTo>
                        <a:pt x="866" y="470"/>
                      </a:lnTo>
                      <a:lnTo>
                        <a:pt x="859" y="430"/>
                      </a:lnTo>
                      <a:lnTo>
                        <a:pt x="852" y="391"/>
                      </a:lnTo>
                      <a:lnTo>
                        <a:pt x="845" y="353"/>
                      </a:lnTo>
                      <a:lnTo>
                        <a:pt x="839" y="314"/>
                      </a:lnTo>
                      <a:lnTo>
                        <a:pt x="830" y="274"/>
                      </a:lnTo>
                      <a:lnTo>
                        <a:pt x="823" y="235"/>
                      </a:lnTo>
                      <a:lnTo>
                        <a:pt x="817" y="197"/>
                      </a:lnTo>
                      <a:lnTo>
                        <a:pt x="810" y="158"/>
                      </a:lnTo>
                      <a:lnTo>
                        <a:pt x="803" y="118"/>
                      </a:lnTo>
                      <a:lnTo>
                        <a:pt x="796" y="79"/>
                      </a:lnTo>
                      <a:lnTo>
                        <a:pt x="789" y="41"/>
                      </a:lnTo>
                      <a:lnTo>
                        <a:pt x="782" y="1"/>
                      </a:lnTo>
                      <a:lnTo>
                        <a:pt x="782" y="1"/>
                      </a:lnTo>
                      <a:lnTo>
                        <a:pt x="767" y="1"/>
                      </a:lnTo>
                      <a:lnTo>
                        <a:pt x="750" y="1"/>
                      </a:lnTo>
                      <a:lnTo>
                        <a:pt x="732" y="1"/>
                      </a:lnTo>
                      <a:lnTo>
                        <a:pt x="714" y="1"/>
                      </a:lnTo>
                      <a:lnTo>
                        <a:pt x="695" y="1"/>
                      </a:lnTo>
                      <a:lnTo>
                        <a:pt x="676" y="1"/>
                      </a:lnTo>
                      <a:lnTo>
                        <a:pt x="656" y="1"/>
                      </a:lnTo>
                      <a:lnTo>
                        <a:pt x="635" y="1"/>
                      </a:lnTo>
                      <a:lnTo>
                        <a:pt x="616" y="1"/>
                      </a:lnTo>
                      <a:lnTo>
                        <a:pt x="596" y="1"/>
                      </a:lnTo>
                      <a:lnTo>
                        <a:pt x="576" y="1"/>
                      </a:lnTo>
                      <a:lnTo>
                        <a:pt x="558" y="1"/>
                      </a:lnTo>
                      <a:lnTo>
                        <a:pt x="539" y="0"/>
                      </a:lnTo>
                      <a:lnTo>
                        <a:pt x="521" y="0"/>
                      </a:lnTo>
                      <a:lnTo>
                        <a:pt x="505" y="0"/>
                      </a:lnTo>
                      <a:lnTo>
                        <a:pt x="489" y="0"/>
                      </a:lnTo>
                      <a:lnTo>
                        <a:pt x="489" y="0"/>
                      </a:lnTo>
                      <a:lnTo>
                        <a:pt x="489" y="23"/>
                      </a:lnTo>
                      <a:lnTo>
                        <a:pt x="489" y="45"/>
                      </a:lnTo>
                      <a:lnTo>
                        <a:pt x="489" y="69"/>
                      </a:lnTo>
                      <a:lnTo>
                        <a:pt x="489" y="90"/>
                      </a:lnTo>
                      <a:lnTo>
                        <a:pt x="489" y="114"/>
                      </a:lnTo>
                      <a:lnTo>
                        <a:pt x="489" y="136"/>
                      </a:lnTo>
                      <a:lnTo>
                        <a:pt x="489" y="159"/>
                      </a:lnTo>
                      <a:lnTo>
                        <a:pt x="489" y="182"/>
                      </a:lnTo>
                      <a:lnTo>
                        <a:pt x="489" y="182"/>
                      </a:lnTo>
                      <a:lnTo>
                        <a:pt x="471" y="182"/>
                      </a:lnTo>
                      <a:lnTo>
                        <a:pt x="454" y="182"/>
                      </a:lnTo>
                      <a:lnTo>
                        <a:pt x="438" y="182"/>
                      </a:lnTo>
                      <a:lnTo>
                        <a:pt x="423" y="182"/>
                      </a:lnTo>
                      <a:lnTo>
                        <a:pt x="407" y="182"/>
                      </a:lnTo>
                      <a:lnTo>
                        <a:pt x="392" y="183"/>
                      </a:lnTo>
                      <a:lnTo>
                        <a:pt x="378" y="183"/>
                      </a:lnTo>
                      <a:lnTo>
                        <a:pt x="363" y="183"/>
                      </a:lnTo>
                      <a:lnTo>
                        <a:pt x="348" y="183"/>
                      </a:lnTo>
                      <a:lnTo>
                        <a:pt x="333" y="183"/>
                      </a:lnTo>
                      <a:lnTo>
                        <a:pt x="318" y="184"/>
                      </a:lnTo>
                      <a:lnTo>
                        <a:pt x="303" y="184"/>
                      </a:lnTo>
                      <a:lnTo>
                        <a:pt x="286" y="184"/>
                      </a:lnTo>
                      <a:lnTo>
                        <a:pt x="270" y="184"/>
                      </a:lnTo>
                      <a:lnTo>
                        <a:pt x="253" y="184"/>
                      </a:lnTo>
                      <a:lnTo>
                        <a:pt x="236" y="184"/>
                      </a:lnTo>
                      <a:lnTo>
                        <a:pt x="236" y="184"/>
                      </a:lnTo>
                      <a:lnTo>
                        <a:pt x="230" y="199"/>
                      </a:lnTo>
                      <a:lnTo>
                        <a:pt x="224" y="213"/>
                      </a:lnTo>
                      <a:lnTo>
                        <a:pt x="218" y="227"/>
                      </a:lnTo>
                      <a:lnTo>
                        <a:pt x="214" y="242"/>
                      </a:lnTo>
                      <a:lnTo>
                        <a:pt x="208" y="256"/>
                      </a:lnTo>
                      <a:lnTo>
                        <a:pt x="203" y="270"/>
                      </a:lnTo>
                      <a:lnTo>
                        <a:pt x="197" y="284"/>
                      </a:lnTo>
                      <a:lnTo>
                        <a:pt x="193" y="297"/>
                      </a:lnTo>
                      <a:lnTo>
                        <a:pt x="187" y="312"/>
                      </a:lnTo>
                      <a:lnTo>
                        <a:pt x="182" y="326"/>
                      </a:lnTo>
                      <a:lnTo>
                        <a:pt x="177" y="340"/>
                      </a:lnTo>
                      <a:lnTo>
                        <a:pt x="172" y="354"/>
                      </a:lnTo>
                      <a:lnTo>
                        <a:pt x="166" y="369"/>
                      </a:lnTo>
                      <a:lnTo>
                        <a:pt x="161" y="383"/>
                      </a:lnTo>
                      <a:lnTo>
                        <a:pt x="155" y="397"/>
                      </a:lnTo>
                      <a:lnTo>
                        <a:pt x="149" y="412"/>
                      </a:lnTo>
                      <a:lnTo>
                        <a:pt x="149" y="412"/>
                      </a:lnTo>
                      <a:lnTo>
                        <a:pt x="140" y="412"/>
                      </a:lnTo>
                      <a:lnTo>
                        <a:pt x="132" y="412"/>
                      </a:lnTo>
                      <a:lnTo>
                        <a:pt x="122" y="412"/>
                      </a:lnTo>
                      <a:lnTo>
                        <a:pt x="113" y="412"/>
                      </a:lnTo>
                      <a:lnTo>
                        <a:pt x="105" y="412"/>
                      </a:lnTo>
                      <a:lnTo>
                        <a:pt x="96" y="412"/>
                      </a:lnTo>
                      <a:lnTo>
                        <a:pt x="87" y="412"/>
                      </a:lnTo>
                      <a:lnTo>
                        <a:pt x="77" y="412"/>
                      </a:lnTo>
                      <a:lnTo>
                        <a:pt x="77" y="412"/>
                      </a:lnTo>
                      <a:lnTo>
                        <a:pt x="73" y="425"/>
                      </a:lnTo>
                      <a:lnTo>
                        <a:pt x="68" y="438"/>
                      </a:lnTo>
                      <a:lnTo>
                        <a:pt x="64" y="451"/>
                      </a:lnTo>
                      <a:lnTo>
                        <a:pt x="58" y="465"/>
                      </a:lnTo>
                      <a:lnTo>
                        <a:pt x="53" y="478"/>
                      </a:lnTo>
                      <a:lnTo>
                        <a:pt x="49" y="492"/>
                      </a:lnTo>
                      <a:lnTo>
                        <a:pt x="44" y="505"/>
                      </a:lnTo>
                      <a:lnTo>
                        <a:pt x="39" y="518"/>
                      </a:lnTo>
                      <a:lnTo>
                        <a:pt x="35" y="532"/>
                      </a:lnTo>
                      <a:lnTo>
                        <a:pt x="30" y="545"/>
                      </a:lnTo>
                      <a:lnTo>
                        <a:pt x="24" y="559"/>
                      </a:lnTo>
                      <a:lnTo>
                        <a:pt x="20" y="572"/>
                      </a:lnTo>
                      <a:lnTo>
                        <a:pt x="15" y="585"/>
                      </a:lnTo>
                      <a:lnTo>
                        <a:pt x="10" y="599"/>
                      </a:lnTo>
                      <a:lnTo>
                        <a:pt x="5" y="612"/>
                      </a:lnTo>
                      <a:lnTo>
                        <a:pt x="0" y="626"/>
                      </a:lnTo>
                      <a:lnTo>
                        <a:pt x="0" y="626"/>
                      </a:lnTo>
                      <a:lnTo>
                        <a:pt x="28" y="626"/>
                      </a:lnTo>
                      <a:lnTo>
                        <a:pt x="55" y="626"/>
                      </a:lnTo>
                      <a:lnTo>
                        <a:pt x="84" y="626"/>
                      </a:lnTo>
                      <a:lnTo>
                        <a:pt x="112" y="626"/>
                      </a:lnTo>
                      <a:lnTo>
                        <a:pt x="140" y="626"/>
                      </a:lnTo>
                      <a:lnTo>
                        <a:pt x="167" y="626"/>
                      </a:lnTo>
                      <a:lnTo>
                        <a:pt x="195" y="626"/>
                      </a:lnTo>
                      <a:lnTo>
                        <a:pt x="224" y="626"/>
                      </a:lnTo>
                      <a:lnTo>
                        <a:pt x="252" y="626"/>
                      </a:lnTo>
                      <a:lnTo>
                        <a:pt x="280" y="626"/>
                      </a:lnTo>
                      <a:lnTo>
                        <a:pt x="307" y="626"/>
                      </a:lnTo>
                      <a:lnTo>
                        <a:pt x="335" y="626"/>
                      </a:lnTo>
                      <a:lnTo>
                        <a:pt x="363" y="626"/>
                      </a:lnTo>
                      <a:lnTo>
                        <a:pt x="392" y="626"/>
                      </a:lnTo>
                      <a:lnTo>
                        <a:pt x="419" y="626"/>
                      </a:lnTo>
                      <a:lnTo>
                        <a:pt x="447" y="626"/>
                      </a:lnTo>
                      <a:lnTo>
                        <a:pt x="475" y="626"/>
                      </a:lnTo>
                      <a:lnTo>
                        <a:pt x="502" y="626"/>
                      </a:lnTo>
                      <a:lnTo>
                        <a:pt x="531" y="626"/>
                      </a:lnTo>
                      <a:lnTo>
                        <a:pt x="559" y="626"/>
                      </a:lnTo>
                      <a:lnTo>
                        <a:pt x="587" y="626"/>
                      </a:lnTo>
                      <a:lnTo>
                        <a:pt x="614" y="626"/>
                      </a:lnTo>
                      <a:lnTo>
                        <a:pt x="642" y="626"/>
                      </a:lnTo>
                      <a:lnTo>
                        <a:pt x="671" y="626"/>
                      </a:lnTo>
                      <a:lnTo>
                        <a:pt x="699" y="626"/>
                      </a:lnTo>
                      <a:lnTo>
                        <a:pt x="726" y="626"/>
                      </a:lnTo>
                      <a:lnTo>
                        <a:pt x="754" y="626"/>
                      </a:lnTo>
                      <a:lnTo>
                        <a:pt x="782" y="626"/>
                      </a:lnTo>
                      <a:lnTo>
                        <a:pt x="810" y="626"/>
                      </a:lnTo>
                      <a:lnTo>
                        <a:pt x="839" y="626"/>
                      </a:lnTo>
                      <a:lnTo>
                        <a:pt x="866" y="626"/>
                      </a:lnTo>
                      <a:lnTo>
                        <a:pt x="894" y="62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64" name="Rectangle 54">
                  <a:extLst>
                    <a:ext uri="{FF2B5EF4-FFF2-40B4-BE49-F238E27FC236}">
                      <a16:creationId xmlns:a16="http://schemas.microsoft.com/office/drawing/2014/main" id="{DBED468F-C1F5-894F-1C7B-9F81CD9E75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4" y="3684"/>
                  <a:ext cx="538" cy="88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65" name="Rectangle 55">
                  <a:extLst>
                    <a:ext uri="{FF2B5EF4-FFF2-40B4-BE49-F238E27FC236}">
                      <a16:creationId xmlns:a16="http://schemas.microsoft.com/office/drawing/2014/main" id="{A50B674B-F9AF-3212-5E8C-4212B696A9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4" y="3684"/>
                  <a:ext cx="538" cy="88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66" name="Rectangle 56">
                  <a:extLst>
                    <a:ext uri="{FF2B5EF4-FFF2-40B4-BE49-F238E27FC236}">
                      <a16:creationId xmlns:a16="http://schemas.microsoft.com/office/drawing/2014/main" id="{F946D3AF-1A83-AC7E-8380-8700DE8A9D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5" y="3734"/>
                  <a:ext cx="302" cy="39"/>
                </a:xfrm>
                <a:prstGeom prst="rect">
                  <a:avLst/>
                </a:prstGeom>
                <a:solidFill>
                  <a:srgbClr val="9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67" name="Rectangle 57">
                  <a:extLst>
                    <a:ext uri="{FF2B5EF4-FFF2-40B4-BE49-F238E27FC236}">
                      <a16:creationId xmlns:a16="http://schemas.microsoft.com/office/drawing/2014/main" id="{37C6C668-C97D-CE5E-8F33-8D11B5E91B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5" y="3734"/>
                  <a:ext cx="302" cy="39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68" name="Rectangle 58">
                  <a:extLst>
                    <a:ext uri="{FF2B5EF4-FFF2-40B4-BE49-F238E27FC236}">
                      <a16:creationId xmlns:a16="http://schemas.microsoft.com/office/drawing/2014/main" id="{EED55770-B551-E077-6907-7DBD823616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40" y="3734"/>
                  <a:ext cx="632" cy="37"/>
                </a:xfrm>
                <a:prstGeom prst="rect">
                  <a:avLst/>
                </a:prstGeom>
                <a:solidFill>
                  <a:srgbClr val="9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69" name="Rectangle 59">
                  <a:extLst>
                    <a:ext uri="{FF2B5EF4-FFF2-40B4-BE49-F238E27FC236}">
                      <a16:creationId xmlns:a16="http://schemas.microsoft.com/office/drawing/2014/main" id="{5942ECB8-23FF-98DE-5BFB-5591A62FFA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40" y="3734"/>
                  <a:ext cx="632" cy="37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70" name="Rectangle 60">
                  <a:extLst>
                    <a:ext uri="{FF2B5EF4-FFF2-40B4-BE49-F238E27FC236}">
                      <a16:creationId xmlns:a16="http://schemas.microsoft.com/office/drawing/2014/main" id="{BD0F6148-AB11-5589-B384-9AE52E63F0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91" y="3734"/>
                  <a:ext cx="639" cy="39"/>
                </a:xfrm>
                <a:prstGeom prst="rect">
                  <a:avLst/>
                </a:prstGeom>
                <a:solidFill>
                  <a:srgbClr val="9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71" name="Rectangle 61">
                  <a:extLst>
                    <a:ext uri="{FF2B5EF4-FFF2-40B4-BE49-F238E27FC236}">
                      <a16:creationId xmlns:a16="http://schemas.microsoft.com/office/drawing/2014/main" id="{71077B06-EE43-6325-4DAC-42E62A5F17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91" y="3734"/>
                  <a:ext cx="639" cy="39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72" name="Rectangle 62">
                  <a:extLst>
                    <a:ext uri="{FF2B5EF4-FFF2-40B4-BE49-F238E27FC236}">
                      <a16:creationId xmlns:a16="http://schemas.microsoft.com/office/drawing/2014/main" id="{A6BC6A2D-C928-C4CB-558B-A59D2BB501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9" y="3733"/>
                  <a:ext cx="231" cy="40"/>
                </a:xfrm>
                <a:prstGeom prst="rect">
                  <a:avLst/>
                </a:prstGeom>
                <a:solidFill>
                  <a:srgbClr val="9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73" name="Rectangle 63">
                  <a:extLst>
                    <a:ext uri="{FF2B5EF4-FFF2-40B4-BE49-F238E27FC236}">
                      <a16:creationId xmlns:a16="http://schemas.microsoft.com/office/drawing/2014/main" id="{E5AA078C-2756-C10A-549C-AC82FB0B5B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9" y="3733"/>
                  <a:ext cx="231" cy="40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74" name="Freeform 64">
                  <a:extLst>
                    <a:ext uri="{FF2B5EF4-FFF2-40B4-BE49-F238E27FC236}">
                      <a16:creationId xmlns:a16="http://schemas.microsoft.com/office/drawing/2014/main" id="{A9B8732C-BBF3-850E-48AA-C9B4BBBABB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4" y="3400"/>
                  <a:ext cx="102" cy="3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64"/>
                    </a:cxn>
                    <a:cxn ang="0">
                      <a:pos x="205" y="64"/>
                    </a:cxn>
                    <a:cxn ang="0">
                      <a:pos x="194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05" h="64">
                      <a:moveTo>
                        <a:pt x="0" y="0"/>
                      </a:moveTo>
                      <a:lnTo>
                        <a:pt x="0" y="64"/>
                      </a:lnTo>
                      <a:lnTo>
                        <a:pt x="205" y="64"/>
                      </a:lnTo>
                      <a:lnTo>
                        <a:pt x="19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75" name="Freeform 65">
                  <a:extLst>
                    <a:ext uri="{FF2B5EF4-FFF2-40B4-BE49-F238E27FC236}">
                      <a16:creationId xmlns:a16="http://schemas.microsoft.com/office/drawing/2014/main" id="{912E9572-1435-BF6A-483B-4920E2B558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4" y="3400"/>
                  <a:ext cx="102" cy="3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64"/>
                    </a:cxn>
                    <a:cxn ang="0">
                      <a:pos x="205" y="64"/>
                    </a:cxn>
                    <a:cxn ang="0">
                      <a:pos x="194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05" h="64">
                      <a:moveTo>
                        <a:pt x="0" y="0"/>
                      </a:moveTo>
                      <a:lnTo>
                        <a:pt x="0" y="64"/>
                      </a:lnTo>
                      <a:lnTo>
                        <a:pt x="205" y="64"/>
                      </a:lnTo>
                      <a:lnTo>
                        <a:pt x="194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76" name="Freeform 66">
                  <a:extLst>
                    <a:ext uri="{FF2B5EF4-FFF2-40B4-BE49-F238E27FC236}">
                      <a16:creationId xmlns:a16="http://schemas.microsoft.com/office/drawing/2014/main" id="{5E16242B-51F1-C1EC-AC53-5B777725DF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1" y="3399"/>
                  <a:ext cx="13" cy="35"/>
                </a:xfrm>
                <a:custGeom>
                  <a:avLst/>
                  <a:gdLst/>
                  <a:ahLst/>
                  <a:cxnLst>
                    <a:cxn ang="0">
                      <a:pos x="15" y="1"/>
                    </a:cxn>
                    <a:cxn ang="0">
                      <a:pos x="25" y="69"/>
                    </a:cxn>
                    <a:cxn ang="0">
                      <a:pos x="10" y="68"/>
                    </a:cxn>
                    <a:cxn ang="0">
                      <a:pos x="0" y="0"/>
                    </a:cxn>
                    <a:cxn ang="0">
                      <a:pos x="15" y="1"/>
                    </a:cxn>
                  </a:cxnLst>
                  <a:rect l="0" t="0" r="r" b="b"/>
                  <a:pathLst>
                    <a:path w="25" h="69">
                      <a:moveTo>
                        <a:pt x="15" y="1"/>
                      </a:moveTo>
                      <a:lnTo>
                        <a:pt x="25" y="69"/>
                      </a:lnTo>
                      <a:lnTo>
                        <a:pt x="10" y="68"/>
                      </a:lnTo>
                      <a:lnTo>
                        <a:pt x="0" y="0"/>
                      </a:ln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77" name="Freeform 67">
                  <a:extLst>
                    <a:ext uri="{FF2B5EF4-FFF2-40B4-BE49-F238E27FC236}">
                      <a16:creationId xmlns:a16="http://schemas.microsoft.com/office/drawing/2014/main" id="{8033E803-EFD7-EEC2-C325-A761C3D3C0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1" y="3399"/>
                  <a:ext cx="13" cy="35"/>
                </a:xfrm>
                <a:custGeom>
                  <a:avLst/>
                  <a:gdLst/>
                  <a:ahLst/>
                  <a:cxnLst>
                    <a:cxn ang="0">
                      <a:pos x="15" y="1"/>
                    </a:cxn>
                    <a:cxn ang="0">
                      <a:pos x="25" y="69"/>
                    </a:cxn>
                    <a:cxn ang="0">
                      <a:pos x="10" y="68"/>
                    </a:cxn>
                    <a:cxn ang="0">
                      <a:pos x="0" y="0"/>
                    </a:cxn>
                    <a:cxn ang="0">
                      <a:pos x="15" y="1"/>
                    </a:cxn>
                  </a:cxnLst>
                  <a:rect l="0" t="0" r="r" b="b"/>
                  <a:pathLst>
                    <a:path w="25" h="69">
                      <a:moveTo>
                        <a:pt x="15" y="1"/>
                      </a:moveTo>
                      <a:lnTo>
                        <a:pt x="25" y="69"/>
                      </a:lnTo>
                      <a:lnTo>
                        <a:pt x="10" y="68"/>
                      </a:lnTo>
                      <a:lnTo>
                        <a:pt x="0" y="0"/>
                      </a:lnTo>
                      <a:lnTo>
                        <a:pt x="15" y="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78" name="Line 68">
                  <a:extLst>
                    <a:ext uri="{FF2B5EF4-FFF2-40B4-BE49-F238E27FC236}">
                      <a16:creationId xmlns:a16="http://schemas.microsoft.com/office/drawing/2014/main" id="{409AFB97-6FF3-3A3A-F4C6-66BFDDB9E4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83" y="3579"/>
                  <a:ext cx="35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79" name="Freeform 69">
                  <a:extLst>
                    <a:ext uri="{FF2B5EF4-FFF2-40B4-BE49-F238E27FC236}">
                      <a16:creationId xmlns:a16="http://schemas.microsoft.com/office/drawing/2014/main" id="{0033E1FB-9ADD-0EC9-4853-32A7E4CDEC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" y="3717"/>
                  <a:ext cx="49" cy="31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68" y="0"/>
                    </a:cxn>
                    <a:cxn ang="0">
                      <a:pos x="80" y="3"/>
                    </a:cxn>
                    <a:cxn ang="0">
                      <a:pos x="89" y="9"/>
                    </a:cxn>
                    <a:cxn ang="0">
                      <a:pos x="96" y="19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6" y="43"/>
                    </a:cxn>
                    <a:cxn ang="0">
                      <a:pos x="89" y="52"/>
                    </a:cxn>
                    <a:cxn ang="0">
                      <a:pos x="80" y="59"/>
                    </a:cxn>
                    <a:cxn ang="0">
                      <a:pos x="68" y="61"/>
                    </a:cxn>
                    <a:cxn ang="0">
                      <a:pos x="30" y="61"/>
                    </a:cxn>
                    <a:cxn ang="0">
                      <a:pos x="19" y="59"/>
                    </a:cxn>
                    <a:cxn ang="0">
                      <a:pos x="9" y="52"/>
                    </a:cxn>
                    <a:cxn ang="0">
                      <a:pos x="2" y="43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2" y="19"/>
                    </a:cxn>
                    <a:cxn ang="0">
                      <a:pos x="9" y="9"/>
                    </a:cxn>
                    <a:cxn ang="0">
                      <a:pos x="19" y="3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98" h="61">
                      <a:moveTo>
                        <a:pt x="30" y="0"/>
                      </a:moveTo>
                      <a:lnTo>
                        <a:pt x="68" y="0"/>
                      </a:lnTo>
                      <a:lnTo>
                        <a:pt x="80" y="3"/>
                      </a:lnTo>
                      <a:lnTo>
                        <a:pt x="89" y="9"/>
                      </a:lnTo>
                      <a:lnTo>
                        <a:pt x="96" y="19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6" y="43"/>
                      </a:lnTo>
                      <a:lnTo>
                        <a:pt x="89" y="52"/>
                      </a:lnTo>
                      <a:lnTo>
                        <a:pt x="80" y="59"/>
                      </a:lnTo>
                      <a:lnTo>
                        <a:pt x="68" y="61"/>
                      </a:lnTo>
                      <a:lnTo>
                        <a:pt x="30" y="61"/>
                      </a:lnTo>
                      <a:lnTo>
                        <a:pt x="19" y="59"/>
                      </a:lnTo>
                      <a:lnTo>
                        <a:pt x="9" y="52"/>
                      </a:lnTo>
                      <a:lnTo>
                        <a:pt x="2" y="43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19"/>
                      </a:lnTo>
                      <a:lnTo>
                        <a:pt x="9" y="9"/>
                      </a:lnTo>
                      <a:lnTo>
                        <a:pt x="19" y="3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80" name="Freeform 70">
                  <a:extLst>
                    <a:ext uri="{FF2B5EF4-FFF2-40B4-BE49-F238E27FC236}">
                      <a16:creationId xmlns:a16="http://schemas.microsoft.com/office/drawing/2014/main" id="{D16A49EC-1C2D-FAD6-D06E-9EB4C338D9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" y="3717"/>
                  <a:ext cx="49" cy="31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68" y="0"/>
                    </a:cxn>
                    <a:cxn ang="0">
                      <a:pos x="68" y="0"/>
                    </a:cxn>
                    <a:cxn ang="0">
                      <a:pos x="80" y="3"/>
                    </a:cxn>
                    <a:cxn ang="0">
                      <a:pos x="89" y="9"/>
                    </a:cxn>
                    <a:cxn ang="0">
                      <a:pos x="96" y="19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6" y="43"/>
                    </a:cxn>
                    <a:cxn ang="0">
                      <a:pos x="89" y="52"/>
                    </a:cxn>
                    <a:cxn ang="0">
                      <a:pos x="80" y="59"/>
                    </a:cxn>
                    <a:cxn ang="0">
                      <a:pos x="68" y="61"/>
                    </a:cxn>
                    <a:cxn ang="0">
                      <a:pos x="30" y="61"/>
                    </a:cxn>
                    <a:cxn ang="0">
                      <a:pos x="30" y="61"/>
                    </a:cxn>
                    <a:cxn ang="0">
                      <a:pos x="19" y="59"/>
                    </a:cxn>
                    <a:cxn ang="0">
                      <a:pos x="9" y="52"/>
                    </a:cxn>
                    <a:cxn ang="0">
                      <a:pos x="2" y="43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2" y="19"/>
                    </a:cxn>
                    <a:cxn ang="0">
                      <a:pos x="9" y="9"/>
                    </a:cxn>
                    <a:cxn ang="0">
                      <a:pos x="19" y="3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98" h="61">
                      <a:moveTo>
                        <a:pt x="30" y="0"/>
                      </a:moveTo>
                      <a:lnTo>
                        <a:pt x="68" y="0"/>
                      </a:lnTo>
                      <a:lnTo>
                        <a:pt x="68" y="0"/>
                      </a:lnTo>
                      <a:lnTo>
                        <a:pt x="80" y="3"/>
                      </a:lnTo>
                      <a:lnTo>
                        <a:pt x="89" y="9"/>
                      </a:lnTo>
                      <a:lnTo>
                        <a:pt x="96" y="19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6" y="43"/>
                      </a:lnTo>
                      <a:lnTo>
                        <a:pt x="89" y="52"/>
                      </a:lnTo>
                      <a:lnTo>
                        <a:pt x="80" y="59"/>
                      </a:lnTo>
                      <a:lnTo>
                        <a:pt x="68" y="61"/>
                      </a:lnTo>
                      <a:lnTo>
                        <a:pt x="30" y="61"/>
                      </a:lnTo>
                      <a:lnTo>
                        <a:pt x="30" y="61"/>
                      </a:lnTo>
                      <a:lnTo>
                        <a:pt x="19" y="59"/>
                      </a:lnTo>
                      <a:lnTo>
                        <a:pt x="9" y="52"/>
                      </a:lnTo>
                      <a:lnTo>
                        <a:pt x="2" y="43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19"/>
                      </a:lnTo>
                      <a:lnTo>
                        <a:pt x="9" y="9"/>
                      </a:lnTo>
                      <a:lnTo>
                        <a:pt x="19" y="3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81" name="Freeform 71">
                  <a:extLst>
                    <a:ext uri="{FF2B5EF4-FFF2-40B4-BE49-F238E27FC236}">
                      <a16:creationId xmlns:a16="http://schemas.microsoft.com/office/drawing/2014/main" id="{D339263F-C982-293D-2383-9ADBC6D225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6" y="3717"/>
                  <a:ext cx="49" cy="30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68" y="0"/>
                    </a:cxn>
                    <a:cxn ang="0">
                      <a:pos x="80" y="2"/>
                    </a:cxn>
                    <a:cxn ang="0">
                      <a:pos x="89" y="9"/>
                    </a:cxn>
                    <a:cxn ang="0">
                      <a:pos x="96" y="19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6" y="43"/>
                    </a:cxn>
                    <a:cxn ang="0">
                      <a:pos x="89" y="52"/>
                    </a:cxn>
                    <a:cxn ang="0">
                      <a:pos x="80" y="59"/>
                    </a:cxn>
                    <a:cxn ang="0">
                      <a:pos x="68" y="61"/>
                    </a:cxn>
                    <a:cxn ang="0">
                      <a:pos x="30" y="61"/>
                    </a:cxn>
                    <a:cxn ang="0">
                      <a:pos x="18" y="59"/>
                    </a:cxn>
                    <a:cxn ang="0">
                      <a:pos x="9" y="52"/>
                    </a:cxn>
                    <a:cxn ang="0">
                      <a:pos x="2" y="43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2" y="19"/>
                    </a:cxn>
                    <a:cxn ang="0">
                      <a:pos x="9" y="9"/>
                    </a:cxn>
                    <a:cxn ang="0">
                      <a:pos x="18" y="2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98" h="61">
                      <a:moveTo>
                        <a:pt x="30" y="0"/>
                      </a:moveTo>
                      <a:lnTo>
                        <a:pt x="68" y="0"/>
                      </a:lnTo>
                      <a:lnTo>
                        <a:pt x="80" y="2"/>
                      </a:lnTo>
                      <a:lnTo>
                        <a:pt x="89" y="9"/>
                      </a:lnTo>
                      <a:lnTo>
                        <a:pt x="96" y="19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6" y="43"/>
                      </a:lnTo>
                      <a:lnTo>
                        <a:pt x="89" y="52"/>
                      </a:lnTo>
                      <a:lnTo>
                        <a:pt x="80" y="59"/>
                      </a:lnTo>
                      <a:lnTo>
                        <a:pt x="68" y="61"/>
                      </a:lnTo>
                      <a:lnTo>
                        <a:pt x="30" y="61"/>
                      </a:lnTo>
                      <a:lnTo>
                        <a:pt x="18" y="59"/>
                      </a:lnTo>
                      <a:lnTo>
                        <a:pt x="9" y="52"/>
                      </a:lnTo>
                      <a:lnTo>
                        <a:pt x="2" y="43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19"/>
                      </a:lnTo>
                      <a:lnTo>
                        <a:pt x="9" y="9"/>
                      </a:lnTo>
                      <a:lnTo>
                        <a:pt x="18" y="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82" name="Freeform 72">
                  <a:extLst>
                    <a:ext uri="{FF2B5EF4-FFF2-40B4-BE49-F238E27FC236}">
                      <a16:creationId xmlns:a16="http://schemas.microsoft.com/office/drawing/2014/main" id="{26FF98F9-5CC4-64D9-7CC0-C7C9AF4621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6" y="3717"/>
                  <a:ext cx="49" cy="30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68" y="0"/>
                    </a:cxn>
                    <a:cxn ang="0">
                      <a:pos x="68" y="0"/>
                    </a:cxn>
                    <a:cxn ang="0">
                      <a:pos x="80" y="2"/>
                    </a:cxn>
                    <a:cxn ang="0">
                      <a:pos x="89" y="9"/>
                    </a:cxn>
                    <a:cxn ang="0">
                      <a:pos x="96" y="19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6" y="43"/>
                    </a:cxn>
                    <a:cxn ang="0">
                      <a:pos x="89" y="52"/>
                    </a:cxn>
                    <a:cxn ang="0">
                      <a:pos x="80" y="59"/>
                    </a:cxn>
                    <a:cxn ang="0">
                      <a:pos x="68" y="61"/>
                    </a:cxn>
                    <a:cxn ang="0">
                      <a:pos x="30" y="61"/>
                    </a:cxn>
                    <a:cxn ang="0">
                      <a:pos x="30" y="61"/>
                    </a:cxn>
                    <a:cxn ang="0">
                      <a:pos x="18" y="59"/>
                    </a:cxn>
                    <a:cxn ang="0">
                      <a:pos x="9" y="52"/>
                    </a:cxn>
                    <a:cxn ang="0">
                      <a:pos x="2" y="43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2" y="19"/>
                    </a:cxn>
                    <a:cxn ang="0">
                      <a:pos x="9" y="9"/>
                    </a:cxn>
                    <a:cxn ang="0">
                      <a:pos x="18" y="2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98" h="61">
                      <a:moveTo>
                        <a:pt x="30" y="0"/>
                      </a:moveTo>
                      <a:lnTo>
                        <a:pt x="68" y="0"/>
                      </a:lnTo>
                      <a:lnTo>
                        <a:pt x="68" y="0"/>
                      </a:lnTo>
                      <a:lnTo>
                        <a:pt x="80" y="2"/>
                      </a:lnTo>
                      <a:lnTo>
                        <a:pt x="89" y="9"/>
                      </a:lnTo>
                      <a:lnTo>
                        <a:pt x="96" y="19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6" y="43"/>
                      </a:lnTo>
                      <a:lnTo>
                        <a:pt x="89" y="52"/>
                      </a:lnTo>
                      <a:lnTo>
                        <a:pt x="80" y="59"/>
                      </a:lnTo>
                      <a:lnTo>
                        <a:pt x="68" y="61"/>
                      </a:lnTo>
                      <a:lnTo>
                        <a:pt x="30" y="61"/>
                      </a:lnTo>
                      <a:lnTo>
                        <a:pt x="30" y="61"/>
                      </a:lnTo>
                      <a:lnTo>
                        <a:pt x="18" y="59"/>
                      </a:lnTo>
                      <a:lnTo>
                        <a:pt x="9" y="52"/>
                      </a:lnTo>
                      <a:lnTo>
                        <a:pt x="2" y="43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19"/>
                      </a:lnTo>
                      <a:lnTo>
                        <a:pt x="9" y="9"/>
                      </a:lnTo>
                      <a:lnTo>
                        <a:pt x="18" y="2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83" name="Freeform 73">
                  <a:extLst>
                    <a:ext uri="{FF2B5EF4-FFF2-40B4-BE49-F238E27FC236}">
                      <a16:creationId xmlns:a16="http://schemas.microsoft.com/office/drawing/2014/main" id="{185F8679-935A-E1B9-AC37-AABCB5709B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0" y="3717"/>
                  <a:ext cx="49" cy="30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68" y="0"/>
                    </a:cxn>
                    <a:cxn ang="0">
                      <a:pos x="79" y="2"/>
                    </a:cxn>
                    <a:cxn ang="0">
                      <a:pos x="88" y="9"/>
                    </a:cxn>
                    <a:cxn ang="0">
                      <a:pos x="95" y="19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5" y="43"/>
                    </a:cxn>
                    <a:cxn ang="0">
                      <a:pos x="88" y="52"/>
                    </a:cxn>
                    <a:cxn ang="0">
                      <a:pos x="79" y="59"/>
                    </a:cxn>
                    <a:cxn ang="0">
                      <a:pos x="68" y="61"/>
                    </a:cxn>
                    <a:cxn ang="0">
                      <a:pos x="30" y="61"/>
                    </a:cxn>
                    <a:cxn ang="0">
                      <a:pos x="18" y="59"/>
                    </a:cxn>
                    <a:cxn ang="0">
                      <a:pos x="9" y="52"/>
                    </a:cxn>
                    <a:cxn ang="0">
                      <a:pos x="2" y="43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2" y="19"/>
                    </a:cxn>
                    <a:cxn ang="0">
                      <a:pos x="9" y="9"/>
                    </a:cxn>
                    <a:cxn ang="0">
                      <a:pos x="18" y="2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98" h="61">
                      <a:moveTo>
                        <a:pt x="30" y="0"/>
                      </a:moveTo>
                      <a:lnTo>
                        <a:pt x="68" y="0"/>
                      </a:lnTo>
                      <a:lnTo>
                        <a:pt x="79" y="2"/>
                      </a:lnTo>
                      <a:lnTo>
                        <a:pt x="88" y="9"/>
                      </a:lnTo>
                      <a:lnTo>
                        <a:pt x="95" y="19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5" y="43"/>
                      </a:lnTo>
                      <a:lnTo>
                        <a:pt x="88" y="52"/>
                      </a:lnTo>
                      <a:lnTo>
                        <a:pt x="79" y="59"/>
                      </a:lnTo>
                      <a:lnTo>
                        <a:pt x="68" y="61"/>
                      </a:lnTo>
                      <a:lnTo>
                        <a:pt x="30" y="61"/>
                      </a:lnTo>
                      <a:lnTo>
                        <a:pt x="18" y="59"/>
                      </a:lnTo>
                      <a:lnTo>
                        <a:pt x="9" y="52"/>
                      </a:lnTo>
                      <a:lnTo>
                        <a:pt x="2" y="43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19"/>
                      </a:lnTo>
                      <a:lnTo>
                        <a:pt x="9" y="9"/>
                      </a:lnTo>
                      <a:lnTo>
                        <a:pt x="18" y="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84" name="Freeform 74">
                  <a:extLst>
                    <a:ext uri="{FF2B5EF4-FFF2-40B4-BE49-F238E27FC236}">
                      <a16:creationId xmlns:a16="http://schemas.microsoft.com/office/drawing/2014/main" id="{3963F7EA-D449-B407-D913-2C1642C57D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0" y="3717"/>
                  <a:ext cx="49" cy="30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68" y="0"/>
                    </a:cxn>
                    <a:cxn ang="0">
                      <a:pos x="68" y="0"/>
                    </a:cxn>
                    <a:cxn ang="0">
                      <a:pos x="79" y="2"/>
                    </a:cxn>
                    <a:cxn ang="0">
                      <a:pos x="88" y="9"/>
                    </a:cxn>
                    <a:cxn ang="0">
                      <a:pos x="95" y="19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5" y="43"/>
                    </a:cxn>
                    <a:cxn ang="0">
                      <a:pos x="88" y="52"/>
                    </a:cxn>
                    <a:cxn ang="0">
                      <a:pos x="79" y="59"/>
                    </a:cxn>
                    <a:cxn ang="0">
                      <a:pos x="68" y="61"/>
                    </a:cxn>
                    <a:cxn ang="0">
                      <a:pos x="30" y="61"/>
                    </a:cxn>
                    <a:cxn ang="0">
                      <a:pos x="30" y="61"/>
                    </a:cxn>
                    <a:cxn ang="0">
                      <a:pos x="18" y="59"/>
                    </a:cxn>
                    <a:cxn ang="0">
                      <a:pos x="9" y="52"/>
                    </a:cxn>
                    <a:cxn ang="0">
                      <a:pos x="2" y="43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2" y="19"/>
                    </a:cxn>
                    <a:cxn ang="0">
                      <a:pos x="9" y="9"/>
                    </a:cxn>
                    <a:cxn ang="0">
                      <a:pos x="18" y="2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98" h="61">
                      <a:moveTo>
                        <a:pt x="30" y="0"/>
                      </a:moveTo>
                      <a:lnTo>
                        <a:pt x="68" y="0"/>
                      </a:lnTo>
                      <a:lnTo>
                        <a:pt x="68" y="0"/>
                      </a:lnTo>
                      <a:lnTo>
                        <a:pt x="79" y="2"/>
                      </a:lnTo>
                      <a:lnTo>
                        <a:pt x="88" y="9"/>
                      </a:lnTo>
                      <a:lnTo>
                        <a:pt x="95" y="19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5" y="43"/>
                      </a:lnTo>
                      <a:lnTo>
                        <a:pt x="88" y="52"/>
                      </a:lnTo>
                      <a:lnTo>
                        <a:pt x="79" y="59"/>
                      </a:lnTo>
                      <a:lnTo>
                        <a:pt x="68" y="61"/>
                      </a:lnTo>
                      <a:lnTo>
                        <a:pt x="30" y="61"/>
                      </a:lnTo>
                      <a:lnTo>
                        <a:pt x="30" y="61"/>
                      </a:lnTo>
                      <a:lnTo>
                        <a:pt x="18" y="59"/>
                      </a:lnTo>
                      <a:lnTo>
                        <a:pt x="9" y="52"/>
                      </a:lnTo>
                      <a:lnTo>
                        <a:pt x="2" y="43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19"/>
                      </a:lnTo>
                      <a:lnTo>
                        <a:pt x="9" y="9"/>
                      </a:lnTo>
                      <a:lnTo>
                        <a:pt x="18" y="2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85" name="Freeform 75">
                  <a:extLst>
                    <a:ext uri="{FF2B5EF4-FFF2-40B4-BE49-F238E27FC236}">
                      <a16:creationId xmlns:a16="http://schemas.microsoft.com/office/drawing/2014/main" id="{136F3421-C37D-C78C-BC31-C8F0E17F68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7" y="3717"/>
                  <a:ext cx="50" cy="30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68" y="0"/>
                    </a:cxn>
                    <a:cxn ang="0">
                      <a:pos x="80" y="2"/>
                    </a:cxn>
                    <a:cxn ang="0">
                      <a:pos x="89" y="9"/>
                    </a:cxn>
                    <a:cxn ang="0">
                      <a:pos x="96" y="19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6" y="43"/>
                    </a:cxn>
                    <a:cxn ang="0">
                      <a:pos x="89" y="52"/>
                    </a:cxn>
                    <a:cxn ang="0">
                      <a:pos x="80" y="59"/>
                    </a:cxn>
                    <a:cxn ang="0">
                      <a:pos x="68" y="61"/>
                    </a:cxn>
                    <a:cxn ang="0">
                      <a:pos x="30" y="61"/>
                    </a:cxn>
                    <a:cxn ang="0">
                      <a:pos x="18" y="59"/>
                    </a:cxn>
                    <a:cxn ang="0">
                      <a:pos x="9" y="52"/>
                    </a:cxn>
                    <a:cxn ang="0">
                      <a:pos x="2" y="43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2" y="19"/>
                    </a:cxn>
                    <a:cxn ang="0">
                      <a:pos x="9" y="9"/>
                    </a:cxn>
                    <a:cxn ang="0">
                      <a:pos x="18" y="2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98" h="61">
                      <a:moveTo>
                        <a:pt x="30" y="0"/>
                      </a:moveTo>
                      <a:lnTo>
                        <a:pt x="68" y="0"/>
                      </a:lnTo>
                      <a:lnTo>
                        <a:pt x="80" y="2"/>
                      </a:lnTo>
                      <a:lnTo>
                        <a:pt x="89" y="9"/>
                      </a:lnTo>
                      <a:lnTo>
                        <a:pt x="96" y="19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6" y="43"/>
                      </a:lnTo>
                      <a:lnTo>
                        <a:pt x="89" y="52"/>
                      </a:lnTo>
                      <a:lnTo>
                        <a:pt x="80" y="59"/>
                      </a:lnTo>
                      <a:lnTo>
                        <a:pt x="68" y="61"/>
                      </a:lnTo>
                      <a:lnTo>
                        <a:pt x="30" y="61"/>
                      </a:lnTo>
                      <a:lnTo>
                        <a:pt x="18" y="59"/>
                      </a:lnTo>
                      <a:lnTo>
                        <a:pt x="9" y="52"/>
                      </a:lnTo>
                      <a:lnTo>
                        <a:pt x="2" y="43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19"/>
                      </a:lnTo>
                      <a:lnTo>
                        <a:pt x="9" y="9"/>
                      </a:lnTo>
                      <a:lnTo>
                        <a:pt x="18" y="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86" name="Freeform 76">
                  <a:extLst>
                    <a:ext uri="{FF2B5EF4-FFF2-40B4-BE49-F238E27FC236}">
                      <a16:creationId xmlns:a16="http://schemas.microsoft.com/office/drawing/2014/main" id="{5BD6C057-B7BE-063A-A9EC-41779EBDA5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7" y="3717"/>
                  <a:ext cx="50" cy="30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68" y="0"/>
                    </a:cxn>
                    <a:cxn ang="0">
                      <a:pos x="68" y="0"/>
                    </a:cxn>
                    <a:cxn ang="0">
                      <a:pos x="80" y="2"/>
                    </a:cxn>
                    <a:cxn ang="0">
                      <a:pos x="89" y="9"/>
                    </a:cxn>
                    <a:cxn ang="0">
                      <a:pos x="96" y="19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6" y="43"/>
                    </a:cxn>
                    <a:cxn ang="0">
                      <a:pos x="89" y="52"/>
                    </a:cxn>
                    <a:cxn ang="0">
                      <a:pos x="80" y="59"/>
                    </a:cxn>
                    <a:cxn ang="0">
                      <a:pos x="68" y="61"/>
                    </a:cxn>
                    <a:cxn ang="0">
                      <a:pos x="30" y="61"/>
                    </a:cxn>
                    <a:cxn ang="0">
                      <a:pos x="30" y="61"/>
                    </a:cxn>
                    <a:cxn ang="0">
                      <a:pos x="18" y="59"/>
                    </a:cxn>
                    <a:cxn ang="0">
                      <a:pos x="9" y="52"/>
                    </a:cxn>
                    <a:cxn ang="0">
                      <a:pos x="2" y="43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2" y="19"/>
                    </a:cxn>
                    <a:cxn ang="0">
                      <a:pos x="9" y="9"/>
                    </a:cxn>
                    <a:cxn ang="0">
                      <a:pos x="18" y="2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98" h="61">
                      <a:moveTo>
                        <a:pt x="30" y="0"/>
                      </a:moveTo>
                      <a:lnTo>
                        <a:pt x="68" y="0"/>
                      </a:lnTo>
                      <a:lnTo>
                        <a:pt x="68" y="0"/>
                      </a:lnTo>
                      <a:lnTo>
                        <a:pt x="80" y="2"/>
                      </a:lnTo>
                      <a:lnTo>
                        <a:pt x="89" y="9"/>
                      </a:lnTo>
                      <a:lnTo>
                        <a:pt x="96" y="19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6" y="43"/>
                      </a:lnTo>
                      <a:lnTo>
                        <a:pt x="89" y="52"/>
                      </a:lnTo>
                      <a:lnTo>
                        <a:pt x="80" y="59"/>
                      </a:lnTo>
                      <a:lnTo>
                        <a:pt x="68" y="61"/>
                      </a:lnTo>
                      <a:lnTo>
                        <a:pt x="30" y="61"/>
                      </a:lnTo>
                      <a:lnTo>
                        <a:pt x="30" y="61"/>
                      </a:lnTo>
                      <a:lnTo>
                        <a:pt x="18" y="59"/>
                      </a:lnTo>
                      <a:lnTo>
                        <a:pt x="9" y="52"/>
                      </a:lnTo>
                      <a:lnTo>
                        <a:pt x="2" y="43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19"/>
                      </a:lnTo>
                      <a:lnTo>
                        <a:pt x="9" y="9"/>
                      </a:lnTo>
                      <a:lnTo>
                        <a:pt x="18" y="2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87" name="Freeform 77">
                  <a:extLst>
                    <a:ext uri="{FF2B5EF4-FFF2-40B4-BE49-F238E27FC236}">
                      <a16:creationId xmlns:a16="http://schemas.microsoft.com/office/drawing/2014/main" id="{266BF108-EC3A-80F3-07D5-5D28A458DE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" y="3717"/>
                  <a:ext cx="49" cy="31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68" y="0"/>
                    </a:cxn>
                    <a:cxn ang="0">
                      <a:pos x="80" y="3"/>
                    </a:cxn>
                    <a:cxn ang="0">
                      <a:pos x="89" y="9"/>
                    </a:cxn>
                    <a:cxn ang="0">
                      <a:pos x="96" y="19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6" y="43"/>
                    </a:cxn>
                    <a:cxn ang="0">
                      <a:pos x="89" y="52"/>
                    </a:cxn>
                    <a:cxn ang="0">
                      <a:pos x="80" y="59"/>
                    </a:cxn>
                    <a:cxn ang="0">
                      <a:pos x="68" y="61"/>
                    </a:cxn>
                    <a:cxn ang="0">
                      <a:pos x="30" y="61"/>
                    </a:cxn>
                    <a:cxn ang="0">
                      <a:pos x="19" y="59"/>
                    </a:cxn>
                    <a:cxn ang="0">
                      <a:pos x="9" y="52"/>
                    </a:cxn>
                    <a:cxn ang="0">
                      <a:pos x="2" y="43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2" y="19"/>
                    </a:cxn>
                    <a:cxn ang="0">
                      <a:pos x="9" y="9"/>
                    </a:cxn>
                    <a:cxn ang="0">
                      <a:pos x="19" y="3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98" h="61">
                      <a:moveTo>
                        <a:pt x="30" y="0"/>
                      </a:moveTo>
                      <a:lnTo>
                        <a:pt x="68" y="0"/>
                      </a:lnTo>
                      <a:lnTo>
                        <a:pt x="80" y="3"/>
                      </a:lnTo>
                      <a:lnTo>
                        <a:pt x="89" y="9"/>
                      </a:lnTo>
                      <a:lnTo>
                        <a:pt x="96" y="19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6" y="43"/>
                      </a:lnTo>
                      <a:lnTo>
                        <a:pt x="89" y="52"/>
                      </a:lnTo>
                      <a:lnTo>
                        <a:pt x="80" y="59"/>
                      </a:lnTo>
                      <a:lnTo>
                        <a:pt x="68" y="61"/>
                      </a:lnTo>
                      <a:lnTo>
                        <a:pt x="30" y="61"/>
                      </a:lnTo>
                      <a:lnTo>
                        <a:pt x="19" y="59"/>
                      </a:lnTo>
                      <a:lnTo>
                        <a:pt x="9" y="52"/>
                      </a:lnTo>
                      <a:lnTo>
                        <a:pt x="2" y="43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19"/>
                      </a:lnTo>
                      <a:lnTo>
                        <a:pt x="9" y="9"/>
                      </a:lnTo>
                      <a:lnTo>
                        <a:pt x="19" y="3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88" name="Freeform 78">
                  <a:extLst>
                    <a:ext uri="{FF2B5EF4-FFF2-40B4-BE49-F238E27FC236}">
                      <a16:creationId xmlns:a16="http://schemas.microsoft.com/office/drawing/2014/main" id="{B65CB448-FF2D-E52E-9BFA-66B5319D0E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" y="3717"/>
                  <a:ext cx="49" cy="31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68" y="0"/>
                    </a:cxn>
                    <a:cxn ang="0">
                      <a:pos x="68" y="0"/>
                    </a:cxn>
                    <a:cxn ang="0">
                      <a:pos x="80" y="3"/>
                    </a:cxn>
                    <a:cxn ang="0">
                      <a:pos x="89" y="9"/>
                    </a:cxn>
                    <a:cxn ang="0">
                      <a:pos x="96" y="19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6" y="43"/>
                    </a:cxn>
                    <a:cxn ang="0">
                      <a:pos x="89" y="52"/>
                    </a:cxn>
                    <a:cxn ang="0">
                      <a:pos x="80" y="59"/>
                    </a:cxn>
                    <a:cxn ang="0">
                      <a:pos x="68" y="61"/>
                    </a:cxn>
                    <a:cxn ang="0">
                      <a:pos x="30" y="61"/>
                    </a:cxn>
                    <a:cxn ang="0">
                      <a:pos x="30" y="61"/>
                    </a:cxn>
                    <a:cxn ang="0">
                      <a:pos x="19" y="59"/>
                    </a:cxn>
                    <a:cxn ang="0">
                      <a:pos x="9" y="52"/>
                    </a:cxn>
                    <a:cxn ang="0">
                      <a:pos x="2" y="43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2" y="19"/>
                    </a:cxn>
                    <a:cxn ang="0">
                      <a:pos x="9" y="9"/>
                    </a:cxn>
                    <a:cxn ang="0">
                      <a:pos x="19" y="3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98" h="61">
                      <a:moveTo>
                        <a:pt x="30" y="0"/>
                      </a:moveTo>
                      <a:lnTo>
                        <a:pt x="68" y="0"/>
                      </a:lnTo>
                      <a:lnTo>
                        <a:pt x="68" y="0"/>
                      </a:lnTo>
                      <a:lnTo>
                        <a:pt x="80" y="3"/>
                      </a:lnTo>
                      <a:lnTo>
                        <a:pt x="89" y="9"/>
                      </a:lnTo>
                      <a:lnTo>
                        <a:pt x="96" y="19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6" y="43"/>
                      </a:lnTo>
                      <a:lnTo>
                        <a:pt x="89" y="52"/>
                      </a:lnTo>
                      <a:lnTo>
                        <a:pt x="80" y="59"/>
                      </a:lnTo>
                      <a:lnTo>
                        <a:pt x="68" y="61"/>
                      </a:lnTo>
                      <a:lnTo>
                        <a:pt x="30" y="61"/>
                      </a:lnTo>
                      <a:lnTo>
                        <a:pt x="30" y="61"/>
                      </a:lnTo>
                      <a:lnTo>
                        <a:pt x="19" y="59"/>
                      </a:lnTo>
                      <a:lnTo>
                        <a:pt x="9" y="52"/>
                      </a:lnTo>
                      <a:lnTo>
                        <a:pt x="2" y="43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19"/>
                      </a:lnTo>
                      <a:lnTo>
                        <a:pt x="9" y="9"/>
                      </a:lnTo>
                      <a:lnTo>
                        <a:pt x="19" y="3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89" name="Freeform 79">
                  <a:extLst>
                    <a:ext uri="{FF2B5EF4-FFF2-40B4-BE49-F238E27FC236}">
                      <a16:creationId xmlns:a16="http://schemas.microsoft.com/office/drawing/2014/main" id="{D93EE640-FDDC-C53B-4C03-C60AA7F908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" y="3717"/>
                  <a:ext cx="49" cy="30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68" y="0"/>
                    </a:cxn>
                    <a:cxn ang="0">
                      <a:pos x="79" y="2"/>
                    </a:cxn>
                    <a:cxn ang="0">
                      <a:pos x="89" y="9"/>
                    </a:cxn>
                    <a:cxn ang="0">
                      <a:pos x="96" y="19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6" y="43"/>
                    </a:cxn>
                    <a:cxn ang="0">
                      <a:pos x="89" y="52"/>
                    </a:cxn>
                    <a:cxn ang="0">
                      <a:pos x="79" y="59"/>
                    </a:cxn>
                    <a:cxn ang="0">
                      <a:pos x="68" y="61"/>
                    </a:cxn>
                    <a:cxn ang="0">
                      <a:pos x="30" y="61"/>
                    </a:cxn>
                    <a:cxn ang="0">
                      <a:pos x="18" y="59"/>
                    </a:cxn>
                    <a:cxn ang="0">
                      <a:pos x="9" y="52"/>
                    </a:cxn>
                    <a:cxn ang="0">
                      <a:pos x="2" y="43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2" y="19"/>
                    </a:cxn>
                    <a:cxn ang="0">
                      <a:pos x="9" y="9"/>
                    </a:cxn>
                    <a:cxn ang="0">
                      <a:pos x="18" y="2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98" h="61">
                      <a:moveTo>
                        <a:pt x="30" y="0"/>
                      </a:moveTo>
                      <a:lnTo>
                        <a:pt x="68" y="0"/>
                      </a:lnTo>
                      <a:lnTo>
                        <a:pt x="79" y="2"/>
                      </a:lnTo>
                      <a:lnTo>
                        <a:pt x="89" y="9"/>
                      </a:lnTo>
                      <a:lnTo>
                        <a:pt x="96" y="19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6" y="43"/>
                      </a:lnTo>
                      <a:lnTo>
                        <a:pt x="89" y="52"/>
                      </a:lnTo>
                      <a:lnTo>
                        <a:pt x="79" y="59"/>
                      </a:lnTo>
                      <a:lnTo>
                        <a:pt x="68" y="61"/>
                      </a:lnTo>
                      <a:lnTo>
                        <a:pt x="30" y="61"/>
                      </a:lnTo>
                      <a:lnTo>
                        <a:pt x="18" y="59"/>
                      </a:lnTo>
                      <a:lnTo>
                        <a:pt x="9" y="52"/>
                      </a:lnTo>
                      <a:lnTo>
                        <a:pt x="2" y="43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19"/>
                      </a:lnTo>
                      <a:lnTo>
                        <a:pt x="9" y="9"/>
                      </a:lnTo>
                      <a:lnTo>
                        <a:pt x="18" y="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90" name="Freeform 80">
                  <a:extLst>
                    <a:ext uri="{FF2B5EF4-FFF2-40B4-BE49-F238E27FC236}">
                      <a16:creationId xmlns:a16="http://schemas.microsoft.com/office/drawing/2014/main" id="{A82CEFDF-5482-DFD9-390C-0E5C27A5DE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" y="3717"/>
                  <a:ext cx="49" cy="30"/>
                </a:xfrm>
                <a:custGeom>
                  <a:avLst/>
                  <a:gdLst/>
                  <a:ahLst/>
                  <a:cxnLst>
                    <a:cxn ang="0">
                      <a:pos x="30" y="0"/>
                    </a:cxn>
                    <a:cxn ang="0">
                      <a:pos x="68" y="0"/>
                    </a:cxn>
                    <a:cxn ang="0">
                      <a:pos x="68" y="0"/>
                    </a:cxn>
                    <a:cxn ang="0">
                      <a:pos x="79" y="2"/>
                    </a:cxn>
                    <a:cxn ang="0">
                      <a:pos x="89" y="9"/>
                    </a:cxn>
                    <a:cxn ang="0">
                      <a:pos x="96" y="19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8" y="31"/>
                    </a:cxn>
                    <a:cxn ang="0">
                      <a:pos x="96" y="43"/>
                    </a:cxn>
                    <a:cxn ang="0">
                      <a:pos x="89" y="52"/>
                    </a:cxn>
                    <a:cxn ang="0">
                      <a:pos x="79" y="59"/>
                    </a:cxn>
                    <a:cxn ang="0">
                      <a:pos x="68" y="61"/>
                    </a:cxn>
                    <a:cxn ang="0">
                      <a:pos x="30" y="61"/>
                    </a:cxn>
                    <a:cxn ang="0">
                      <a:pos x="30" y="61"/>
                    </a:cxn>
                    <a:cxn ang="0">
                      <a:pos x="18" y="59"/>
                    </a:cxn>
                    <a:cxn ang="0">
                      <a:pos x="9" y="52"/>
                    </a:cxn>
                    <a:cxn ang="0">
                      <a:pos x="2" y="43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0" y="31"/>
                    </a:cxn>
                    <a:cxn ang="0">
                      <a:pos x="2" y="19"/>
                    </a:cxn>
                    <a:cxn ang="0">
                      <a:pos x="9" y="9"/>
                    </a:cxn>
                    <a:cxn ang="0">
                      <a:pos x="18" y="2"/>
                    </a:cxn>
                    <a:cxn ang="0">
                      <a:pos x="30" y="0"/>
                    </a:cxn>
                  </a:cxnLst>
                  <a:rect l="0" t="0" r="r" b="b"/>
                  <a:pathLst>
                    <a:path w="98" h="61">
                      <a:moveTo>
                        <a:pt x="30" y="0"/>
                      </a:moveTo>
                      <a:lnTo>
                        <a:pt x="68" y="0"/>
                      </a:lnTo>
                      <a:lnTo>
                        <a:pt x="68" y="0"/>
                      </a:lnTo>
                      <a:lnTo>
                        <a:pt x="79" y="2"/>
                      </a:lnTo>
                      <a:lnTo>
                        <a:pt x="89" y="9"/>
                      </a:lnTo>
                      <a:lnTo>
                        <a:pt x="96" y="19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8" y="31"/>
                      </a:lnTo>
                      <a:lnTo>
                        <a:pt x="96" y="43"/>
                      </a:lnTo>
                      <a:lnTo>
                        <a:pt x="89" y="52"/>
                      </a:lnTo>
                      <a:lnTo>
                        <a:pt x="79" y="59"/>
                      </a:lnTo>
                      <a:lnTo>
                        <a:pt x="68" y="61"/>
                      </a:lnTo>
                      <a:lnTo>
                        <a:pt x="30" y="61"/>
                      </a:lnTo>
                      <a:lnTo>
                        <a:pt x="30" y="61"/>
                      </a:lnTo>
                      <a:lnTo>
                        <a:pt x="18" y="59"/>
                      </a:lnTo>
                      <a:lnTo>
                        <a:pt x="9" y="52"/>
                      </a:lnTo>
                      <a:lnTo>
                        <a:pt x="2" y="43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19"/>
                      </a:lnTo>
                      <a:lnTo>
                        <a:pt x="9" y="9"/>
                      </a:lnTo>
                      <a:lnTo>
                        <a:pt x="18" y="2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91" name="Freeform 81">
                  <a:extLst>
                    <a:ext uri="{FF2B5EF4-FFF2-40B4-BE49-F238E27FC236}">
                      <a16:creationId xmlns:a16="http://schemas.microsoft.com/office/drawing/2014/main" id="{C02A856D-9E6D-39A5-A37A-79A7130286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9" y="41"/>
                    </a:cxn>
                    <a:cxn ang="0">
                      <a:pos x="36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6" y="6"/>
                    </a:cxn>
                    <a:cxn ang="0">
                      <a:pos x="29" y="2"/>
                    </a:cxn>
                    <a:cxn ang="0">
                      <a:pos x="21" y="0"/>
                    </a:cxn>
                    <a:cxn ang="0">
                      <a:pos x="12" y="2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2" y="41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1" h="42">
                      <a:moveTo>
                        <a:pt x="21" y="42"/>
                      </a:moveTo>
                      <a:lnTo>
                        <a:pt x="29" y="41"/>
                      </a:lnTo>
                      <a:lnTo>
                        <a:pt x="36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6" y="6"/>
                      </a:lnTo>
                      <a:lnTo>
                        <a:pt x="29" y="2"/>
                      </a:lnTo>
                      <a:lnTo>
                        <a:pt x="21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2" y="41"/>
                      </a:lnTo>
                      <a:lnTo>
                        <a:pt x="21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92" name="Freeform 82">
                  <a:extLst>
                    <a:ext uri="{FF2B5EF4-FFF2-40B4-BE49-F238E27FC236}">
                      <a16:creationId xmlns:a16="http://schemas.microsoft.com/office/drawing/2014/main" id="{C406228E-F4B1-50CA-88A2-CF45A6D874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1" y="42"/>
                    </a:cxn>
                    <a:cxn ang="0">
                      <a:pos x="29" y="41"/>
                    </a:cxn>
                    <a:cxn ang="0">
                      <a:pos x="36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6" y="6"/>
                    </a:cxn>
                    <a:cxn ang="0">
                      <a:pos x="29" y="2"/>
                    </a:cxn>
                    <a:cxn ang="0">
                      <a:pos x="21" y="0"/>
                    </a:cxn>
                    <a:cxn ang="0">
                      <a:pos x="21" y="0"/>
                    </a:cxn>
                    <a:cxn ang="0">
                      <a:pos x="12" y="2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2" y="41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1" h="42">
                      <a:moveTo>
                        <a:pt x="21" y="42"/>
                      </a:moveTo>
                      <a:lnTo>
                        <a:pt x="21" y="42"/>
                      </a:lnTo>
                      <a:lnTo>
                        <a:pt x="29" y="41"/>
                      </a:lnTo>
                      <a:lnTo>
                        <a:pt x="36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6" y="6"/>
                      </a:lnTo>
                      <a:lnTo>
                        <a:pt x="29" y="2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2" y="41"/>
                      </a:lnTo>
                      <a:lnTo>
                        <a:pt x="21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93" name="Freeform 83">
                  <a:extLst>
                    <a:ext uri="{FF2B5EF4-FFF2-40B4-BE49-F238E27FC236}">
                      <a16:creationId xmlns:a16="http://schemas.microsoft.com/office/drawing/2014/main" id="{D2697EAA-C131-B5C8-4ADB-3DC4CAF710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2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8" y="41"/>
                    </a:cxn>
                    <a:cxn ang="0">
                      <a:pos x="35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5" y="6"/>
                    </a:cxn>
                    <a:cxn ang="0">
                      <a:pos x="28" y="2"/>
                    </a:cxn>
                    <a:cxn ang="0">
                      <a:pos x="20" y="0"/>
                    </a:cxn>
                    <a:cxn ang="0">
                      <a:pos x="12" y="2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1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8" y="41"/>
                      </a:lnTo>
                      <a:lnTo>
                        <a:pt x="35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8" y="2"/>
                      </a:ln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1"/>
                      </a:lnTo>
                      <a:lnTo>
                        <a:pt x="20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94" name="Freeform 84">
                  <a:extLst>
                    <a:ext uri="{FF2B5EF4-FFF2-40B4-BE49-F238E27FC236}">
                      <a16:creationId xmlns:a16="http://schemas.microsoft.com/office/drawing/2014/main" id="{BF5C82FF-A8EC-9C29-0D75-7140A4CE61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2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0" y="42"/>
                    </a:cxn>
                    <a:cxn ang="0">
                      <a:pos x="28" y="41"/>
                    </a:cxn>
                    <a:cxn ang="0">
                      <a:pos x="35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5" y="6"/>
                    </a:cxn>
                    <a:cxn ang="0">
                      <a:pos x="28" y="2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12" y="2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1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0" y="42"/>
                      </a:lnTo>
                      <a:lnTo>
                        <a:pt x="28" y="41"/>
                      </a:lnTo>
                      <a:lnTo>
                        <a:pt x="35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8" y="2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1"/>
                      </a:lnTo>
                      <a:lnTo>
                        <a:pt x="20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95" name="Freeform 85">
                  <a:extLst>
                    <a:ext uri="{FF2B5EF4-FFF2-40B4-BE49-F238E27FC236}">
                      <a16:creationId xmlns:a16="http://schemas.microsoft.com/office/drawing/2014/main" id="{9AAA16A7-1D45-FA60-2C75-077CF3F482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9" y="41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2"/>
                    </a:cxn>
                    <a:cxn ang="0">
                      <a:pos x="21" y="0"/>
                    </a:cxn>
                    <a:cxn ang="0">
                      <a:pos x="13" y="2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1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9" y="41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2"/>
                      </a:lnTo>
                      <a:lnTo>
                        <a:pt x="21" y="0"/>
                      </a:lnTo>
                      <a:lnTo>
                        <a:pt x="13" y="2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1"/>
                      </a:lnTo>
                      <a:lnTo>
                        <a:pt x="21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96" name="Freeform 86">
                  <a:extLst>
                    <a:ext uri="{FF2B5EF4-FFF2-40B4-BE49-F238E27FC236}">
                      <a16:creationId xmlns:a16="http://schemas.microsoft.com/office/drawing/2014/main" id="{A0DD0D8A-8437-9B94-2946-F71DE2ECD8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1" y="42"/>
                    </a:cxn>
                    <a:cxn ang="0">
                      <a:pos x="29" y="41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2"/>
                    </a:cxn>
                    <a:cxn ang="0">
                      <a:pos x="21" y="0"/>
                    </a:cxn>
                    <a:cxn ang="0">
                      <a:pos x="21" y="0"/>
                    </a:cxn>
                    <a:cxn ang="0">
                      <a:pos x="13" y="2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1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1" y="42"/>
                      </a:lnTo>
                      <a:lnTo>
                        <a:pt x="29" y="41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2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3" y="2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1"/>
                      </a:lnTo>
                      <a:lnTo>
                        <a:pt x="21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97" name="Freeform 87">
                  <a:extLst>
                    <a:ext uri="{FF2B5EF4-FFF2-40B4-BE49-F238E27FC236}">
                      <a16:creationId xmlns:a16="http://schemas.microsoft.com/office/drawing/2014/main" id="{A2FB1242-6B04-2232-CF63-65109C43F9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6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9" y="41"/>
                    </a:cxn>
                    <a:cxn ang="0">
                      <a:pos x="36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6" y="6"/>
                    </a:cxn>
                    <a:cxn ang="0">
                      <a:pos x="29" y="2"/>
                    </a:cxn>
                    <a:cxn ang="0">
                      <a:pos x="21" y="0"/>
                    </a:cxn>
                    <a:cxn ang="0">
                      <a:pos x="13" y="2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1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1" h="42">
                      <a:moveTo>
                        <a:pt x="21" y="42"/>
                      </a:moveTo>
                      <a:lnTo>
                        <a:pt x="29" y="41"/>
                      </a:lnTo>
                      <a:lnTo>
                        <a:pt x="36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6" y="6"/>
                      </a:lnTo>
                      <a:lnTo>
                        <a:pt x="29" y="2"/>
                      </a:lnTo>
                      <a:lnTo>
                        <a:pt x="21" y="0"/>
                      </a:lnTo>
                      <a:lnTo>
                        <a:pt x="13" y="2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1"/>
                      </a:lnTo>
                      <a:lnTo>
                        <a:pt x="21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98" name="Freeform 88">
                  <a:extLst>
                    <a:ext uri="{FF2B5EF4-FFF2-40B4-BE49-F238E27FC236}">
                      <a16:creationId xmlns:a16="http://schemas.microsoft.com/office/drawing/2014/main" id="{945811A9-35EE-EF6B-199A-F014846CC4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6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1" y="42"/>
                    </a:cxn>
                    <a:cxn ang="0">
                      <a:pos x="29" y="41"/>
                    </a:cxn>
                    <a:cxn ang="0">
                      <a:pos x="36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6" y="6"/>
                    </a:cxn>
                    <a:cxn ang="0">
                      <a:pos x="29" y="2"/>
                    </a:cxn>
                    <a:cxn ang="0">
                      <a:pos x="21" y="0"/>
                    </a:cxn>
                    <a:cxn ang="0">
                      <a:pos x="21" y="0"/>
                    </a:cxn>
                    <a:cxn ang="0">
                      <a:pos x="13" y="2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1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1" h="42">
                      <a:moveTo>
                        <a:pt x="21" y="42"/>
                      </a:moveTo>
                      <a:lnTo>
                        <a:pt x="21" y="42"/>
                      </a:lnTo>
                      <a:lnTo>
                        <a:pt x="29" y="41"/>
                      </a:lnTo>
                      <a:lnTo>
                        <a:pt x="36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6" y="6"/>
                      </a:lnTo>
                      <a:lnTo>
                        <a:pt x="29" y="2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3" y="2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1"/>
                      </a:lnTo>
                      <a:lnTo>
                        <a:pt x="21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99" name="Freeform 89">
                  <a:extLst>
                    <a:ext uri="{FF2B5EF4-FFF2-40B4-BE49-F238E27FC236}">
                      <a16:creationId xmlns:a16="http://schemas.microsoft.com/office/drawing/2014/main" id="{1F825722-C22C-422D-5F2D-6512BF7B98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9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9" y="41"/>
                    </a:cxn>
                    <a:cxn ang="0">
                      <a:pos x="35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5" y="6"/>
                    </a:cxn>
                    <a:cxn ang="0">
                      <a:pos x="29" y="2"/>
                    </a:cxn>
                    <a:cxn ang="0">
                      <a:pos x="20" y="0"/>
                    </a:cxn>
                    <a:cxn ang="0">
                      <a:pos x="12" y="2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1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9" y="41"/>
                      </a:lnTo>
                      <a:lnTo>
                        <a:pt x="35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9" y="2"/>
                      </a:ln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1"/>
                      </a:lnTo>
                      <a:lnTo>
                        <a:pt x="20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00" name="Freeform 90">
                  <a:extLst>
                    <a:ext uri="{FF2B5EF4-FFF2-40B4-BE49-F238E27FC236}">
                      <a16:creationId xmlns:a16="http://schemas.microsoft.com/office/drawing/2014/main" id="{7750DAE6-4FAE-9DB6-9C86-E7110F5A57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9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0" y="42"/>
                    </a:cxn>
                    <a:cxn ang="0">
                      <a:pos x="29" y="41"/>
                    </a:cxn>
                    <a:cxn ang="0">
                      <a:pos x="35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5" y="6"/>
                    </a:cxn>
                    <a:cxn ang="0">
                      <a:pos x="29" y="2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12" y="2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1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0" y="42"/>
                      </a:lnTo>
                      <a:lnTo>
                        <a:pt x="29" y="41"/>
                      </a:lnTo>
                      <a:lnTo>
                        <a:pt x="35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9" y="2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1"/>
                      </a:lnTo>
                      <a:lnTo>
                        <a:pt x="20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01" name="Freeform 91">
                  <a:extLst>
                    <a:ext uri="{FF2B5EF4-FFF2-40B4-BE49-F238E27FC236}">
                      <a16:creationId xmlns:a16="http://schemas.microsoft.com/office/drawing/2014/main" id="{72C35C16-6418-EEC6-4FE0-6378EAAEEC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4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9" y="41"/>
                    </a:cxn>
                    <a:cxn ang="0">
                      <a:pos x="36" y="36"/>
                    </a:cxn>
                    <a:cxn ang="0">
                      <a:pos x="40" y="29"/>
                    </a:cxn>
                    <a:cxn ang="0">
                      <a:pos x="42" y="21"/>
                    </a:cxn>
                    <a:cxn ang="0">
                      <a:pos x="40" y="13"/>
                    </a:cxn>
                    <a:cxn ang="0">
                      <a:pos x="36" y="6"/>
                    </a:cxn>
                    <a:cxn ang="0">
                      <a:pos x="29" y="2"/>
                    </a:cxn>
                    <a:cxn ang="0">
                      <a:pos x="21" y="0"/>
                    </a:cxn>
                    <a:cxn ang="0">
                      <a:pos x="13" y="2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1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9" y="41"/>
                      </a:lnTo>
                      <a:lnTo>
                        <a:pt x="36" y="36"/>
                      </a:lnTo>
                      <a:lnTo>
                        <a:pt x="40" y="29"/>
                      </a:lnTo>
                      <a:lnTo>
                        <a:pt x="42" y="21"/>
                      </a:lnTo>
                      <a:lnTo>
                        <a:pt x="40" y="13"/>
                      </a:lnTo>
                      <a:lnTo>
                        <a:pt x="36" y="6"/>
                      </a:lnTo>
                      <a:lnTo>
                        <a:pt x="29" y="2"/>
                      </a:lnTo>
                      <a:lnTo>
                        <a:pt x="21" y="0"/>
                      </a:lnTo>
                      <a:lnTo>
                        <a:pt x="13" y="2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1"/>
                      </a:lnTo>
                      <a:lnTo>
                        <a:pt x="21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02" name="Freeform 92">
                  <a:extLst>
                    <a:ext uri="{FF2B5EF4-FFF2-40B4-BE49-F238E27FC236}">
                      <a16:creationId xmlns:a16="http://schemas.microsoft.com/office/drawing/2014/main" id="{4F182E0C-8BCF-DCCC-CF66-9F57E20C84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4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1" y="42"/>
                    </a:cxn>
                    <a:cxn ang="0">
                      <a:pos x="29" y="41"/>
                    </a:cxn>
                    <a:cxn ang="0">
                      <a:pos x="36" y="36"/>
                    </a:cxn>
                    <a:cxn ang="0">
                      <a:pos x="40" y="29"/>
                    </a:cxn>
                    <a:cxn ang="0">
                      <a:pos x="42" y="21"/>
                    </a:cxn>
                    <a:cxn ang="0">
                      <a:pos x="42" y="21"/>
                    </a:cxn>
                    <a:cxn ang="0">
                      <a:pos x="40" y="13"/>
                    </a:cxn>
                    <a:cxn ang="0">
                      <a:pos x="36" y="6"/>
                    </a:cxn>
                    <a:cxn ang="0">
                      <a:pos x="29" y="2"/>
                    </a:cxn>
                    <a:cxn ang="0">
                      <a:pos x="21" y="0"/>
                    </a:cxn>
                    <a:cxn ang="0">
                      <a:pos x="21" y="0"/>
                    </a:cxn>
                    <a:cxn ang="0">
                      <a:pos x="13" y="2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1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1" y="42"/>
                      </a:lnTo>
                      <a:lnTo>
                        <a:pt x="29" y="41"/>
                      </a:lnTo>
                      <a:lnTo>
                        <a:pt x="36" y="36"/>
                      </a:lnTo>
                      <a:lnTo>
                        <a:pt x="40" y="29"/>
                      </a:lnTo>
                      <a:lnTo>
                        <a:pt x="42" y="21"/>
                      </a:lnTo>
                      <a:lnTo>
                        <a:pt x="42" y="21"/>
                      </a:lnTo>
                      <a:lnTo>
                        <a:pt x="40" y="13"/>
                      </a:lnTo>
                      <a:lnTo>
                        <a:pt x="36" y="6"/>
                      </a:lnTo>
                      <a:lnTo>
                        <a:pt x="29" y="2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3" y="2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1"/>
                      </a:lnTo>
                      <a:lnTo>
                        <a:pt x="21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03" name="Freeform 93">
                  <a:extLst>
                    <a:ext uri="{FF2B5EF4-FFF2-40B4-BE49-F238E27FC236}">
                      <a16:creationId xmlns:a16="http://schemas.microsoft.com/office/drawing/2014/main" id="{BA88BF29-DB4E-E354-DB4C-974BF00AEF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8" y="41"/>
                    </a:cxn>
                    <a:cxn ang="0">
                      <a:pos x="35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5" y="6"/>
                    </a:cxn>
                    <a:cxn ang="0">
                      <a:pos x="28" y="2"/>
                    </a:cxn>
                    <a:cxn ang="0">
                      <a:pos x="20" y="0"/>
                    </a:cxn>
                    <a:cxn ang="0">
                      <a:pos x="12" y="2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1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8" y="41"/>
                      </a:lnTo>
                      <a:lnTo>
                        <a:pt x="35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8" y="2"/>
                      </a:ln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1"/>
                      </a:lnTo>
                      <a:lnTo>
                        <a:pt x="20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04" name="Freeform 94">
                  <a:extLst>
                    <a:ext uri="{FF2B5EF4-FFF2-40B4-BE49-F238E27FC236}">
                      <a16:creationId xmlns:a16="http://schemas.microsoft.com/office/drawing/2014/main" id="{1F4DA14D-B3DD-7008-44B7-623CE7CB8C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0" y="42"/>
                    </a:cxn>
                    <a:cxn ang="0">
                      <a:pos x="28" y="41"/>
                    </a:cxn>
                    <a:cxn ang="0">
                      <a:pos x="35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5" y="6"/>
                    </a:cxn>
                    <a:cxn ang="0">
                      <a:pos x="28" y="2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12" y="2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1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0" y="42"/>
                      </a:lnTo>
                      <a:lnTo>
                        <a:pt x="28" y="41"/>
                      </a:lnTo>
                      <a:lnTo>
                        <a:pt x="35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8" y="2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1"/>
                      </a:lnTo>
                      <a:lnTo>
                        <a:pt x="20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05" name="Freeform 95">
                  <a:extLst>
                    <a:ext uri="{FF2B5EF4-FFF2-40B4-BE49-F238E27FC236}">
                      <a16:creationId xmlns:a16="http://schemas.microsoft.com/office/drawing/2014/main" id="{6E3F56A4-774F-0E0A-7A69-5A9A24A65B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9" y="41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2"/>
                    </a:cxn>
                    <a:cxn ang="0">
                      <a:pos x="21" y="0"/>
                    </a:cxn>
                    <a:cxn ang="0">
                      <a:pos x="13" y="2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1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9" y="41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2"/>
                      </a:lnTo>
                      <a:lnTo>
                        <a:pt x="21" y="0"/>
                      </a:lnTo>
                      <a:lnTo>
                        <a:pt x="13" y="2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1"/>
                      </a:lnTo>
                      <a:lnTo>
                        <a:pt x="21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06" name="Freeform 96">
                  <a:extLst>
                    <a:ext uri="{FF2B5EF4-FFF2-40B4-BE49-F238E27FC236}">
                      <a16:creationId xmlns:a16="http://schemas.microsoft.com/office/drawing/2014/main" id="{9A77A666-F919-ACDC-89EF-EF1AE7E344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1" y="42"/>
                    </a:cxn>
                    <a:cxn ang="0">
                      <a:pos x="29" y="41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2"/>
                    </a:cxn>
                    <a:cxn ang="0">
                      <a:pos x="21" y="0"/>
                    </a:cxn>
                    <a:cxn ang="0">
                      <a:pos x="21" y="0"/>
                    </a:cxn>
                    <a:cxn ang="0">
                      <a:pos x="13" y="2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1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1" y="42"/>
                      </a:lnTo>
                      <a:lnTo>
                        <a:pt x="29" y="41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2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3" y="2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1"/>
                      </a:lnTo>
                      <a:lnTo>
                        <a:pt x="21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07" name="Freeform 97">
                  <a:extLst>
                    <a:ext uri="{FF2B5EF4-FFF2-40B4-BE49-F238E27FC236}">
                      <a16:creationId xmlns:a16="http://schemas.microsoft.com/office/drawing/2014/main" id="{8E0EBD0B-2F3D-C0F6-3B4E-BF317A9C62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1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9" y="41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2"/>
                    </a:cxn>
                    <a:cxn ang="0">
                      <a:pos x="21" y="0"/>
                    </a:cxn>
                    <a:cxn ang="0">
                      <a:pos x="13" y="2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1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9" y="41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2"/>
                      </a:lnTo>
                      <a:lnTo>
                        <a:pt x="21" y="0"/>
                      </a:lnTo>
                      <a:lnTo>
                        <a:pt x="13" y="2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1"/>
                      </a:lnTo>
                      <a:lnTo>
                        <a:pt x="21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08" name="Freeform 98">
                  <a:extLst>
                    <a:ext uri="{FF2B5EF4-FFF2-40B4-BE49-F238E27FC236}">
                      <a16:creationId xmlns:a16="http://schemas.microsoft.com/office/drawing/2014/main" id="{A5A2B0AA-0F7A-E774-8459-8821CE5503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1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1" y="42"/>
                    </a:cxn>
                    <a:cxn ang="0">
                      <a:pos x="29" y="41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2"/>
                    </a:cxn>
                    <a:cxn ang="0">
                      <a:pos x="21" y="0"/>
                    </a:cxn>
                    <a:cxn ang="0">
                      <a:pos x="21" y="0"/>
                    </a:cxn>
                    <a:cxn ang="0">
                      <a:pos x="13" y="2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1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1" y="42"/>
                      </a:lnTo>
                      <a:lnTo>
                        <a:pt x="29" y="41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2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3" y="2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1"/>
                      </a:lnTo>
                      <a:lnTo>
                        <a:pt x="21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09" name="Freeform 99">
                  <a:extLst>
                    <a:ext uri="{FF2B5EF4-FFF2-40B4-BE49-F238E27FC236}">
                      <a16:creationId xmlns:a16="http://schemas.microsoft.com/office/drawing/2014/main" id="{50CFEC6B-DF62-44E3-D8F0-61B49ADD90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8" y="41"/>
                    </a:cxn>
                    <a:cxn ang="0">
                      <a:pos x="35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5" y="6"/>
                    </a:cxn>
                    <a:cxn ang="0">
                      <a:pos x="28" y="2"/>
                    </a:cxn>
                    <a:cxn ang="0">
                      <a:pos x="20" y="0"/>
                    </a:cxn>
                    <a:cxn ang="0">
                      <a:pos x="12" y="2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1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8" y="41"/>
                      </a:lnTo>
                      <a:lnTo>
                        <a:pt x="35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8" y="2"/>
                      </a:ln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1"/>
                      </a:lnTo>
                      <a:lnTo>
                        <a:pt x="20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10" name="Freeform 100">
                  <a:extLst>
                    <a:ext uri="{FF2B5EF4-FFF2-40B4-BE49-F238E27FC236}">
                      <a16:creationId xmlns:a16="http://schemas.microsoft.com/office/drawing/2014/main" id="{978A17A6-C1CC-3B3F-4218-85FFFFFB85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" y="3614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0" y="42"/>
                    </a:cxn>
                    <a:cxn ang="0">
                      <a:pos x="28" y="41"/>
                    </a:cxn>
                    <a:cxn ang="0">
                      <a:pos x="35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5" y="6"/>
                    </a:cxn>
                    <a:cxn ang="0">
                      <a:pos x="28" y="2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12" y="2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1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0" y="42"/>
                      </a:lnTo>
                      <a:lnTo>
                        <a:pt x="28" y="41"/>
                      </a:lnTo>
                      <a:lnTo>
                        <a:pt x="35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8" y="2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1"/>
                      </a:lnTo>
                      <a:lnTo>
                        <a:pt x="20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11" name="Freeform 101">
                  <a:extLst>
                    <a:ext uri="{FF2B5EF4-FFF2-40B4-BE49-F238E27FC236}">
                      <a16:creationId xmlns:a16="http://schemas.microsoft.com/office/drawing/2014/main" id="{91719170-951E-211C-5B90-D8E7AA5C2B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2" y="3505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9" y="40"/>
                    </a:cxn>
                    <a:cxn ang="0">
                      <a:pos x="35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5" y="6"/>
                    </a:cxn>
                    <a:cxn ang="0">
                      <a:pos x="29" y="1"/>
                    </a:cxn>
                    <a:cxn ang="0">
                      <a:pos x="20" y="0"/>
                    </a:cxn>
                    <a:cxn ang="0">
                      <a:pos x="12" y="1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0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9" y="40"/>
                      </a:lnTo>
                      <a:lnTo>
                        <a:pt x="35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9" y="1"/>
                      </a:lnTo>
                      <a:lnTo>
                        <a:pt x="20" y="0"/>
                      </a:lnTo>
                      <a:lnTo>
                        <a:pt x="12" y="1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0"/>
                      </a:lnTo>
                      <a:lnTo>
                        <a:pt x="20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12" name="Freeform 102">
                  <a:extLst>
                    <a:ext uri="{FF2B5EF4-FFF2-40B4-BE49-F238E27FC236}">
                      <a16:creationId xmlns:a16="http://schemas.microsoft.com/office/drawing/2014/main" id="{0549CAC4-CDCF-7C63-56E5-114D7F1B26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2" y="3505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0" y="42"/>
                    </a:cxn>
                    <a:cxn ang="0">
                      <a:pos x="29" y="40"/>
                    </a:cxn>
                    <a:cxn ang="0">
                      <a:pos x="35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5" y="6"/>
                    </a:cxn>
                    <a:cxn ang="0">
                      <a:pos x="29" y="1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12" y="1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0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0" y="42"/>
                      </a:lnTo>
                      <a:lnTo>
                        <a:pt x="29" y="40"/>
                      </a:lnTo>
                      <a:lnTo>
                        <a:pt x="35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9" y="1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2" y="1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0"/>
                      </a:lnTo>
                      <a:lnTo>
                        <a:pt x="20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13" name="Freeform 103">
                  <a:extLst>
                    <a:ext uri="{FF2B5EF4-FFF2-40B4-BE49-F238E27FC236}">
                      <a16:creationId xmlns:a16="http://schemas.microsoft.com/office/drawing/2014/main" id="{A7AE92F9-87BF-755C-C385-406E7545C4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5" y="3505"/>
                  <a:ext cx="20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9" y="40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1"/>
                    </a:cxn>
                    <a:cxn ang="0">
                      <a:pos x="21" y="0"/>
                    </a:cxn>
                    <a:cxn ang="0">
                      <a:pos x="13" y="1"/>
                    </a:cxn>
                    <a:cxn ang="0">
                      <a:pos x="6" y="6"/>
                    </a:cxn>
                    <a:cxn ang="0">
                      <a:pos x="2" y="13"/>
                    </a:cxn>
                    <a:cxn ang="0">
                      <a:pos x="0" y="21"/>
                    </a:cxn>
                    <a:cxn ang="0">
                      <a:pos x="2" y="29"/>
                    </a:cxn>
                    <a:cxn ang="0">
                      <a:pos x="6" y="36"/>
                    </a:cxn>
                    <a:cxn ang="0">
                      <a:pos x="13" y="40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9" y="40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1"/>
                      </a:lnTo>
                      <a:lnTo>
                        <a:pt x="21" y="0"/>
                      </a:lnTo>
                      <a:lnTo>
                        <a:pt x="13" y="1"/>
                      </a:lnTo>
                      <a:lnTo>
                        <a:pt x="6" y="6"/>
                      </a:lnTo>
                      <a:lnTo>
                        <a:pt x="2" y="13"/>
                      </a:lnTo>
                      <a:lnTo>
                        <a:pt x="0" y="21"/>
                      </a:lnTo>
                      <a:lnTo>
                        <a:pt x="2" y="29"/>
                      </a:lnTo>
                      <a:lnTo>
                        <a:pt x="6" y="36"/>
                      </a:lnTo>
                      <a:lnTo>
                        <a:pt x="13" y="40"/>
                      </a:lnTo>
                      <a:lnTo>
                        <a:pt x="21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14" name="Freeform 104">
                  <a:extLst>
                    <a:ext uri="{FF2B5EF4-FFF2-40B4-BE49-F238E27FC236}">
                      <a16:creationId xmlns:a16="http://schemas.microsoft.com/office/drawing/2014/main" id="{10A27924-3F98-2A0C-A28C-082843E933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5" y="3505"/>
                  <a:ext cx="20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1" y="42"/>
                    </a:cxn>
                    <a:cxn ang="0">
                      <a:pos x="29" y="40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1"/>
                    </a:cxn>
                    <a:cxn ang="0">
                      <a:pos x="21" y="0"/>
                    </a:cxn>
                    <a:cxn ang="0">
                      <a:pos x="21" y="0"/>
                    </a:cxn>
                    <a:cxn ang="0">
                      <a:pos x="13" y="1"/>
                    </a:cxn>
                    <a:cxn ang="0">
                      <a:pos x="6" y="6"/>
                    </a:cxn>
                    <a:cxn ang="0">
                      <a:pos x="2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2" y="29"/>
                    </a:cxn>
                    <a:cxn ang="0">
                      <a:pos x="6" y="36"/>
                    </a:cxn>
                    <a:cxn ang="0">
                      <a:pos x="13" y="40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1" y="42"/>
                      </a:lnTo>
                      <a:lnTo>
                        <a:pt x="29" y="40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1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3" y="1"/>
                      </a:lnTo>
                      <a:lnTo>
                        <a:pt x="6" y="6"/>
                      </a:lnTo>
                      <a:lnTo>
                        <a:pt x="2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2" y="29"/>
                      </a:lnTo>
                      <a:lnTo>
                        <a:pt x="6" y="36"/>
                      </a:lnTo>
                      <a:lnTo>
                        <a:pt x="13" y="40"/>
                      </a:lnTo>
                      <a:lnTo>
                        <a:pt x="21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15" name="Freeform 105">
                  <a:extLst>
                    <a:ext uri="{FF2B5EF4-FFF2-40B4-BE49-F238E27FC236}">
                      <a16:creationId xmlns:a16="http://schemas.microsoft.com/office/drawing/2014/main" id="{8D8DB5C0-F201-46AD-6537-10C76067A7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8" y="3505"/>
                  <a:ext cx="20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9" y="40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1"/>
                    </a:cxn>
                    <a:cxn ang="0">
                      <a:pos x="21" y="0"/>
                    </a:cxn>
                    <a:cxn ang="0">
                      <a:pos x="13" y="1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0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9" y="40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1"/>
                      </a:lnTo>
                      <a:lnTo>
                        <a:pt x="21" y="0"/>
                      </a:lnTo>
                      <a:lnTo>
                        <a:pt x="13" y="1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0"/>
                      </a:lnTo>
                      <a:lnTo>
                        <a:pt x="21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16" name="Freeform 106">
                  <a:extLst>
                    <a:ext uri="{FF2B5EF4-FFF2-40B4-BE49-F238E27FC236}">
                      <a16:creationId xmlns:a16="http://schemas.microsoft.com/office/drawing/2014/main" id="{52516F54-D08A-D33B-CF04-210B417DD4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8" y="3505"/>
                  <a:ext cx="20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1" y="42"/>
                    </a:cxn>
                    <a:cxn ang="0">
                      <a:pos x="29" y="40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1"/>
                    </a:cxn>
                    <a:cxn ang="0">
                      <a:pos x="21" y="0"/>
                    </a:cxn>
                    <a:cxn ang="0">
                      <a:pos x="21" y="0"/>
                    </a:cxn>
                    <a:cxn ang="0">
                      <a:pos x="13" y="1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0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1" y="42"/>
                      </a:lnTo>
                      <a:lnTo>
                        <a:pt x="29" y="40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1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3" y="1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0"/>
                      </a:lnTo>
                      <a:lnTo>
                        <a:pt x="21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17" name="Freeform 107">
                  <a:extLst>
                    <a:ext uri="{FF2B5EF4-FFF2-40B4-BE49-F238E27FC236}">
                      <a16:creationId xmlns:a16="http://schemas.microsoft.com/office/drawing/2014/main" id="{2A903ED9-435F-C473-8618-3E39CD6758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9" y="3505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9" y="40"/>
                    </a:cxn>
                    <a:cxn ang="0">
                      <a:pos x="36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6" y="6"/>
                    </a:cxn>
                    <a:cxn ang="0">
                      <a:pos x="29" y="1"/>
                    </a:cxn>
                    <a:cxn ang="0">
                      <a:pos x="20" y="0"/>
                    </a:cxn>
                    <a:cxn ang="0">
                      <a:pos x="12" y="1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0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9" y="40"/>
                      </a:lnTo>
                      <a:lnTo>
                        <a:pt x="36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6" y="6"/>
                      </a:lnTo>
                      <a:lnTo>
                        <a:pt x="29" y="1"/>
                      </a:lnTo>
                      <a:lnTo>
                        <a:pt x="20" y="0"/>
                      </a:lnTo>
                      <a:lnTo>
                        <a:pt x="12" y="1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0"/>
                      </a:lnTo>
                      <a:lnTo>
                        <a:pt x="20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18" name="Freeform 108">
                  <a:extLst>
                    <a:ext uri="{FF2B5EF4-FFF2-40B4-BE49-F238E27FC236}">
                      <a16:creationId xmlns:a16="http://schemas.microsoft.com/office/drawing/2014/main" id="{92FB45B7-DD08-B893-08A8-8DA04E41C6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9" y="3505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0" y="42"/>
                    </a:cxn>
                    <a:cxn ang="0">
                      <a:pos x="29" y="40"/>
                    </a:cxn>
                    <a:cxn ang="0">
                      <a:pos x="36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6" y="6"/>
                    </a:cxn>
                    <a:cxn ang="0">
                      <a:pos x="29" y="1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12" y="1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0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0" y="42"/>
                      </a:lnTo>
                      <a:lnTo>
                        <a:pt x="29" y="40"/>
                      </a:lnTo>
                      <a:lnTo>
                        <a:pt x="36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6" y="6"/>
                      </a:lnTo>
                      <a:lnTo>
                        <a:pt x="29" y="1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2" y="1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0"/>
                      </a:lnTo>
                      <a:lnTo>
                        <a:pt x="20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19" name="Freeform 109">
                  <a:extLst>
                    <a:ext uri="{FF2B5EF4-FFF2-40B4-BE49-F238E27FC236}">
                      <a16:creationId xmlns:a16="http://schemas.microsoft.com/office/drawing/2014/main" id="{712E6818-CA4D-2940-0866-8238B44070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4" y="3505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9" y="40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1"/>
                    </a:cxn>
                    <a:cxn ang="0">
                      <a:pos x="21" y="0"/>
                    </a:cxn>
                    <a:cxn ang="0">
                      <a:pos x="13" y="1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0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9" y="40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1"/>
                      </a:lnTo>
                      <a:lnTo>
                        <a:pt x="21" y="0"/>
                      </a:lnTo>
                      <a:lnTo>
                        <a:pt x="13" y="1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0"/>
                      </a:lnTo>
                      <a:lnTo>
                        <a:pt x="21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20" name="Freeform 110">
                  <a:extLst>
                    <a:ext uri="{FF2B5EF4-FFF2-40B4-BE49-F238E27FC236}">
                      <a16:creationId xmlns:a16="http://schemas.microsoft.com/office/drawing/2014/main" id="{032F899F-3911-B0C5-3404-DF4504A19A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4" y="3505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1" y="42"/>
                    </a:cxn>
                    <a:cxn ang="0">
                      <a:pos x="29" y="40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1"/>
                    </a:cxn>
                    <a:cxn ang="0">
                      <a:pos x="21" y="0"/>
                    </a:cxn>
                    <a:cxn ang="0">
                      <a:pos x="21" y="0"/>
                    </a:cxn>
                    <a:cxn ang="0">
                      <a:pos x="13" y="1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0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1" y="42"/>
                      </a:lnTo>
                      <a:lnTo>
                        <a:pt x="29" y="40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1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3" y="1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0"/>
                      </a:lnTo>
                      <a:lnTo>
                        <a:pt x="21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21" name="Freeform 111">
                  <a:extLst>
                    <a:ext uri="{FF2B5EF4-FFF2-40B4-BE49-F238E27FC236}">
                      <a16:creationId xmlns:a16="http://schemas.microsoft.com/office/drawing/2014/main" id="{7CEFF662-37FF-F7B2-0EA7-6FD50DB2E3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6" y="3505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9" y="40"/>
                    </a:cxn>
                    <a:cxn ang="0">
                      <a:pos x="36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6" y="6"/>
                    </a:cxn>
                    <a:cxn ang="0">
                      <a:pos x="29" y="1"/>
                    </a:cxn>
                    <a:cxn ang="0">
                      <a:pos x="21" y="0"/>
                    </a:cxn>
                    <a:cxn ang="0">
                      <a:pos x="12" y="1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2" y="40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1" h="42">
                      <a:moveTo>
                        <a:pt x="21" y="42"/>
                      </a:moveTo>
                      <a:lnTo>
                        <a:pt x="29" y="40"/>
                      </a:lnTo>
                      <a:lnTo>
                        <a:pt x="36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6" y="6"/>
                      </a:lnTo>
                      <a:lnTo>
                        <a:pt x="29" y="1"/>
                      </a:lnTo>
                      <a:lnTo>
                        <a:pt x="21" y="0"/>
                      </a:lnTo>
                      <a:lnTo>
                        <a:pt x="12" y="1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2" y="40"/>
                      </a:lnTo>
                      <a:lnTo>
                        <a:pt x="21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22" name="Freeform 112">
                  <a:extLst>
                    <a:ext uri="{FF2B5EF4-FFF2-40B4-BE49-F238E27FC236}">
                      <a16:creationId xmlns:a16="http://schemas.microsoft.com/office/drawing/2014/main" id="{F91E2763-3EFF-75E3-EF9B-F022DA9F68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6" y="3505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1" y="42"/>
                    </a:cxn>
                    <a:cxn ang="0">
                      <a:pos x="29" y="40"/>
                    </a:cxn>
                    <a:cxn ang="0">
                      <a:pos x="36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6" y="6"/>
                    </a:cxn>
                    <a:cxn ang="0">
                      <a:pos x="29" y="1"/>
                    </a:cxn>
                    <a:cxn ang="0">
                      <a:pos x="21" y="0"/>
                    </a:cxn>
                    <a:cxn ang="0">
                      <a:pos x="21" y="0"/>
                    </a:cxn>
                    <a:cxn ang="0">
                      <a:pos x="12" y="1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2" y="40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1" h="42">
                      <a:moveTo>
                        <a:pt x="21" y="42"/>
                      </a:moveTo>
                      <a:lnTo>
                        <a:pt x="21" y="42"/>
                      </a:lnTo>
                      <a:lnTo>
                        <a:pt x="29" y="40"/>
                      </a:lnTo>
                      <a:lnTo>
                        <a:pt x="36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6" y="6"/>
                      </a:lnTo>
                      <a:lnTo>
                        <a:pt x="29" y="1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2" y="1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2" y="40"/>
                      </a:lnTo>
                      <a:lnTo>
                        <a:pt x="21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23" name="Freeform 113">
                  <a:extLst>
                    <a:ext uri="{FF2B5EF4-FFF2-40B4-BE49-F238E27FC236}">
                      <a16:creationId xmlns:a16="http://schemas.microsoft.com/office/drawing/2014/main" id="{A197CE53-A568-23C4-176D-30B8A16744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9" y="3505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8" y="40"/>
                    </a:cxn>
                    <a:cxn ang="0">
                      <a:pos x="35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5" y="6"/>
                    </a:cxn>
                    <a:cxn ang="0">
                      <a:pos x="28" y="1"/>
                    </a:cxn>
                    <a:cxn ang="0">
                      <a:pos x="20" y="0"/>
                    </a:cxn>
                    <a:cxn ang="0">
                      <a:pos x="12" y="1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0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8" y="40"/>
                      </a:lnTo>
                      <a:lnTo>
                        <a:pt x="35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8" y="1"/>
                      </a:lnTo>
                      <a:lnTo>
                        <a:pt x="20" y="0"/>
                      </a:lnTo>
                      <a:lnTo>
                        <a:pt x="12" y="1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0"/>
                      </a:lnTo>
                      <a:lnTo>
                        <a:pt x="20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24" name="Freeform 114">
                  <a:extLst>
                    <a:ext uri="{FF2B5EF4-FFF2-40B4-BE49-F238E27FC236}">
                      <a16:creationId xmlns:a16="http://schemas.microsoft.com/office/drawing/2014/main" id="{C20D1697-7071-9402-E9B4-DA9C75A971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9" y="3505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0" y="42"/>
                    </a:cxn>
                    <a:cxn ang="0">
                      <a:pos x="20" y="42"/>
                    </a:cxn>
                    <a:cxn ang="0">
                      <a:pos x="28" y="40"/>
                    </a:cxn>
                    <a:cxn ang="0">
                      <a:pos x="35" y="36"/>
                    </a:cxn>
                    <a:cxn ang="0">
                      <a:pos x="40" y="29"/>
                    </a:cxn>
                    <a:cxn ang="0">
                      <a:pos x="41" y="21"/>
                    </a:cxn>
                    <a:cxn ang="0">
                      <a:pos x="41" y="21"/>
                    </a:cxn>
                    <a:cxn ang="0">
                      <a:pos x="40" y="13"/>
                    </a:cxn>
                    <a:cxn ang="0">
                      <a:pos x="35" y="6"/>
                    </a:cxn>
                    <a:cxn ang="0">
                      <a:pos x="28" y="1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12" y="1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5" y="36"/>
                    </a:cxn>
                    <a:cxn ang="0">
                      <a:pos x="12" y="40"/>
                    </a:cxn>
                    <a:cxn ang="0">
                      <a:pos x="20" y="42"/>
                    </a:cxn>
                  </a:cxnLst>
                  <a:rect l="0" t="0" r="r" b="b"/>
                  <a:pathLst>
                    <a:path w="41" h="42">
                      <a:moveTo>
                        <a:pt x="20" y="42"/>
                      </a:moveTo>
                      <a:lnTo>
                        <a:pt x="20" y="42"/>
                      </a:lnTo>
                      <a:lnTo>
                        <a:pt x="28" y="40"/>
                      </a:lnTo>
                      <a:lnTo>
                        <a:pt x="35" y="36"/>
                      </a:lnTo>
                      <a:lnTo>
                        <a:pt x="40" y="29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8" y="1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2" y="1"/>
                      </a:lnTo>
                      <a:lnTo>
                        <a:pt x="5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5" y="36"/>
                      </a:lnTo>
                      <a:lnTo>
                        <a:pt x="12" y="40"/>
                      </a:lnTo>
                      <a:lnTo>
                        <a:pt x="20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25" name="Freeform 115">
                  <a:extLst>
                    <a:ext uri="{FF2B5EF4-FFF2-40B4-BE49-F238E27FC236}">
                      <a16:creationId xmlns:a16="http://schemas.microsoft.com/office/drawing/2014/main" id="{A116EC92-C0FE-270B-B397-44C4365840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" y="3505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9" y="40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1"/>
                    </a:cxn>
                    <a:cxn ang="0">
                      <a:pos x="21" y="0"/>
                    </a:cxn>
                    <a:cxn ang="0">
                      <a:pos x="13" y="1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0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9" y="40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1"/>
                      </a:lnTo>
                      <a:lnTo>
                        <a:pt x="21" y="0"/>
                      </a:lnTo>
                      <a:lnTo>
                        <a:pt x="13" y="1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0"/>
                      </a:lnTo>
                      <a:lnTo>
                        <a:pt x="21" y="42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26" name="Freeform 116">
                  <a:extLst>
                    <a:ext uri="{FF2B5EF4-FFF2-40B4-BE49-F238E27FC236}">
                      <a16:creationId xmlns:a16="http://schemas.microsoft.com/office/drawing/2014/main" id="{35E07F70-2D1E-7AD7-4D98-6FA389F286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" y="3505"/>
                  <a:ext cx="21" cy="21"/>
                </a:xfrm>
                <a:custGeom>
                  <a:avLst/>
                  <a:gdLst/>
                  <a:ahLst/>
                  <a:cxnLst>
                    <a:cxn ang="0">
                      <a:pos x="21" y="42"/>
                    </a:cxn>
                    <a:cxn ang="0">
                      <a:pos x="21" y="42"/>
                    </a:cxn>
                    <a:cxn ang="0">
                      <a:pos x="29" y="40"/>
                    </a:cxn>
                    <a:cxn ang="0">
                      <a:pos x="36" y="36"/>
                    </a:cxn>
                    <a:cxn ang="0">
                      <a:pos x="41" y="29"/>
                    </a:cxn>
                    <a:cxn ang="0">
                      <a:pos x="42" y="21"/>
                    </a:cxn>
                    <a:cxn ang="0">
                      <a:pos x="42" y="21"/>
                    </a:cxn>
                    <a:cxn ang="0">
                      <a:pos x="41" y="13"/>
                    </a:cxn>
                    <a:cxn ang="0">
                      <a:pos x="36" y="6"/>
                    </a:cxn>
                    <a:cxn ang="0">
                      <a:pos x="29" y="1"/>
                    </a:cxn>
                    <a:cxn ang="0">
                      <a:pos x="21" y="0"/>
                    </a:cxn>
                    <a:cxn ang="0">
                      <a:pos x="21" y="0"/>
                    </a:cxn>
                    <a:cxn ang="0">
                      <a:pos x="13" y="1"/>
                    </a:cxn>
                    <a:cxn ang="0">
                      <a:pos x="6" y="6"/>
                    </a:cxn>
                    <a:cxn ang="0">
                      <a:pos x="1" y="13"/>
                    </a:cxn>
                    <a:cxn ang="0">
                      <a:pos x="0" y="21"/>
                    </a:cxn>
                    <a:cxn ang="0">
                      <a:pos x="0" y="21"/>
                    </a:cxn>
                    <a:cxn ang="0">
                      <a:pos x="1" y="29"/>
                    </a:cxn>
                    <a:cxn ang="0">
                      <a:pos x="6" y="36"/>
                    </a:cxn>
                    <a:cxn ang="0">
                      <a:pos x="13" y="40"/>
                    </a:cxn>
                    <a:cxn ang="0">
                      <a:pos x="21" y="42"/>
                    </a:cxn>
                  </a:cxnLst>
                  <a:rect l="0" t="0" r="r" b="b"/>
                  <a:pathLst>
                    <a:path w="42" h="42">
                      <a:moveTo>
                        <a:pt x="21" y="42"/>
                      </a:moveTo>
                      <a:lnTo>
                        <a:pt x="21" y="42"/>
                      </a:lnTo>
                      <a:lnTo>
                        <a:pt x="29" y="40"/>
                      </a:lnTo>
                      <a:lnTo>
                        <a:pt x="36" y="36"/>
                      </a:lnTo>
                      <a:lnTo>
                        <a:pt x="41" y="29"/>
                      </a:lnTo>
                      <a:lnTo>
                        <a:pt x="42" y="21"/>
                      </a:lnTo>
                      <a:lnTo>
                        <a:pt x="42" y="21"/>
                      </a:lnTo>
                      <a:lnTo>
                        <a:pt x="41" y="13"/>
                      </a:lnTo>
                      <a:lnTo>
                        <a:pt x="36" y="6"/>
                      </a:lnTo>
                      <a:lnTo>
                        <a:pt x="29" y="1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13" y="1"/>
                      </a:lnTo>
                      <a:lnTo>
                        <a:pt x="6" y="6"/>
                      </a:lnTo>
                      <a:lnTo>
                        <a:pt x="1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3" y="40"/>
                      </a:lnTo>
                      <a:lnTo>
                        <a:pt x="21" y="4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27" name="Rectangle 117">
                  <a:extLst>
                    <a:ext uri="{FF2B5EF4-FFF2-40B4-BE49-F238E27FC236}">
                      <a16:creationId xmlns:a16="http://schemas.microsoft.com/office/drawing/2014/main" id="{991D2948-3F5A-9043-7769-BE484A5999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1" y="3389"/>
                  <a:ext cx="34" cy="75"/>
                </a:xfrm>
                <a:prstGeom prst="rect">
                  <a:avLst/>
                </a:prstGeom>
                <a:solidFill>
                  <a:srgbClr val="6633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28" name="Rectangle 118">
                  <a:extLst>
                    <a:ext uri="{FF2B5EF4-FFF2-40B4-BE49-F238E27FC236}">
                      <a16:creationId xmlns:a16="http://schemas.microsoft.com/office/drawing/2014/main" id="{E19F2B29-D906-F5CB-5BD3-8F912BCBFE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1" y="3389"/>
                  <a:ext cx="34" cy="75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29" name="Rectangle 119">
                  <a:extLst>
                    <a:ext uri="{FF2B5EF4-FFF2-40B4-BE49-F238E27FC236}">
                      <a16:creationId xmlns:a16="http://schemas.microsoft.com/office/drawing/2014/main" id="{36E9DA8E-302F-ADC0-CD60-D687F0656D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05" y="3708"/>
                  <a:ext cx="35" cy="65"/>
                </a:xfrm>
                <a:prstGeom prst="rect">
                  <a:avLst/>
                </a:prstGeom>
                <a:solidFill>
                  <a:srgbClr val="6633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30" name="Rectangle 120">
                  <a:extLst>
                    <a:ext uri="{FF2B5EF4-FFF2-40B4-BE49-F238E27FC236}">
                      <a16:creationId xmlns:a16="http://schemas.microsoft.com/office/drawing/2014/main" id="{C6E9D7F3-96E5-8783-C43C-079761D4EC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05" y="3708"/>
                  <a:ext cx="35" cy="65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31" name="Rectangle 121">
                  <a:extLst>
                    <a:ext uri="{FF2B5EF4-FFF2-40B4-BE49-F238E27FC236}">
                      <a16:creationId xmlns:a16="http://schemas.microsoft.com/office/drawing/2014/main" id="{7D31BCF1-7384-141B-389C-ED30AB1809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47" y="3493"/>
                  <a:ext cx="33" cy="84"/>
                </a:xfrm>
                <a:prstGeom prst="rect">
                  <a:avLst/>
                </a:prstGeom>
                <a:solidFill>
                  <a:srgbClr val="6633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32" name="Rectangle 122">
                  <a:extLst>
                    <a:ext uri="{FF2B5EF4-FFF2-40B4-BE49-F238E27FC236}">
                      <a16:creationId xmlns:a16="http://schemas.microsoft.com/office/drawing/2014/main" id="{0221CFBF-4B44-46EF-941F-835928E194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47" y="3493"/>
                  <a:ext cx="33" cy="84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33" name="Rectangle 123">
                  <a:extLst>
                    <a:ext uri="{FF2B5EF4-FFF2-40B4-BE49-F238E27FC236}">
                      <a16:creationId xmlns:a16="http://schemas.microsoft.com/office/drawing/2014/main" id="{84106C39-93A3-D85E-7C30-87A584330E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20" y="3601"/>
                  <a:ext cx="33" cy="84"/>
                </a:xfrm>
                <a:prstGeom prst="rect">
                  <a:avLst/>
                </a:prstGeom>
                <a:solidFill>
                  <a:srgbClr val="6633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34" name="Rectangle 124">
                  <a:extLst>
                    <a:ext uri="{FF2B5EF4-FFF2-40B4-BE49-F238E27FC236}">
                      <a16:creationId xmlns:a16="http://schemas.microsoft.com/office/drawing/2014/main" id="{58BC6B31-8A77-5F54-D6C4-A817723FDF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20" y="3601"/>
                  <a:ext cx="33" cy="84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35" name="Rectangle 125">
                  <a:extLst>
                    <a:ext uri="{FF2B5EF4-FFF2-40B4-BE49-F238E27FC236}">
                      <a16:creationId xmlns:a16="http://schemas.microsoft.com/office/drawing/2014/main" id="{4ABA5150-9D51-3D51-0334-06C6BA42C9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7" y="3696"/>
                  <a:ext cx="68" cy="76"/>
                </a:xfrm>
                <a:prstGeom prst="rect">
                  <a:avLst/>
                </a:prstGeom>
                <a:solidFill>
                  <a:srgbClr val="9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36" name="Rectangle 126">
                  <a:extLst>
                    <a:ext uri="{FF2B5EF4-FFF2-40B4-BE49-F238E27FC236}">
                      <a16:creationId xmlns:a16="http://schemas.microsoft.com/office/drawing/2014/main" id="{EF85DACF-0D73-4ED0-56FE-34B33434CD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7" y="3696"/>
                  <a:ext cx="68" cy="76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37" name="Rectangle 127">
                  <a:extLst>
                    <a:ext uri="{FF2B5EF4-FFF2-40B4-BE49-F238E27FC236}">
                      <a16:creationId xmlns:a16="http://schemas.microsoft.com/office/drawing/2014/main" id="{788A32CC-B50A-1B4C-E2D1-58AA0C5C55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7" y="3695"/>
                  <a:ext cx="68" cy="76"/>
                </a:xfrm>
                <a:prstGeom prst="rect">
                  <a:avLst/>
                </a:prstGeom>
                <a:solidFill>
                  <a:srgbClr val="9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38" name="Rectangle 128">
                  <a:extLst>
                    <a:ext uri="{FF2B5EF4-FFF2-40B4-BE49-F238E27FC236}">
                      <a16:creationId xmlns:a16="http://schemas.microsoft.com/office/drawing/2014/main" id="{56FC0968-F6F3-58AC-13C3-348467694B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7" y="3695"/>
                  <a:ext cx="68" cy="76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39" name="Rectangle 129">
                  <a:extLst>
                    <a:ext uri="{FF2B5EF4-FFF2-40B4-BE49-F238E27FC236}">
                      <a16:creationId xmlns:a16="http://schemas.microsoft.com/office/drawing/2014/main" id="{21097CD0-BE6C-D8CE-A061-DE59953623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0" y="3695"/>
                  <a:ext cx="68" cy="76"/>
                </a:xfrm>
                <a:prstGeom prst="rect">
                  <a:avLst/>
                </a:prstGeom>
                <a:solidFill>
                  <a:srgbClr val="9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40" name="Rectangle 130">
                  <a:extLst>
                    <a:ext uri="{FF2B5EF4-FFF2-40B4-BE49-F238E27FC236}">
                      <a16:creationId xmlns:a16="http://schemas.microsoft.com/office/drawing/2014/main" id="{68EC1D61-9E84-12B9-9C15-0836A3ED67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0" y="3695"/>
                  <a:ext cx="68" cy="76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41" name="Rectangle 131">
                  <a:extLst>
                    <a:ext uri="{FF2B5EF4-FFF2-40B4-BE49-F238E27FC236}">
                      <a16:creationId xmlns:a16="http://schemas.microsoft.com/office/drawing/2014/main" id="{CAF693AB-E72C-1409-53E7-22B8B0B0D3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19" y="3284"/>
                  <a:ext cx="19" cy="412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42" name="Rectangle 132">
                  <a:extLst>
                    <a:ext uri="{FF2B5EF4-FFF2-40B4-BE49-F238E27FC236}">
                      <a16:creationId xmlns:a16="http://schemas.microsoft.com/office/drawing/2014/main" id="{84BF27C3-36E7-FCD1-173D-3EB485D754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19" y="3284"/>
                  <a:ext cx="19" cy="412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43" name="Freeform 133">
                  <a:extLst>
                    <a:ext uri="{FF2B5EF4-FFF2-40B4-BE49-F238E27FC236}">
                      <a16:creationId xmlns:a16="http://schemas.microsoft.com/office/drawing/2014/main" id="{5FACD923-53C1-674C-F954-84F4F6A968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13" y="3278"/>
                  <a:ext cx="31" cy="11"/>
                </a:xfrm>
                <a:custGeom>
                  <a:avLst/>
                  <a:gdLst/>
                  <a:ahLst/>
                  <a:cxnLst>
                    <a:cxn ang="0">
                      <a:pos x="32" y="0"/>
                    </a:cxn>
                    <a:cxn ang="0">
                      <a:pos x="43" y="1"/>
                    </a:cxn>
                    <a:cxn ang="0">
                      <a:pos x="52" y="3"/>
                    </a:cxn>
                    <a:cxn ang="0">
                      <a:pos x="59" y="7"/>
                    </a:cxn>
                    <a:cxn ang="0">
                      <a:pos x="62" y="10"/>
                    </a:cxn>
                    <a:cxn ang="0">
                      <a:pos x="59" y="15"/>
                    </a:cxn>
                    <a:cxn ang="0">
                      <a:pos x="52" y="18"/>
                    </a:cxn>
                    <a:cxn ang="0">
                      <a:pos x="43" y="21"/>
                    </a:cxn>
                    <a:cxn ang="0">
                      <a:pos x="32" y="22"/>
                    </a:cxn>
                    <a:cxn ang="0">
                      <a:pos x="19" y="21"/>
                    </a:cxn>
                    <a:cxn ang="0">
                      <a:pos x="10" y="18"/>
                    </a:cxn>
                    <a:cxn ang="0">
                      <a:pos x="3" y="15"/>
                    </a:cxn>
                    <a:cxn ang="0">
                      <a:pos x="0" y="10"/>
                    </a:cxn>
                    <a:cxn ang="0">
                      <a:pos x="3" y="7"/>
                    </a:cxn>
                    <a:cxn ang="0">
                      <a:pos x="10" y="3"/>
                    </a:cxn>
                    <a:cxn ang="0">
                      <a:pos x="19" y="1"/>
                    </a:cxn>
                    <a:cxn ang="0">
                      <a:pos x="32" y="0"/>
                    </a:cxn>
                  </a:cxnLst>
                  <a:rect l="0" t="0" r="r" b="b"/>
                  <a:pathLst>
                    <a:path w="62" h="22">
                      <a:moveTo>
                        <a:pt x="32" y="0"/>
                      </a:moveTo>
                      <a:lnTo>
                        <a:pt x="43" y="1"/>
                      </a:lnTo>
                      <a:lnTo>
                        <a:pt x="52" y="3"/>
                      </a:lnTo>
                      <a:lnTo>
                        <a:pt x="59" y="7"/>
                      </a:lnTo>
                      <a:lnTo>
                        <a:pt x="62" y="10"/>
                      </a:lnTo>
                      <a:lnTo>
                        <a:pt x="59" y="15"/>
                      </a:lnTo>
                      <a:lnTo>
                        <a:pt x="52" y="18"/>
                      </a:lnTo>
                      <a:lnTo>
                        <a:pt x="43" y="21"/>
                      </a:lnTo>
                      <a:lnTo>
                        <a:pt x="32" y="22"/>
                      </a:lnTo>
                      <a:lnTo>
                        <a:pt x="19" y="21"/>
                      </a:lnTo>
                      <a:lnTo>
                        <a:pt x="10" y="18"/>
                      </a:lnTo>
                      <a:lnTo>
                        <a:pt x="3" y="15"/>
                      </a:lnTo>
                      <a:lnTo>
                        <a:pt x="0" y="10"/>
                      </a:lnTo>
                      <a:lnTo>
                        <a:pt x="3" y="7"/>
                      </a:lnTo>
                      <a:lnTo>
                        <a:pt x="10" y="3"/>
                      </a:lnTo>
                      <a:lnTo>
                        <a:pt x="19" y="1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44" name="Freeform 134">
                  <a:extLst>
                    <a:ext uri="{FF2B5EF4-FFF2-40B4-BE49-F238E27FC236}">
                      <a16:creationId xmlns:a16="http://schemas.microsoft.com/office/drawing/2014/main" id="{78741B79-E947-5424-CBC3-2CC24BF3E8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13" y="3278"/>
                  <a:ext cx="31" cy="11"/>
                </a:xfrm>
                <a:custGeom>
                  <a:avLst/>
                  <a:gdLst/>
                  <a:ahLst/>
                  <a:cxnLst>
                    <a:cxn ang="0">
                      <a:pos x="32" y="0"/>
                    </a:cxn>
                    <a:cxn ang="0">
                      <a:pos x="32" y="0"/>
                    </a:cxn>
                    <a:cxn ang="0">
                      <a:pos x="43" y="1"/>
                    </a:cxn>
                    <a:cxn ang="0">
                      <a:pos x="52" y="3"/>
                    </a:cxn>
                    <a:cxn ang="0">
                      <a:pos x="59" y="7"/>
                    </a:cxn>
                    <a:cxn ang="0">
                      <a:pos x="62" y="10"/>
                    </a:cxn>
                    <a:cxn ang="0">
                      <a:pos x="62" y="10"/>
                    </a:cxn>
                    <a:cxn ang="0">
                      <a:pos x="59" y="15"/>
                    </a:cxn>
                    <a:cxn ang="0">
                      <a:pos x="52" y="18"/>
                    </a:cxn>
                    <a:cxn ang="0">
                      <a:pos x="43" y="21"/>
                    </a:cxn>
                    <a:cxn ang="0">
                      <a:pos x="32" y="22"/>
                    </a:cxn>
                    <a:cxn ang="0">
                      <a:pos x="32" y="22"/>
                    </a:cxn>
                    <a:cxn ang="0">
                      <a:pos x="19" y="21"/>
                    </a:cxn>
                    <a:cxn ang="0">
                      <a:pos x="10" y="18"/>
                    </a:cxn>
                    <a:cxn ang="0">
                      <a:pos x="3" y="15"/>
                    </a:cxn>
                    <a:cxn ang="0">
                      <a:pos x="0" y="10"/>
                    </a:cxn>
                    <a:cxn ang="0">
                      <a:pos x="0" y="10"/>
                    </a:cxn>
                    <a:cxn ang="0">
                      <a:pos x="3" y="7"/>
                    </a:cxn>
                    <a:cxn ang="0">
                      <a:pos x="10" y="3"/>
                    </a:cxn>
                    <a:cxn ang="0">
                      <a:pos x="19" y="1"/>
                    </a:cxn>
                    <a:cxn ang="0">
                      <a:pos x="32" y="0"/>
                    </a:cxn>
                  </a:cxnLst>
                  <a:rect l="0" t="0" r="r" b="b"/>
                  <a:pathLst>
                    <a:path w="62" h="22">
                      <a:moveTo>
                        <a:pt x="32" y="0"/>
                      </a:moveTo>
                      <a:lnTo>
                        <a:pt x="32" y="0"/>
                      </a:lnTo>
                      <a:lnTo>
                        <a:pt x="43" y="1"/>
                      </a:lnTo>
                      <a:lnTo>
                        <a:pt x="52" y="3"/>
                      </a:lnTo>
                      <a:lnTo>
                        <a:pt x="59" y="7"/>
                      </a:lnTo>
                      <a:lnTo>
                        <a:pt x="62" y="10"/>
                      </a:lnTo>
                      <a:lnTo>
                        <a:pt x="62" y="10"/>
                      </a:lnTo>
                      <a:lnTo>
                        <a:pt x="59" y="15"/>
                      </a:lnTo>
                      <a:lnTo>
                        <a:pt x="52" y="18"/>
                      </a:lnTo>
                      <a:lnTo>
                        <a:pt x="43" y="21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9" y="21"/>
                      </a:lnTo>
                      <a:lnTo>
                        <a:pt x="10" y="18"/>
                      </a:lnTo>
                      <a:lnTo>
                        <a:pt x="3" y="15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3" y="7"/>
                      </a:lnTo>
                      <a:lnTo>
                        <a:pt x="10" y="3"/>
                      </a:lnTo>
                      <a:lnTo>
                        <a:pt x="19" y="1"/>
                      </a:lnTo>
                      <a:lnTo>
                        <a:pt x="3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45" name="Rectangle 135">
                  <a:extLst>
                    <a:ext uri="{FF2B5EF4-FFF2-40B4-BE49-F238E27FC236}">
                      <a16:creationId xmlns:a16="http://schemas.microsoft.com/office/drawing/2014/main" id="{D4BAE5F4-5A1A-45C1-8C89-D592931931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9" y="3283"/>
                  <a:ext cx="19" cy="412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46" name="Rectangle 136">
                  <a:extLst>
                    <a:ext uri="{FF2B5EF4-FFF2-40B4-BE49-F238E27FC236}">
                      <a16:creationId xmlns:a16="http://schemas.microsoft.com/office/drawing/2014/main" id="{13FA8483-4C2F-747F-728F-E63F708EDE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9" y="3283"/>
                  <a:ext cx="19" cy="412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47" name="Freeform 137">
                  <a:extLst>
                    <a:ext uri="{FF2B5EF4-FFF2-40B4-BE49-F238E27FC236}">
                      <a16:creationId xmlns:a16="http://schemas.microsoft.com/office/drawing/2014/main" id="{69586F2D-4020-4BAE-1F05-7351599469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3" y="3277"/>
                  <a:ext cx="31" cy="11"/>
                </a:xfrm>
                <a:custGeom>
                  <a:avLst/>
                  <a:gdLst/>
                  <a:ahLst/>
                  <a:cxnLst>
                    <a:cxn ang="0">
                      <a:pos x="32" y="0"/>
                    </a:cxn>
                    <a:cxn ang="0">
                      <a:pos x="43" y="2"/>
                    </a:cxn>
                    <a:cxn ang="0">
                      <a:pos x="52" y="4"/>
                    </a:cxn>
                    <a:cxn ang="0">
                      <a:pos x="59" y="7"/>
                    </a:cxn>
                    <a:cxn ang="0">
                      <a:pos x="62" y="11"/>
                    </a:cxn>
                    <a:cxn ang="0">
                      <a:pos x="59" y="15"/>
                    </a:cxn>
                    <a:cxn ang="0">
                      <a:pos x="52" y="19"/>
                    </a:cxn>
                    <a:cxn ang="0">
                      <a:pos x="43" y="21"/>
                    </a:cxn>
                    <a:cxn ang="0">
                      <a:pos x="32" y="22"/>
                    </a:cxn>
                    <a:cxn ang="0">
                      <a:pos x="19" y="21"/>
                    </a:cxn>
                    <a:cxn ang="0">
                      <a:pos x="10" y="19"/>
                    </a:cxn>
                    <a:cxn ang="0">
                      <a:pos x="3" y="15"/>
                    </a:cxn>
                    <a:cxn ang="0">
                      <a:pos x="0" y="11"/>
                    </a:cxn>
                    <a:cxn ang="0">
                      <a:pos x="3" y="7"/>
                    </a:cxn>
                    <a:cxn ang="0">
                      <a:pos x="10" y="4"/>
                    </a:cxn>
                    <a:cxn ang="0">
                      <a:pos x="19" y="2"/>
                    </a:cxn>
                    <a:cxn ang="0">
                      <a:pos x="32" y="0"/>
                    </a:cxn>
                  </a:cxnLst>
                  <a:rect l="0" t="0" r="r" b="b"/>
                  <a:pathLst>
                    <a:path w="62" h="22">
                      <a:moveTo>
                        <a:pt x="32" y="0"/>
                      </a:moveTo>
                      <a:lnTo>
                        <a:pt x="43" y="2"/>
                      </a:lnTo>
                      <a:lnTo>
                        <a:pt x="52" y="4"/>
                      </a:lnTo>
                      <a:lnTo>
                        <a:pt x="59" y="7"/>
                      </a:lnTo>
                      <a:lnTo>
                        <a:pt x="62" y="11"/>
                      </a:lnTo>
                      <a:lnTo>
                        <a:pt x="59" y="15"/>
                      </a:lnTo>
                      <a:lnTo>
                        <a:pt x="52" y="19"/>
                      </a:lnTo>
                      <a:lnTo>
                        <a:pt x="43" y="21"/>
                      </a:lnTo>
                      <a:lnTo>
                        <a:pt x="32" y="22"/>
                      </a:lnTo>
                      <a:lnTo>
                        <a:pt x="19" y="21"/>
                      </a:lnTo>
                      <a:lnTo>
                        <a:pt x="10" y="19"/>
                      </a:lnTo>
                      <a:lnTo>
                        <a:pt x="3" y="15"/>
                      </a:lnTo>
                      <a:lnTo>
                        <a:pt x="0" y="11"/>
                      </a:lnTo>
                      <a:lnTo>
                        <a:pt x="3" y="7"/>
                      </a:lnTo>
                      <a:lnTo>
                        <a:pt x="10" y="4"/>
                      </a:lnTo>
                      <a:lnTo>
                        <a:pt x="19" y="2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48" name="Freeform 138">
                  <a:extLst>
                    <a:ext uri="{FF2B5EF4-FFF2-40B4-BE49-F238E27FC236}">
                      <a16:creationId xmlns:a16="http://schemas.microsoft.com/office/drawing/2014/main" id="{B1002A60-C962-BBE4-B517-489C741CF6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3" y="3277"/>
                  <a:ext cx="31" cy="11"/>
                </a:xfrm>
                <a:custGeom>
                  <a:avLst/>
                  <a:gdLst/>
                  <a:ahLst/>
                  <a:cxnLst>
                    <a:cxn ang="0">
                      <a:pos x="32" y="0"/>
                    </a:cxn>
                    <a:cxn ang="0">
                      <a:pos x="32" y="0"/>
                    </a:cxn>
                    <a:cxn ang="0">
                      <a:pos x="43" y="2"/>
                    </a:cxn>
                    <a:cxn ang="0">
                      <a:pos x="52" y="4"/>
                    </a:cxn>
                    <a:cxn ang="0">
                      <a:pos x="59" y="7"/>
                    </a:cxn>
                    <a:cxn ang="0">
                      <a:pos x="62" y="11"/>
                    </a:cxn>
                    <a:cxn ang="0">
                      <a:pos x="62" y="11"/>
                    </a:cxn>
                    <a:cxn ang="0">
                      <a:pos x="59" y="15"/>
                    </a:cxn>
                    <a:cxn ang="0">
                      <a:pos x="52" y="19"/>
                    </a:cxn>
                    <a:cxn ang="0">
                      <a:pos x="43" y="21"/>
                    </a:cxn>
                    <a:cxn ang="0">
                      <a:pos x="32" y="22"/>
                    </a:cxn>
                    <a:cxn ang="0">
                      <a:pos x="32" y="22"/>
                    </a:cxn>
                    <a:cxn ang="0">
                      <a:pos x="19" y="21"/>
                    </a:cxn>
                    <a:cxn ang="0">
                      <a:pos x="10" y="19"/>
                    </a:cxn>
                    <a:cxn ang="0">
                      <a:pos x="3" y="15"/>
                    </a:cxn>
                    <a:cxn ang="0">
                      <a:pos x="0" y="11"/>
                    </a:cxn>
                    <a:cxn ang="0">
                      <a:pos x="0" y="11"/>
                    </a:cxn>
                    <a:cxn ang="0">
                      <a:pos x="3" y="7"/>
                    </a:cxn>
                    <a:cxn ang="0">
                      <a:pos x="10" y="4"/>
                    </a:cxn>
                    <a:cxn ang="0">
                      <a:pos x="19" y="2"/>
                    </a:cxn>
                    <a:cxn ang="0">
                      <a:pos x="32" y="0"/>
                    </a:cxn>
                  </a:cxnLst>
                  <a:rect l="0" t="0" r="r" b="b"/>
                  <a:pathLst>
                    <a:path w="62" h="22">
                      <a:moveTo>
                        <a:pt x="32" y="0"/>
                      </a:moveTo>
                      <a:lnTo>
                        <a:pt x="32" y="0"/>
                      </a:lnTo>
                      <a:lnTo>
                        <a:pt x="43" y="2"/>
                      </a:lnTo>
                      <a:lnTo>
                        <a:pt x="52" y="4"/>
                      </a:lnTo>
                      <a:lnTo>
                        <a:pt x="59" y="7"/>
                      </a:lnTo>
                      <a:lnTo>
                        <a:pt x="62" y="11"/>
                      </a:lnTo>
                      <a:lnTo>
                        <a:pt x="62" y="11"/>
                      </a:lnTo>
                      <a:lnTo>
                        <a:pt x="59" y="15"/>
                      </a:lnTo>
                      <a:lnTo>
                        <a:pt x="52" y="19"/>
                      </a:lnTo>
                      <a:lnTo>
                        <a:pt x="43" y="21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9" y="21"/>
                      </a:lnTo>
                      <a:lnTo>
                        <a:pt x="10" y="19"/>
                      </a:lnTo>
                      <a:lnTo>
                        <a:pt x="3" y="15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3" y="7"/>
                      </a:lnTo>
                      <a:lnTo>
                        <a:pt x="10" y="4"/>
                      </a:lnTo>
                      <a:lnTo>
                        <a:pt x="19" y="2"/>
                      </a:lnTo>
                      <a:lnTo>
                        <a:pt x="3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49" name="Rectangle 139">
                  <a:extLst>
                    <a:ext uri="{FF2B5EF4-FFF2-40B4-BE49-F238E27FC236}">
                      <a16:creationId xmlns:a16="http://schemas.microsoft.com/office/drawing/2014/main" id="{F4240751-66F5-4D8B-6629-CE96243408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2" y="3283"/>
                  <a:ext cx="19" cy="412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50" name="Rectangle 140">
                  <a:extLst>
                    <a:ext uri="{FF2B5EF4-FFF2-40B4-BE49-F238E27FC236}">
                      <a16:creationId xmlns:a16="http://schemas.microsoft.com/office/drawing/2014/main" id="{F5A48756-433C-5A3A-8691-C1F6C31654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2" y="3283"/>
                  <a:ext cx="19" cy="412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51" name="Freeform 141">
                  <a:extLst>
                    <a:ext uri="{FF2B5EF4-FFF2-40B4-BE49-F238E27FC236}">
                      <a16:creationId xmlns:a16="http://schemas.microsoft.com/office/drawing/2014/main" id="{07F56DB6-2E0C-2EDB-38E5-E1878D0264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7" y="3277"/>
                  <a:ext cx="30" cy="11"/>
                </a:xfrm>
                <a:custGeom>
                  <a:avLst/>
                  <a:gdLst/>
                  <a:ahLst/>
                  <a:cxnLst>
                    <a:cxn ang="0">
                      <a:pos x="31" y="0"/>
                    </a:cxn>
                    <a:cxn ang="0">
                      <a:pos x="43" y="1"/>
                    </a:cxn>
                    <a:cxn ang="0">
                      <a:pos x="52" y="3"/>
                    </a:cxn>
                    <a:cxn ang="0">
                      <a:pos x="59" y="7"/>
                    </a:cxn>
                    <a:cxn ang="0">
                      <a:pos x="61" y="10"/>
                    </a:cxn>
                    <a:cxn ang="0">
                      <a:pos x="59" y="15"/>
                    </a:cxn>
                    <a:cxn ang="0">
                      <a:pos x="52" y="18"/>
                    </a:cxn>
                    <a:cxn ang="0">
                      <a:pos x="43" y="20"/>
                    </a:cxn>
                    <a:cxn ang="0">
                      <a:pos x="31" y="22"/>
                    </a:cxn>
                    <a:cxn ang="0">
                      <a:pos x="19" y="20"/>
                    </a:cxn>
                    <a:cxn ang="0">
                      <a:pos x="9" y="18"/>
                    </a:cxn>
                    <a:cxn ang="0">
                      <a:pos x="2" y="15"/>
                    </a:cxn>
                    <a:cxn ang="0">
                      <a:pos x="0" y="10"/>
                    </a:cxn>
                    <a:cxn ang="0">
                      <a:pos x="2" y="7"/>
                    </a:cxn>
                    <a:cxn ang="0">
                      <a:pos x="9" y="3"/>
                    </a:cxn>
                    <a:cxn ang="0">
                      <a:pos x="19" y="1"/>
                    </a:cxn>
                    <a:cxn ang="0">
                      <a:pos x="31" y="0"/>
                    </a:cxn>
                  </a:cxnLst>
                  <a:rect l="0" t="0" r="r" b="b"/>
                  <a:pathLst>
                    <a:path w="61" h="22">
                      <a:moveTo>
                        <a:pt x="31" y="0"/>
                      </a:moveTo>
                      <a:lnTo>
                        <a:pt x="43" y="1"/>
                      </a:lnTo>
                      <a:lnTo>
                        <a:pt x="52" y="3"/>
                      </a:lnTo>
                      <a:lnTo>
                        <a:pt x="59" y="7"/>
                      </a:lnTo>
                      <a:lnTo>
                        <a:pt x="61" y="10"/>
                      </a:lnTo>
                      <a:lnTo>
                        <a:pt x="59" y="15"/>
                      </a:lnTo>
                      <a:lnTo>
                        <a:pt x="52" y="18"/>
                      </a:lnTo>
                      <a:lnTo>
                        <a:pt x="43" y="20"/>
                      </a:lnTo>
                      <a:lnTo>
                        <a:pt x="31" y="22"/>
                      </a:lnTo>
                      <a:lnTo>
                        <a:pt x="19" y="20"/>
                      </a:lnTo>
                      <a:lnTo>
                        <a:pt x="9" y="18"/>
                      </a:lnTo>
                      <a:lnTo>
                        <a:pt x="2" y="15"/>
                      </a:lnTo>
                      <a:lnTo>
                        <a:pt x="0" y="10"/>
                      </a:lnTo>
                      <a:lnTo>
                        <a:pt x="2" y="7"/>
                      </a:lnTo>
                      <a:lnTo>
                        <a:pt x="9" y="3"/>
                      </a:lnTo>
                      <a:lnTo>
                        <a:pt x="19" y="1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52" name="Freeform 142">
                  <a:extLst>
                    <a:ext uri="{FF2B5EF4-FFF2-40B4-BE49-F238E27FC236}">
                      <a16:creationId xmlns:a16="http://schemas.microsoft.com/office/drawing/2014/main" id="{6A7C7205-6666-C65B-B8F2-B46F2B011A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7" y="3277"/>
                  <a:ext cx="30" cy="11"/>
                </a:xfrm>
                <a:custGeom>
                  <a:avLst/>
                  <a:gdLst/>
                  <a:ahLst/>
                  <a:cxnLst>
                    <a:cxn ang="0">
                      <a:pos x="31" y="0"/>
                    </a:cxn>
                    <a:cxn ang="0">
                      <a:pos x="31" y="0"/>
                    </a:cxn>
                    <a:cxn ang="0">
                      <a:pos x="43" y="1"/>
                    </a:cxn>
                    <a:cxn ang="0">
                      <a:pos x="52" y="3"/>
                    </a:cxn>
                    <a:cxn ang="0">
                      <a:pos x="59" y="7"/>
                    </a:cxn>
                    <a:cxn ang="0">
                      <a:pos x="61" y="10"/>
                    </a:cxn>
                    <a:cxn ang="0">
                      <a:pos x="61" y="10"/>
                    </a:cxn>
                    <a:cxn ang="0">
                      <a:pos x="59" y="15"/>
                    </a:cxn>
                    <a:cxn ang="0">
                      <a:pos x="52" y="18"/>
                    </a:cxn>
                    <a:cxn ang="0">
                      <a:pos x="43" y="20"/>
                    </a:cxn>
                    <a:cxn ang="0">
                      <a:pos x="31" y="22"/>
                    </a:cxn>
                    <a:cxn ang="0">
                      <a:pos x="31" y="22"/>
                    </a:cxn>
                    <a:cxn ang="0">
                      <a:pos x="19" y="20"/>
                    </a:cxn>
                    <a:cxn ang="0">
                      <a:pos x="9" y="18"/>
                    </a:cxn>
                    <a:cxn ang="0">
                      <a:pos x="2" y="15"/>
                    </a:cxn>
                    <a:cxn ang="0">
                      <a:pos x="0" y="10"/>
                    </a:cxn>
                    <a:cxn ang="0">
                      <a:pos x="0" y="10"/>
                    </a:cxn>
                    <a:cxn ang="0">
                      <a:pos x="2" y="7"/>
                    </a:cxn>
                    <a:cxn ang="0">
                      <a:pos x="9" y="3"/>
                    </a:cxn>
                    <a:cxn ang="0">
                      <a:pos x="19" y="1"/>
                    </a:cxn>
                    <a:cxn ang="0">
                      <a:pos x="31" y="0"/>
                    </a:cxn>
                  </a:cxnLst>
                  <a:rect l="0" t="0" r="r" b="b"/>
                  <a:pathLst>
                    <a:path w="61" h="22">
                      <a:moveTo>
                        <a:pt x="31" y="0"/>
                      </a:moveTo>
                      <a:lnTo>
                        <a:pt x="31" y="0"/>
                      </a:lnTo>
                      <a:lnTo>
                        <a:pt x="43" y="1"/>
                      </a:lnTo>
                      <a:lnTo>
                        <a:pt x="52" y="3"/>
                      </a:lnTo>
                      <a:lnTo>
                        <a:pt x="59" y="7"/>
                      </a:lnTo>
                      <a:lnTo>
                        <a:pt x="61" y="10"/>
                      </a:lnTo>
                      <a:lnTo>
                        <a:pt x="61" y="10"/>
                      </a:lnTo>
                      <a:lnTo>
                        <a:pt x="59" y="15"/>
                      </a:lnTo>
                      <a:lnTo>
                        <a:pt x="52" y="18"/>
                      </a:lnTo>
                      <a:lnTo>
                        <a:pt x="43" y="20"/>
                      </a:lnTo>
                      <a:lnTo>
                        <a:pt x="31" y="22"/>
                      </a:lnTo>
                      <a:lnTo>
                        <a:pt x="31" y="22"/>
                      </a:lnTo>
                      <a:lnTo>
                        <a:pt x="19" y="20"/>
                      </a:lnTo>
                      <a:lnTo>
                        <a:pt x="9" y="18"/>
                      </a:lnTo>
                      <a:lnTo>
                        <a:pt x="2" y="15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2" y="7"/>
                      </a:lnTo>
                      <a:lnTo>
                        <a:pt x="9" y="3"/>
                      </a:lnTo>
                      <a:lnTo>
                        <a:pt x="19" y="1"/>
                      </a:lnTo>
                      <a:lnTo>
                        <a:pt x="31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53" name="Freeform 143">
                  <a:extLst>
                    <a:ext uri="{FF2B5EF4-FFF2-40B4-BE49-F238E27FC236}">
                      <a16:creationId xmlns:a16="http://schemas.microsoft.com/office/drawing/2014/main" id="{EE136016-C9F1-71D5-6F69-7E5E4C6B7D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37" y="3415"/>
                  <a:ext cx="340" cy="248"/>
                </a:xfrm>
                <a:custGeom>
                  <a:avLst/>
                  <a:gdLst/>
                  <a:ahLst/>
                  <a:cxnLst>
                    <a:cxn ang="0">
                      <a:pos x="0" y="461"/>
                    </a:cxn>
                    <a:cxn ang="0">
                      <a:pos x="41" y="432"/>
                    </a:cxn>
                    <a:cxn ang="0">
                      <a:pos x="83" y="403"/>
                    </a:cxn>
                    <a:cxn ang="0">
                      <a:pos x="124" y="374"/>
                    </a:cxn>
                    <a:cxn ang="0">
                      <a:pos x="166" y="345"/>
                    </a:cxn>
                    <a:cxn ang="0">
                      <a:pos x="208" y="316"/>
                    </a:cxn>
                    <a:cxn ang="0">
                      <a:pos x="249" y="288"/>
                    </a:cxn>
                    <a:cxn ang="0">
                      <a:pos x="291" y="259"/>
                    </a:cxn>
                    <a:cxn ang="0">
                      <a:pos x="332" y="230"/>
                    </a:cxn>
                    <a:cxn ang="0">
                      <a:pos x="374" y="202"/>
                    </a:cxn>
                    <a:cxn ang="0">
                      <a:pos x="416" y="173"/>
                    </a:cxn>
                    <a:cxn ang="0">
                      <a:pos x="457" y="144"/>
                    </a:cxn>
                    <a:cxn ang="0">
                      <a:pos x="499" y="115"/>
                    </a:cxn>
                    <a:cxn ang="0">
                      <a:pos x="541" y="86"/>
                    </a:cxn>
                    <a:cxn ang="0">
                      <a:pos x="583" y="58"/>
                    </a:cxn>
                    <a:cxn ang="0">
                      <a:pos x="625" y="29"/>
                    </a:cxn>
                    <a:cxn ang="0">
                      <a:pos x="666" y="0"/>
                    </a:cxn>
                    <a:cxn ang="0">
                      <a:pos x="672" y="3"/>
                    </a:cxn>
                    <a:cxn ang="0">
                      <a:pos x="677" y="8"/>
                    </a:cxn>
                    <a:cxn ang="0">
                      <a:pos x="680" y="16"/>
                    </a:cxn>
                    <a:cxn ang="0">
                      <a:pos x="680" y="27"/>
                    </a:cxn>
                    <a:cxn ang="0">
                      <a:pos x="2" y="496"/>
                    </a:cxn>
                    <a:cxn ang="0">
                      <a:pos x="0" y="461"/>
                    </a:cxn>
                  </a:cxnLst>
                  <a:rect l="0" t="0" r="r" b="b"/>
                  <a:pathLst>
                    <a:path w="680" h="496">
                      <a:moveTo>
                        <a:pt x="0" y="461"/>
                      </a:moveTo>
                      <a:lnTo>
                        <a:pt x="41" y="432"/>
                      </a:lnTo>
                      <a:lnTo>
                        <a:pt x="83" y="403"/>
                      </a:lnTo>
                      <a:lnTo>
                        <a:pt x="124" y="374"/>
                      </a:lnTo>
                      <a:lnTo>
                        <a:pt x="166" y="345"/>
                      </a:lnTo>
                      <a:lnTo>
                        <a:pt x="208" y="316"/>
                      </a:lnTo>
                      <a:lnTo>
                        <a:pt x="249" y="288"/>
                      </a:lnTo>
                      <a:lnTo>
                        <a:pt x="291" y="259"/>
                      </a:lnTo>
                      <a:lnTo>
                        <a:pt x="332" y="230"/>
                      </a:lnTo>
                      <a:lnTo>
                        <a:pt x="374" y="202"/>
                      </a:lnTo>
                      <a:lnTo>
                        <a:pt x="416" y="173"/>
                      </a:lnTo>
                      <a:lnTo>
                        <a:pt x="457" y="144"/>
                      </a:lnTo>
                      <a:lnTo>
                        <a:pt x="499" y="115"/>
                      </a:lnTo>
                      <a:lnTo>
                        <a:pt x="541" y="86"/>
                      </a:lnTo>
                      <a:lnTo>
                        <a:pt x="583" y="58"/>
                      </a:lnTo>
                      <a:lnTo>
                        <a:pt x="625" y="29"/>
                      </a:lnTo>
                      <a:lnTo>
                        <a:pt x="666" y="0"/>
                      </a:lnTo>
                      <a:lnTo>
                        <a:pt x="672" y="3"/>
                      </a:lnTo>
                      <a:lnTo>
                        <a:pt x="677" y="8"/>
                      </a:lnTo>
                      <a:lnTo>
                        <a:pt x="680" y="16"/>
                      </a:lnTo>
                      <a:lnTo>
                        <a:pt x="680" y="27"/>
                      </a:lnTo>
                      <a:lnTo>
                        <a:pt x="2" y="496"/>
                      </a:lnTo>
                      <a:lnTo>
                        <a:pt x="0" y="461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54" name="Freeform 144">
                  <a:extLst>
                    <a:ext uri="{FF2B5EF4-FFF2-40B4-BE49-F238E27FC236}">
                      <a16:creationId xmlns:a16="http://schemas.microsoft.com/office/drawing/2014/main" id="{782168DB-8D7E-DB84-FD3B-AA8BF74E18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37" y="3415"/>
                  <a:ext cx="340" cy="248"/>
                </a:xfrm>
                <a:custGeom>
                  <a:avLst/>
                  <a:gdLst/>
                  <a:ahLst/>
                  <a:cxnLst>
                    <a:cxn ang="0">
                      <a:pos x="0" y="461"/>
                    </a:cxn>
                    <a:cxn ang="0">
                      <a:pos x="0" y="461"/>
                    </a:cxn>
                    <a:cxn ang="0">
                      <a:pos x="41" y="432"/>
                    </a:cxn>
                    <a:cxn ang="0">
                      <a:pos x="83" y="403"/>
                    </a:cxn>
                    <a:cxn ang="0">
                      <a:pos x="124" y="374"/>
                    </a:cxn>
                    <a:cxn ang="0">
                      <a:pos x="166" y="345"/>
                    </a:cxn>
                    <a:cxn ang="0">
                      <a:pos x="208" y="316"/>
                    </a:cxn>
                    <a:cxn ang="0">
                      <a:pos x="249" y="288"/>
                    </a:cxn>
                    <a:cxn ang="0">
                      <a:pos x="291" y="259"/>
                    </a:cxn>
                    <a:cxn ang="0">
                      <a:pos x="332" y="230"/>
                    </a:cxn>
                    <a:cxn ang="0">
                      <a:pos x="374" y="202"/>
                    </a:cxn>
                    <a:cxn ang="0">
                      <a:pos x="416" y="173"/>
                    </a:cxn>
                    <a:cxn ang="0">
                      <a:pos x="457" y="144"/>
                    </a:cxn>
                    <a:cxn ang="0">
                      <a:pos x="499" y="115"/>
                    </a:cxn>
                    <a:cxn ang="0">
                      <a:pos x="541" y="86"/>
                    </a:cxn>
                    <a:cxn ang="0">
                      <a:pos x="583" y="58"/>
                    </a:cxn>
                    <a:cxn ang="0">
                      <a:pos x="625" y="29"/>
                    </a:cxn>
                    <a:cxn ang="0">
                      <a:pos x="666" y="0"/>
                    </a:cxn>
                    <a:cxn ang="0">
                      <a:pos x="666" y="0"/>
                    </a:cxn>
                    <a:cxn ang="0">
                      <a:pos x="672" y="3"/>
                    </a:cxn>
                    <a:cxn ang="0">
                      <a:pos x="677" y="8"/>
                    </a:cxn>
                    <a:cxn ang="0">
                      <a:pos x="680" y="16"/>
                    </a:cxn>
                    <a:cxn ang="0">
                      <a:pos x="680" y="27"/>
                    </a:cxn>
                    <a:cxn ang="0">
                      <a:pos x="2" y="496"/>
                    </a:cxn>
                    <a:cxn ang="0">
                      <a:pos x="0" y="461"/>
                    </a:cxn>
                  </a:cxnLst>
                  <a:rect l="0" t="0" r="r" b="b"/>
                  <a:pathLst>
                    <a:path w="680" h="496">
                      <a:moveTo>
                        <a:pt x="0" y="461"/>
                      </a:moveTo>
                      <a:lnTo>
                        <a:pt x="0" y="461"/>
                      </a:lnTo>
                      <a:lnTo>
                        <a:pt x="41" y="432"/>
                      </a:lnTo>
                      <a:lnTo>
                        <a:pt x="83" y="403"/>
                      </a:lnTo>
                      <a:lnTo>
                        <a:pt x="124" y="374"/>
                      </a:lnTo>
                      <a:lnTo>
                        <a:pt x="166" y="345"/>
                      </a:lnTo>
                      <a:lnTo>
                        <a:pt x="208" y="316"/>
                      </a:lnTo>
                      <a:lnTo>
                        <a:pt x="249" y="288"/>
                      </a:lnTo>
                      <a:lnTo>
                        <a:pt x="291" y="259"/>
                      </a:lnTo>
                      <a:lnTo>
                        <a:pt x="332" y="230"/>
                      </a:lnTo>
                      <a:lnTo>
                        <a:pt x="374" y="202"/>
                      </a:lnTo>
                      <a:lnTo>
                        <a:pt x="416" y="173"/>
                      </a:lnTo>
                      <a:lnTo>
                        <a:pt x="457" y="144"/>
                      </a:lnTo>
                      <a:lnTo>
                        <a:pt x="499" y="115"/>
                      </a:lnTo>
                      <a:lnTo>
                        <a:pt x="541" y="86"/>
                      </a:lnTo>
                      <a:lnTo>
                        <a:pt x="583" y="58"/>
                      </a:lnTo>
                      <a:lnTo>
                        <a:pt x="625" y="29"/>
                      </a:lnTo>
                      <a:lnTo>
                        <a:pt x="666" y="0"/>
                      </a:lnTo>
                      <a:lnTo>
                        <a:pt x="666" y="0"/>
                      </a:lnTo>
                      <a:lnTo>
                        <a:pt x="672" y="3"/>
                      </a:lnTo>
                      <a:lnTo>
                        <a:pt x="677" y="8"/>
                      </a:lnTo>
                      <a:lnTo>
                        <a:pt x="680" y="16"/>
                      </a:lnTo>
                      <a:lnTo>
                        <a:pt x="680" y="27"/>
                      </a:lnTo>
                      <a:lnTo>
                        <a:pt x="2" y="496"/>
                      </a:lnTo>
                      <a:lnTo>
                        <a:pt x="0" y="46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55" name="Freeform 145">
                  <a:extLst>
                    <a:ext uri="{FF2B5EF4-FFF2-40B4-BE49-F238E27FC236}">
                      <a16:creationId xmlns:a16="http://schemas.microsoft.com/office/drawing/2014/main" id="{41858DEB-AFA6-8F18-672F-924EE0DDF0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0" y="3416"/>
                  <a:ext cx="340" cy="248"/>
                </a:xfrm>
                <a:custGeom>
                  <a:avLst/>
                  <a:gdLst/>
                  <a:ahLst/>
                  <a:cxnLst>
                    <a:cxn ang="0">
                      <a:pos x="680" y="461"/>
                    </a:cxn>
                    <a:cxn ang="0">
                      <a:pos x="639" y="432"/>
                    </a:cxn>
                    <a:cxn ang="0">
                      <a:pos x="597" y="403"/>
                    </a:cxn>
                    <a:cxn ang="0">
                      <a:pos x="556" y="375"/>
                    </a:cxn>
                    <a:cxn ang="0">
                      <a:pos x="514" y="346"/>
                    </a:cxn>
                    <a:cxn ang="0">
                      <a:pos x="472" y="317"/>
                    </a:cxn>
                    <a:cxn ang="0">
                      <a:pos x="431" y="288"/>
                    </a:cxn>
                    <a:cxn ang="0">
                      <a:pos x="389" y="259"/>
                    </a:cxn>
                    <a:cxn ang="0">
                      <a:pos x="348" y="230"/>
                    </a:cxn>
                    <a:cxn ang="0">
                      <a:pos x="306" y="202"/>
                    </a:cxn>
                    <a:cxn ang="0">
                      <a:pos x="264" y="173"/>
                    </a:cxn>
                    <a:cxn ang="0">
                      <a:pos x="223" y="145"/>
                    </a:cxn>
                    <a:cxn ang="0">
                      <a:pos x="181" y="116"/>
                    </a:cxn>
                    <a:cxn ang="0">
                      <a:pos x="139" y="87"/>
                    </a:cxn>
                    <a:cxn ang="0">
                      <a:pos x="97" y="58"/>
                    </a:cxn>
                    <a:cxn ang="0">
                      <a:pos x="55" y="29"/>
                    </a:cxn>
                    <a:cxn ang="0">
                      <a:pos x="14" y="0"/>
                    </a:cxn>
                    <a:cxn ang="0">
                      <a:pos x="8" y="3"/>
                    </a:cxn>
                    <a:cxn ang="0">
                      <a:pos x="3" y="8"/>
                    </a:cxn>
                    <a:cxn ang="0">
                      <a:pos x="0" y="16"/>
                    </a:cxn>
                    <a:cxn ang="0">
                      <a:pos x="0" y="28"/>
                    </a:cxn>
                    <a:cxn ang="0">
                      <a:pos x="678" y="496"/>
                    </a:cxn>
                    <a:cxn ang="0">
                      <a:pos x="680" y="461"/>
                    </a:cxn>
                  </a:cxnLst>
                  <a:rect l="0" t="0" r="r" b="b"/>
                  <a:pathLst>
                    <a:path w="680" h="496">
                      <a:moveTo>
                        <a:pt x="680" y="461"/>
                      </a:moveTo>
                      <a:lnTo>
                        <a:pt x="639" y="432"/>
                      </a:lnTo>
                      <a:lnTo>
                        <a:pt x="597" y="403"/>
                      </a:lnTo>
                      <a:lnTo>
                        <a:pt x="556" y="375"/>
                      </a:lnTo>
                      <a:lnTo>
                        <a:pt x="514" y="346"/>
                      </a:lnTo>
                      <a:lnTo>
                        <a:pt x="472" y="317"/>
                      </a:lnTo>
                      <a:lnTo>
                        <a:pt x="431" y="288"/>
                      </a:lnTo>
                      <a:lnTo>
                        <a:pt x="389" y="259"/>
                      </a:lnTo>
                      <a:lnTo>
                        <a:pt x="348" y="230"/>
                      </a:lnTo>
                      <a:lnTo>
                        <a:pt x="306" y="202"/>
                      </a:lnTo>
                      <a:lnTo>
                        <a:pt x="264" y="173"/>
                      </a:lnTo>
                      <a:lnTo>
                        <a:pt x="223" y="145"/>
                      </a:lnTo>
                      <a:lnTo>
                        <a:pt x="181" y="116"/>
                      </a:lnTo>
                      <a:lnTo>
                        <a:pt x="139" y="87"/>
                      </a:lnTo>
                      <a:lnTo>
                        <a:pt x="97" y="58"/>
                      </a:lnTo>
                      <a:lnTo>
                        <a:pt x="55" y="29"/>
                      </a:lnTo>
                      <a:lnTo>
                        <a:pt x="14" y="0"/>
                      </a:lnTo>
                      <a:lnTo>
                        <a:pt x="8" y="3"/>
                      </a:lnTo>
                      <a:lnTo>
                        <a:pt x="3" y="8"/>
                      </a:lnTo>
                      <a:lnTo>
                        <a:pt x="0" y="16"/>
                      </a:lnTo>
                      <a:lnTo>
                        <a:pt x="0" y="28"/>
                      </a:lnTo>
                      <a:lnTo>
                        <a:pt x="678" y="496"/>
                      </a:lnTo>
                      <a:lnTo>
                        <a:pt x="680" y="461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56" name="Freeform 146">
                  <a:extLst>
                    <a:ext uri="{FF2B5EF4-FFF2-40B4-BE49-F238E27FC236}">
                      <a16:creationId xmlns:a16="http://schemas.microsoft.com/office/drawing/2014/main" id="{0BF8278A-6D0C-054B-0093-A3A95B6CFF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0" y="3416"/>
                  <a:ext cx="340" cy="248"/>
                </a:xfrm>
                <a:custGeom>
                  <a:avLst/>
                  <a:gdLst/>
                  <a:ahLst/>
                  <a:cxnLst>
                    <a:cxn ang="0">
                      <a:pos x="680" y="461"/>
                    </a:cxn>
                    <a:cxn ang="0">
                      <a:pos x="680" y="461"/>
                    </a:cxn>
                    <a:cxn ang="0">
                      <a:pos x="639" y="432"/>
                    </a:cxn>
                    <a:cxn ang="0">
                      <a:pos x="597" y="403"/>
                    </a:cxn>
                    <a:cxn ang="0">
                      <a:pos x="556" y="375"/>
                    </a:cxn>
                    <a:cxn ang="0">
                      <a:pos x="514" y="346"/>
                    </a:cxn>
                    <a:cxn ang="0">
                      <a:pos x="472" y="317"/>
                    </a:cxn>
                    <a:cxn ang="0">
                      <a:pos x="431" y="288"/>
                    </a:cxn>
                    <a:cxn ang="0">
                      <a:pos x="389" y="259"/>
                    </a:cxn>
                    <a:cxn ang="0">
                      <a:pos x="348" y="230"/>
                    </a:cxn>
                    <a:cxn ang="0">
                      <a:pos x="306" y="202"/>
                    </a:cxn>
                    <a:cxn ang="0">
                      <a:pos x="264" y="173"/>
                    </a:cxn>
                    <a:cxn ang="0">
                      <a:pos x="223" y="145"/>
                    </a:cxn>
                    <a:cxn ang="0">
                      <a:pos x="181" y="116"/>
                    </a:cxn>
                    <a:cxn ang="0">
                      <a:pos x="139" y="87"/>
                    </a:cxn>
                    <a:cxn ang="0">
                      <a:pos x="97" y="58"/>
                    </a:cxn>
                    <a:cxn ang="0">
                      <a:pos x="55" y="29"/>
                    </a:cxn>
                    <a:cxn ang="0">
                      <a:pos x="14" y="0"/>
                    </a:cxn>
                    <a:cxn ang="0">
                      <a:pos x="14" y="0"/>
                    </a:cxn>
                    <a:cxn ang="0">
                      <a:pos x="8" y="3"/>
                    </a:cxn>
                    <a:cxn ang="0">
                      <a:pos x="3" y="8"/>
                    </a:cxn>
                    <a:cxn ang="0">
                      <a:pos x="0" y="16"/>
                    </a:cxn>
                    <a:cxn ang="0">
                      <a:pos x="0" y="28"/>
                    </a:cxn>
                    <a:cxn ang="0">
                      <a:pos x="678" y="496"/>
                    </a:cxn>
                    <a:cxn ang="0">
                      <a:pos x="680" y="461"/>
                    </a:cxn>
                  </a:cxnLst>
                  <a:rect l="0" t="0" r="r" b="b"/>
                  <a:pathLst>
                    <a:path w="680" h="496">
                      <a:moveTo>
                        <a:pt x="680" y="461"/>
                      </a:moveTo>
                      <a:lnTo>
                        <a:pt x="680" y="461"/>
                      </a:lnTo>
                      <a:lnTo>
                        <a:pt x="639" y="432"/>
                      </a:lnTo>
                      <a:lnTo>
                        <a:pt x="597" y="403"/>
                      </a:lnTo>
                      <a:lnTo>
                        <a:pt x="556" y="375"/>
                      </a:lnTo>
                      <a:lnTo>
                        <a:pt x="514" y="346"/>
                      </a:lnTo>
                      <a:lnTo>
                        <a:pt x="472" y="317"/>
                      </a:lnTo>
                      <a:lnTo>
                        <a:pt x="431" y="288"/>
                      </a:lnTo>
                      <a:lnTo>
                        <a:pt x="389" y="259"/>
                      </a:lnTo>
                      <a:lnTo>
                        <a:pt x="348" y="230"/>
                      </a:lnTo>
                      <a:lnTo>
                        <a:pt x="306" y="202"/>
                      </a:lnTo>
                      <a:lnTo>
                        <a:pt x="264" y="173"/>
                      </a:lnTo>
                      <a:lnTo>
                        <a:pt x="223" y="145"/>
                      </a:lnTo>
                      <a:lnTo>
                        <a:pt x="181" y="116"/>
                      </a:lnTo>
                      <a:lnTo>
                        <a:pt x="139" y="87"/>
                      </a:lnTo>
                      <a:lnTo>
                        <a:pt x="97" y="58"/>
                      </a:lnTo>
                      <a:lnTo>
                        <a:pt x="55" y="29"/>
                      </a:lnTo>
                      <a:lnTo>
                        <a:pt x="14" y="0"/>
                      </a:lnTo>
                      <a:lnTo>
                        <a:pt x="14" y="0"/>
                      </a:lnTo>
                      <a:lnTo>
                        <a:pt x="8" y="3"/>
                      </a:lnTo>
                      <a:lnTo>
                        <a:pt x="3" y="8"/>
                      </a:lnTo>
                      <a:lnTo>
                        <a:pt x="0" y="16"/>
                      </a:lnTo>
                      <a:lnTo>
                        <a:pt x="0" y="28"/>
                      </a:lnTo>
                      <a:lnTo>
                        <a:pt x="678" y="496"/>
                      </a:lnTo>
                      <a:lnTo>
                        <a:pt x="680" y="46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57" name="Freeform 147">
                  <a:extLst>
                    <a:ext uri="{FF2B5EF4-FFF2-40B4-BE49-F238E27FC236}">
                      <a16:creationId xmlns:a16="http://schemas.microsoft.com/office/drawing/2014/main" id="{36D8E9D6-A83F-A9A4-1759-60AE148BB5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7" y="3414"/>
                  <a:ext cx="340" cy="248"/>
                </a:xfrm>
                <a:custGeom>
                  <a:avLst/>
                  <a:gdLst/>
                  <a:ahLst/>
                  <a:cxnLst>
                    <a:cxn ang="0">
                      <a:pos x="0" y="462"/>
                    </a:cxn>
                    <a:cxn ang="0">
                      <a:pos x="41" y="433"/>
                    </a:cxn>
                    <a:cxn ang="0">
                      <a:pos x="83" y="404"/>
                    </a:cxn>
                    <a:cxn ang="0">
                      <a:pos x="124" y="375"/>
                    </a:cxn>
                    <a:cxn ang="0">
                      <a:pos x="166" y="346"/>
                    </a:cxn>
                    <a:cxn ang="0">
                      <a:pos x="208" y="317"/>
                    </a:cxn>
                    <a:cxn ang="0">
                      <a:pos x="249" y="288"/>
                    </a:cxn>
                    <a:cxn ang="0">
                      <a:pos x="291" y="259"/>
                    </a:cxn>
                    <a:cxn ang="0">
                      <a:pos x="332" y="230"/>
                    </a:cxn>
                    <a:cxn ang="0">
                      <a:pos x="374" y="203"/>
                    </a:cxn>
                    <a:cxn ang="0">
                      <a:pos x="415" y="174"/>
                    </a:cxn>
                    <a:cxn ang="0">
                      <a:pos x="457" y="145"/>
                    </a:cxn>
                    <a:cxn ang="0">
                      <a:pos x="499" y="116"/>
                    </a:cxn>
                    <a:cxn ang="0">
                      <a:pos x="541" y="87"/>
                    </a:cxn>
                    <a:cxn ang="0">
                      <a:pos x="583" y="58"/>
                    </a:cxn>
                    <a:cxn ang="0">
                      <a:pos x="625" y="29"/>
                    </a:cxn>
                    <a:cxn ang="0">
                      <a:pos x="666" y="0"/>
                    </a:cxn>
                    <a:cxn ang="0">
                      <a:pos x="672" y="4"/>
                    </a:cxn>
                    <a:cxn ang="0">
                      <a:pos x="676" y="8"/>
                    </a:cxn>
                    <a:cxn ang="0">
                      <a:pos x="680" y="17"/>
                    </a:cxn>
                    <a:cxn ang="0">
                      <a:pos x="680" y="28"/>
                    </a:cxn>
                    <a:cxn ang="0">
                      <a:pos x="2" y="496"/>
                    </a:cxn>
                    <a:cxn ang="0">
                      <a:pos x="0" y="462"/>
                    </a:cxn>
                  </a:cxnLst>
                  <a:rect l="0" t="0" r="r" b="b"/>
                  <a:pathLst>
                    <a:path w="680" h="496">
                      <a:moveTo>
                        <a:pt x="0" y="462"/>
                      </a:moveTo>
                      <a:lnTo>
                        <a:pt x="41" y="433"/>
                      </a:lnTo>
                      <a:lnTo>
                        <a:pt x="83" y="404"/>
                      </a:lnTo>
                      <a:lnTo>
                        <a:pt x="124" y="375"/>
                      </a:lnTo>
                      <a:lnTo>
                        <a:pt x="166" y="346"/>
                      </a:lnTo>
                      <a:lnTo>
                        <a:pt x="208" y="317"/>
                      </a:lnTo>
                      <a:lnTo>
                        <a:pt x="249" y="288"/>
                      </a:lnTo>
                      <a:lnTo>
                        <a:pt x="291" y="259"/>
                      </a:lnTo>
                      <a:lnTo>
                        <a:pt x="332" y="230"/>
                      </a:lnTo>
                      <a:lnTo>
                        <a:pt x="374" y="203"/>
                      </a:lnTo>
                      <a:lnTo>
                        <a:pt x="415" y="174"/>
                      </a:lnTo>
                      <a:lnTo>
                        <a:pt x="457" y="145"/>
                      </a:lnTo>
                      <a:lnTo>
                        <a:pt x="499" y="116"/>
                      </a:lnTo>
                      <a:lnTo>
                        <a:pt x="541" y="87"/>
                      </a:lnTo>
                      <a:lnTo>
                        <a:pt x="583" y="58"/>
                      </a:lnTo>
                      <a:lnTo>
                        <a:pt x="625" y="29"/>
                      </a:lnTo>
                      <a:lnTo>
                        <a:pt x="666" y="0"/>
                      </a:lnTo>
                      <a:lnTo>
                        <a:pt x="672" y="4"/>
                      </a:lnTo>
                      <a:lnTo>
                        <a:pt x="676" y="8"/>
                      </a:lnTo>
                      <a:lnTo>
                        <a:pt x="680" y="17"/>
                      </a:lnTo>
                      <a:lnTo>
                        <a:pt x="680" y="28"/>
                      </a:lnTo>
                      <a:lnTo>
                        <a:pt x="2" y="496"/>
                      </a:lnTo>
                      <a:lnTo>
                        <a:pt x="0" y="462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58" name="Freeform 148">
                  <a:extLst>
                    <a:ext uri="{FF2B5EF4-FFF2-40B4-BE49-F238E27FC236}">
                      <a16:creationId xmlns:a16="http://schemas.microsoft.com/office/drawing/2014/main" id="{F8DA8E7D-7136-7B27-2D68-4C1EB88D4F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7" y="3414"/>
                  <a:ext cx="340" cy="248"/>
                </a:xfrm>
                <a:custGeom>
                  <a:avLst/>
                  <a:gdLst/>
                  <a:ahLst/>
                  <a:cxnLst>
                    <a:cxn ang="0">
                      <a:pos x="0" y="462"/>
                    </a:cxn>
                    <a:cxn ang="0">
                      <a:pos x="0" y="462"/>
                    </a:cxn>
                    <a:cxn ang="0">
                      <a:pos x="41" y="433"/>
                    </a:cxn>
                    <a:cxn ang="0">
                      <a:pos x="83" y="404"/>
                    </a:cxn>
                    <a:cxn ang="0">
                      <a:pos x="124" y="375"/>
                    </a:cxn>
                    <a:cxn ang="0">
                      <a:pos x="166" y="346"/>
                    </a:cxn>
                    <a:cxn ang="0">
                      <a:pos x="208" y="317"/>
                    </a:cxn>
                    <a:cxn ang="0">
                      <a:pos x="249" y="288"/>
                    </a:cxn>
                    <a:cxn ang="0">
                      <a:pos x="291" y="259"/>
                    </a:cxn>
                    <a:cxn ang="0">
                      <a:pos x="332" y="230"/>
                    </a:cxn>
                    <a:cxn ang="0">
                      <a:pos x="374" y="203"/>
                    </a:cxn>
                    <a:cxn ang="0">
                      <a:pos x="415" y="174"/>
                    </a:cxn>
                    <a:cxn ang="0">
                      <a:pos x="457" y="145"/>
                    </a:cxn>
                    <a:cxn ang="0">
                      <a:pos x="499" y="116"/>
                    </a:cxn>
                    <a:cxn ang="0">
                      <a:pos x="541" y="87"/>
                    </a:cxn>
                    <a:cxn ang="0">
                      <a:pos x="583" y="58"/>
                    </a:cxn>
                    <a:cxn ang="0">
                      <a:pos x="625" y="29"/>
                    </a:cxn>
                    <a:cxn ang="0">
                      <a:pos x="666" y="0"/>
                    </a:cxn>
                    <a:cxn ang="0">
                      <a:pos x="666" y="0"/>
                    </a:cxn>
                    <a:cxn ang="0">
                      <a:pos x="672" y="4"/>
                    </a:cxn>
                    <a:cxn ang="0">
                      <a:pos x="676" y="8"/>
                    </a:cxn>
                    <a:cxn ang="0">
                      <a:pos x="680" y="17"/>
                    </a:cxn>
                    <a:cxn ang="0">
                      <a:pos x="680" y="28"/>
                    </a:cxn>
                    <a:cxn ang="0">
                      <a:pos x="2" y="496"/>
                    </a:cxn>
                    <a:cxn ang="0">
                      <a:pos x="0" y="462"/>
                    </a:cxn>
                  </a:cxnLst>
                  <a:rect l="0" t="0" r="r" b="b"/>
                  <a:pathLst>
                    <a:path w="680" h="496">
                      <a:moveTo>
                        <a:pt x="0" y="462"/>
                      </a:moveTo>
                      <a:lnTo>
                        <a:pt x="0" y="462"/>
                      </a:lnTo>
                      <a:lnTo>
                        <a:pt x="41" y="433"/>
                      </a:lnTo>
                      <a:lnTo>
                        <a:pt x="83" y="404"/>
                      </a:lnTo>
                      <a:lnTo>
                        <a:pt x="124" y="375"/>
                      </a:lnTo>
                      <a:lnTo>
                        <a:pt x="166" y="346"/>
                      </a:lnTo>
                      <a:lnTo>
                        <a:pt x="208" y="317"/>
                      </a:lnTo>
                      <a:lnTo>
                        <a:pt x="249" y="288"/>
                      </a:lnTo>
                      <a:lnTo>
                        <a:pt x="291" y="259"/>
                      </a:lnTo>
                      <a:lnTo>
                        <a:pt x="332" y="230"/>
                      </a:lnTo>
                      <a:lnTo>
                        <a:pt x="374" y="203"/>
                      </a:lnTo>
                      <a:lnTo>
                        <a:pt x="415" y="174"/>
                      </a:lnTo>
                      <a:lnTo>
                        <a:pt x="457" y="145"/>
                      </a:lnTo>
                      <a:lnTo>
                        <a:pt x="499" y="116"/>
                      </a:lnTo>
                      <a:lnTo>
                        <a:pt x="541" y="87"/>
                      </a:lnTo>
                      <a:lnTo>
                        <a:pt x="583" y="58"/>
                      </a:lnTo>
                      <a:lnTo>
                        <a:pt x="625" y="29"/>
                      </a:lnTo>
                      <a:lnTo>
                        <a:pt x="666" y="0"/>
                      </a:lnTo>
                      <a:lnTo>
                        <a:pt x="666" y="0"/>
                      </a:lnTo>
                      <a:lnTo>
                        <a:pt x="672" y="4"/>
                      </a:lnTo>
                      <a:lnTo>
                        <a:pt x="676" y="8"/>
                      </a:lnTo>
                      <a:lnTo>
                        <a:pt x="680" y="17"/>
                      </a:lnTo>
                      <a:lnTo>
                        <a:pt x="680" y="28"/>
                      </a:lnTo>
                      <a:lnTo>
                        <a:pt x="2" y="496"/>
                      </a:lnTo>
                      <a:lnTo>
                        <a:pt x="0" y="46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59" name="Freeform 149">
                  <a:extLst>
                    <a:ext uri="{FF2B5EF4-FFF2-40B4-BE49-F238E27FC236}">
                      <a16:creationId xmlns:a16="http://schemas.microsoft.com/office/drawing/2014/main" id="{B57EC1B5-408B-63ED-E2CD-A2922EFD02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0" y="3415"/>
                  <a:ext cx="340" cy="248"/>
                </a:xfrm>
                <a:custGeom>
                  <a:avLst/>
                  <a:gdLst/>
                  <a:ahLst/>
                  <a:cxnLst>
                    <a:cxn ang="0">
                      <a:pos x="680" y="461"/>
                    </a:cxn>
                    <a:cxn ang="0">
                      <a:pos x="639" y="432"/>
                    </a:cxn>
                    <a:cxn ang="0">
                      <a:pos x="597" y="403"/>
                    </a:cxn>
                    <a:cxn ang="0">
                      <a:pos x="555" y="374"/>
                    </a:cxn>
                    <a:cxn ang="0">
                      <a:pos x="514" y="345"/>
                    </a:cxn>
                    <a:cxn ang="0">
                      <a:pos x="472" y="316"/>
                    </a:cxn>
                    <a:cxn ang="0">
                      <a:pos x="431" y="288"/>
                    </a:cxn>
                    <a:cxn ang="0">
                      <a:pos x="389" y="259"/>
                    </a:cxn>
                    <a:cxn ang="0">
                      <a:pos x="348" y="230"/>
                    </a:cxn>
                    <a:cxn ang="0">
                      <a:pos x="306" y="202"/>
                    </a:cxn>
                    <a:cxn ang="0">
                      <a:pos x="264" y="173"/>
                    </a:cxn>
                    <a:cxn ang="0">
                      <a:pos x="223" y="144"/>
                    </a:cxn>
                    <a:cxn ang="0">
                      <a:pos x="181" y="115"/>
                    </a:cxn>
                    <a:cxn ang="0">
                      <a:pos x="139" y="86"/>
                    </a:cxn>
                    <a:cxn ang="0">
                      <a:pos x="97" y="58"/>
                    </a:cxn>
                    <a:cxn ang="0">
                      <a:pos x="55" y="29"/>
                    </a:cxn>
                    <a:cxn ang="0">
                      <a:pos x="14" y="0"/>
                    </a:cxn>
                    <a:cxn ang="0">
                      <a:pos x="8" y="3"/>
                    </a:cxn>
                    <a:cxn ang="0">
                      <a:pos x="3" y="8"/>
                    </a:cxn>
                    <a:cxn ang="0">
                      <a:pos x="0" y="16"/>
                    </a:cxn>
                    <a:cxn ang="0">
                      <a:pos x="0" y="27"/>
                    </a:cxn>
                    <a:cxn ang="0">
                      <a:pos x="678" y="496"/>
                    </a:cxn>
                    <a:cxn ang="0">
                      <a:pos x="680" y="461"/>
                    </a:cxn>
                  </a:cxnLst>
                  <a:rect l="0" t="0" r="r" b="b"/>
                  <a:pathLst>
                    <a:path w="680" h="496">
                      <a:moveTo>
                        <a:pt x="680" y="461"/>
                      </a:moveTo>
                      <a:lnTo>
                        <a:pt x="639" y="432"/>
                      </a:lnTo>
                      <a:lnTo>
                        <a:pt x="597" y="403"/>
                      </a:lnTo>
                      <a:lnTo>
                        <a:pt x="555" y="374"/>
                      </a:lnTo>
                      <a:lnTo>
                        <a:pt x="514" y="345"/>
                      </a:lnTo>
                      <a:lnTo>
                        <a:pt x="472" y="316"/>
                      </a:lnTo>
                      <a:lnTo>
                        <a:pt x="431" y="288"/>
                      </a:lnTo>
                      <a:lnTo>
                        <a:pt x="389" y="259"/>
                      </a:lnTo>
                      <a:lnTo>
                        <a:pt x="348" y="230"/>
                      </a:lnTo>
                      <a:lnTo>
                        <a:pt x="306" y="202"/>
                      </a:lnTo>
                      <a:lnTo>
                        <a:pt x="264" y="173"/>
                      </a:lnTo>
                      <a:lnTo>
                        <a:pt x="223" y="144"/>
                      </a:lnTo>
                      <a:lnTo>
                        <a:pt x="181" y="115"/>
                      </a:lnTo>
                      <a:lnTo>
                        <a:pt x="139" y="86"/>
                      </a:lnTo>
                      <a:lnTo>
                        <a:pt x="97" y="58"/>
                      </a:lnTo>
                      <a:lnTo>
                        <a:pt x="55" y="29"/>
                      </a:lnTo>
                      <a:lnTo>
                        <a:pt x="14" y="0"/>
                      </a:lnTo>
                      <a:lnTo>
                        <a:pt x="8" y="3"/>
                      </a:lnTo>
                      <a:lnTo>
                        <a:pt x="3" y="8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678" y="496"/>
                      </a:lnTo>
                      <a:lnTo>
                        <a:pt x="680" y="461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60" name="Freeform 150">
                  <a:extLst>
                    <a:ext uri="{FF2B5EF4-FFF2-40B4-BE49-F238E27FC236}">
                      <a16:creationId xmlns:a16="http://schemas.microsoft.com/office/drawing/2014/main" id="{413A758D-059E-8292-5860-76249D866F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0" y="3415"/>
                  <a:ext cx="340" cy="248"/>
                </a:xfrm>
                <a:custGeom>
                  <a:avLst/>
                  <a:gdLst/>
                  <a:ahLst/>
                  <a:cxnLst>
                    <a:cxn ang="0">
                      <a:pos x="680" y="461"/>
                    </a:cxn>
                    <a:cxn ang="0">
                      <a:pos x="680" y="461"/>
                    </a:cxn>
                    <a:cxn ang="0">
                      <a:pos x="639" y="432"/>
                    </a:cxn>
                    <a:cxn ang="0">
                      <a:pos x="597" y="403"/>
                    </a:cxn>
                    <a:cxn ang="0">
                      <a:pos x="555" y="374"/>
                    </a:cxn>
                    <a:cxn ang="0">
                      <a:pos x="514" y="345"/>
                    </a:cxn>
                    <a:cxn ang="0">
                      <a:pos x="472" y="316"/>
                    </a:cxn>
                    <a:cxn ang="0">
                      <a:pos x="431" y="288"/>
                    </a:cxn>
                    <a:cxn ang="0">
                      <a:pos x="389" y="259"/>
                    </a:cxn>
                    <a:cxn ang="0">
                      <a:pos x="348" y="230"/>
                    </a:cxn>
                    <a:cxn ang="0">
                      <a:pos x="306" y="202"/>
                    </a:cxn>
                    <a:cxn ang="0">
                      <a:pos x="264" y="173"/>
                    </a:cxn>
                    <a:cxn ang="0">
                      <a:pos x="223" y="144"/>
                    </a:cxn>
                    <a:cxn ang="0">
                      <a:pos x="181" y="115"/>
                    </a:cxn>
                    <a:cxn ang="0">
                      <a:pos x="139" y="86"/>
                    </a:cxn>
                    <a:cxn ang="0">
                      <a:pos x="97" y="58"/>
                    </a:cxn>
                    <a:cxn ang="0">
                      <a:pos x="55" y="29"/>
                    </a:cxn>
                    <a:cxn ang="0">
                      <a:pos x="14" y="0"/>
                    </a:cxn>
                    <a:cxn ang="0">
                      <a:pos x="14" y="0"/>
                    </a:cxn>
                    <a:cxn ang="0">
                      <a:pos x="8" y="3"/>
                    </a:cxn>
                    <a:cxn ang="0">
                      <a:pos x="3" y="8"/>
                    </a:cxn>
                    <a:cxn ang="0">
                      <a:pos x="0" y="16"/>
                    </a:cxn>
                    <a:cxn ang="0">
                      <a:pos x="0" y="27"/>
                    </a:cxn>
                    <a:cxn ang="0">
                      <a:pos x="678" y="496"/>
                    </a:cxn>
                    <a:cxn ang="0">
                      <a:pos x="680" y="461"/>
                    </a:cxn>
                  </a:cxnLst>
                  <a:rect l="0" t="0" r="r" b="b"/>
                  <a:pathLst>
                    <a:path w="680" h="496">
                      <a:moveTo>
                        <a:pt x="680" y="461"/>
                      </a:moveTo>
                      <a:lnTo>
                        <a:pt x="680" y="461"/>
                      </a:lnTo>
                      <a:lnTo>
                        <a:pt x="639" y="432"/>
                      </a:lnTo>
                      <a:lnTo>
                        <a:pt x="597" y="403"/>
                      </a:lnTo>
                      <a:lnTo>
                        <a:pt x="555" y="374"/>
                      </a:lnTo>
                      <a:lnTo>
                        <a:pt x="514" y="345"/>
                      </a:lnTo>
                      <a:lnTo>
                        <a:pt x="472" y="316"/>
                      </a:lnTo>
                      <a:lnTo>
                        <a:pt x="431" y="288"/>
                      </a:lnTo>
                      <a:lnTo>
                        <a:pt x="389" y="259"/>
                      </a:lnTo>
                      <a:lnTo>
                        <a:pt x="348" y="230"/>
                      </a:lnTo>
                      <a:lnTo>
                        <a:pt x="306" y="202"/>
                      </a:lnTo>
                      <a:lnTo>
                        <a:pt x="264" y="173"/>
                      </a:lnTo>
                      <a:lnTo>
                        <a:pt x="223" y="144"/>
                      </a:lnTo>
                      <a:lnTo>
                        <a:pt x="181" y="115"/>
                      </a:lnTo>
                      <a:lnTo>
                        <a:pt x="139" y="86"/>
                      </a:lnTo>
                      <a:lnTo>
                        <a:pt x="97" y="58"/>
                      </a:lnTo>
                      <a:lnTo>
                        <a:pt x="55" y="29"/>
                      </a:lnTo>
                      <a:lnTo>
                        <a:pt x="14" y="0"/>
                      </a:lnTo>
                      <a:lnTo>
                        <a:pt x="14" y="0"/>
                      </a:lnTo>
                      <a:lnTo>
                        <a:pt x="8" y="3"/>
                      </a:lnTo>
                      <a:lnTo>
                        <a:pt x="3" y="8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678" y="496"/>
                      </a:lnTo>
                      <a:lnTo>
                        <a:pt x="680" y="46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61" name="Freeform 151">
                  <a:extLst>
                    <a:ext uri="{FF2B5EF4-FFF2-40B4-BE49-F238E27FC236}">
                      <a16:creationId xmlns:a16="http://schemas.microsoft.com/office/drawing/2014/main" id="{1C56776E-C7FE-DEEC-A00C-778966D5CE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" y="3414"/>
                  <a:ext cx="340" cy="248"/>
                </a:xfrm>
                <a:custGeom>
                  <a:avLst/>
                  <a:gdLst/>
                  <a:ahLst/>
                  <a:cxnLst>
                    <a:cxn ang="0">
                      <a:pos x="0" y="461"/>
                    </a:cxn>
                    <a:cxn ang="0">
                      <a:pos x="42" y="432"/>
                    </a:cxn>
                    <a:cxn ang="0">
                      <a:pos x="84" y="403"/>
                    </a:cxn>
                    <a:cxn ang="0">
                      <a:pos x="125" y="374"/>
                    </a:cxn>
                    <a:cxn ang="0">
                      <a:pos x="167" y="345"/>
                    </a:cxn>
                    <a:cxn ang="0">
                      <a:pos x="208" y="316"/>
                    </a:cxn>
                    <a:cxn ang="0">
                      <a:pos x="250" y="287"/>
                    </a:cxn>
                    <a:cxn ang="0">
                      <a:pos x="291" y="258"/>
                    </a:cxn>
                    <a:cxn ang="0">
                      <a:pos x="333" y="230"/>
                    </a:cxn>
                    <a:cxn ang="0">
                      <a:pos x="375" y="202"/>
                    </a:cxn>
                    <a:cxn ang="0">
                      <a:pos x="416" y="173"/>
                    </a:cxn>
                    <a:cxn ang="0">
                      <a:pos x="458" y="144"/>
                    </a:cxn>
                    <a:cxn ang="0">
                      <a:pos x="499" y="115"/>
                    </a:cxn>
                    <a:cxn ang="0">
                      <a:pos x="542" y="86"/>
                    </a:cxn>
                    <a:cxn ang="0">
                      <a:pos x="584" y="57"/>
                    </a:cxn>
                    <a:cxn ang="0">
                      <a:pos x="625" y="28"/>
                    </a:cxn>
                    <a:cxn ang="0">
                      <a:pos x="667" y="0"/>
                    </a:cxn>
                    <a:cxn ang="0">
                      <a:pos x="673" y="3"/>
                    </a:cxn>
                    <a:cxn ang="0">
                      <a:pos x="677" y="8"/>
                    </a:cxn>
                    <a:cxn ang="0">
                      <a:pos x="681" y="16"/>
                    </a:cxn>
                    <a:cxn ang="0">
                      <a:pos x="681" y="27"/>
                    </a:cxn>
                    <a:cxn ang="0">
                      <a:pos x="3" y="495"/>
                    </a:cxn>
                    <a:cxn ang="0">
                      <a:pos x="0" y="461"/>
                    </a:cxn>
                  </a:cxnLst>
                  <a:rect l="0" t="0" r="r" b="b"/>
                  <a:pathLst>
                    <a:path w="681" h="495">
                      <a:moveTo>
                        <a:pt x="0" y="461"/>
                      </a:moveTo>
                      <a:lnTo>
                        <a:pt x="42" y="432"/>
                      </a:lnTo>
                      <a:lnTo>
                        <a:pt x="84" y="403"/>
                      </a:lnTo>
                      <a:lnTo>
                        <a:pt x="125" y="374"/>
                      </a:lnTo>
                      <a:lnTo>
                        <a:pt x="167" y="345"/>
                      </a:lnTo>
                      <a:lnTo>
                        <a:pt x="208" y="316"/>
                      </a:lnTo>
                      <a:lnTo>
                        <a:pt x="250" y="287"/>
                      </a:lnTo>
                      <a:lnTo>
                        <a:pt x="291" y="258"/>
                      </a:lnTo>
                      <a:lnTo>
                        <a:pt x="333" y="230"/>
                      </a:lnTo>
                      <a:lnTo>
                        <a:pt x="375" y="202"/>
                      </a:lnTo>
                      <a:lnTo>
                        <a:pt x="416" y="173"/>
                      </a:lnTo>
                      <a:lnTo>
                        <a:pt x="458" y="144"/>
                      </a:lnTo>
                      <a:lnTo>
                        <a:pt x="499" y="115"/>
                      </a:lnTo>
                      <a:lnTo>
                        <a:pt x="542" y="86"/>
                      </a:lnTo>
                      <a:lnTo>
                        <a:pt x="584" y="57"/>
                      </a:lnTo>
                      <a:lnTo>
                        <a:pt x="625" y="28"/>
                      </a:lnTo>
                      <a:lnTo>
                        <a:pt x="667" y="0"/>
                      </a:lnTo>
                      <a:lnTo>
                        <a:pt x="673" y="3"/>
                      </a:lnTo>
                      <a:lnTo>
                        <a:pt x="677" y="8"/>
                      </a:lnTo>
                      <a:lnTo>
                        <a:pt x="681" y="16"/>
                      </a:lnTo>
                      <a:lnTo>
                        <a:pt x="681" y="27"/>
                      </a:lnTo>
                      <a:lnTo>
                        <a:pt x="3" y="495"/>
                      </a:lnTo>
                      <a:lnTo>
                        <a:pt x="0" y="461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62" name="Freeform 152">
                  <a:extLst>
                    <a:ext uri="{FF2B5EF4-FFF2-40B4-BE49-F238E27FC236}">
                      <a16:creationId xmlns:a16="http://schemas.microsoft.com/office/drawing/2014/main" id="{FE10C5D5-0789-43BB-27BA-6AFED058CE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" y="3414"/>
                  <a:ext cx="340" cy="248"/>
                </a:xfrm>
                <a:custGeom>
                  <a:avLst/>
                  <a:gdLst/>
                  <a:ahLst/>
                  <a:cxnLst>
                    <a:cxn ang="0">
                      <a:pos x="0" y="461"/>
                    </a:cxn>
                    <a:cxn ang="0">
                      <a:pos x="0" y="461"/>
                    </a:cxn>
                    <a:cxn ang="0">
                      <a:pos x="42" y="432"/>
                    </a:cxn>
                    <a:cxn ang="0">
                      <a:pos x="84" y="403"/>
                    </a:cxn>
                    <a:cxn ang="0">
                      <a:pos x="125" y="374"/>
                    </a:cxn>
                    <a:cxn ang="0">
                      <a:pos x="167" y="345"/>
                    </a:cxn>
                    <a:cxn ang="0">
                      <a:pos x="208" y="316"/>
                    </a:cxn>
                    <a:cxn ang="0">
                      <a:pos x="250" y="287"/>
                    </a:cxn>
                    <a:cxn ang="0">
                      <a:pos x="291" y="258"/>
                    </a:cxn>
                    <a:cxn ang="0">
                      <a:pos x="333" y="230"/>
                    </a:cxn>
                    <a:cxn ang="0">
                      <a:pos x="375" y="202"/>
                    </a:cxn>
                    <a:cxn ang="0">
                      <a:pos x="416" y="173"/>
                    </a:cxn>
                    <a:cxn ang="0">
                      <a:pos x="458" y="144"/>
                    </a:cxn>
                    <a:cxn ang="0">
                      <a:pos x="499" y="115"/>
                    </a:cxn>
                    <a:cxn ang="0">
                      <a:pos x="542" y="86"/>
                    </a:cxn>
                    <a:cxn ang="0">
                      <a:pos x="584" y="57"/>
                    </a:cxn>
                    <a:cxn ang="0">
                      <a:pos x="625" y="28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673" y="3"/>
                    </a:cxn>
                    <a:cxn ang="0">
                      <a:pos x="677" y="8"/>
                    </a:cxn>
                    <a:cxn ang="0">
                      <a:pos x="681" y="16"/>
                    </a:cxn>
                    <a:cxn ang="0">
                      <a:pos x="681" y="27"/>
                    </a:cxn>
                    <a:cxn ang="0">
                      <a:pos x="3" y="495"/>
                    </a:cxn>
                    <a:cxn ang="0">
                      <a:pos x="0" y="461"/>
                    </a:cxn>
                  </a:cxnLst>
                  <a:rect l="0" t="0" r="r" b="b"/>
                  <a:pathLst>
                    <a:path w="681" h="495">
                      <a:moveTo>
                        <a:pt x="0" y="461"/>
                      </a:moveTo>
                      <a:lnTo>
                        <a:pt x="0" y="461"/>
                      </a:lnTo>
                      <a:lnTo>
                        <a:pt x="42" y="432"/>
                      </a:lnTo>
                      <a:lnTo>
                        <a:pt x="84" y="403"/>
                      </a:lnTo>
                      <a:lnTo>
                        <a:pt x="125" y="374"/>
                      </a:lnTo>
                      <a:lnTo>
                        <a:pt x="167" y="345"/>
                      </a:lnTo>
                      <a:lnTo>
                        <a:pt x="208" y="316"/>
                      </a:lnTo>
                      <a:lnTo>
                        <a:pt x="250" y="287"/>
                      </a:lnTo>
                      <a:lnTo>
                        <a:pt x="291" y="258"/>
                      </a:lnTo>
                      <a:lnTo>
                        <a:pt x="333" y="230"/>
                      </a:lnTo>
                      <a:lnTo>
                        <a:pt x="375" y="202"/>
                      </a:lnTo>
                      <a:lnTo>
                        <a:pt x="416" y="173"/>
                      </a:lnTo>
                      <a:lnTo>
                        <a:pt x="458" y="144"/>
                      </a:lnTo>
                      <a:lnTo>
                        <a:pt x="499" y="115"/>
                      </a:lnTo>
                      <a:lnTo>
                        <a:pt x="542" y="86"/>
                      </a:lnTo>
                      <a:lnTo>
                        <a:pt x="584" y="57"/>
                      </a:lnTo>
                      <a:lnTo>
                        <a:pt x="625" y="28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673" y="3"/>
                      </a:lnTo>
                      <a:lnTo>
                        <a:pt x="677" y="8"/>
                      </a:lnTo>
                      <a:lnTo>
                        <a:pt x="681" y="16"/>
                      </a:lnTo>
                      <a:lnTo>
                        <a:pt x="681" y="27"/>
                      </a:lnTo>
                      <a:lnTo>
                        <a:pt x="3" y="495"/>
                      </a:lnTo>
                      <a:lnTo>
                        <a:pt x="0" y="46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63" name="Freeform 153">
                  <a:extLst>
                    <a:ext uri="{FF2B5EF4-FFF2-40B4-BE49-F238E27FC236}">
                      <a16:creationId xmlns:a16="http://schemas.microsoft.com/office/drawing/2014/main" id="{2D18EDE2-2562-9691-79AE-3E8636B408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3" y="3415"/>
                  <a:ext cx="340" cy="248"/>
                </a:xfrm>
                <a:custGeom>
                  <a:avLst/>
                  <a:gdLst/>
                  <a:ahLst/>
                  <a:cxnLst>
                    <a:cxn ang="0">
                      <a:pos x="680" y="461"/>
                    </a:cxn>
                    <a:cxn ang="0">
                      <a:pos x="638" y="432"/>
                    </a:cxn>
                    <a:cxn ang="0">
                      <a:pos x="597" y="403"/>
                    </a:cxn>
                    <a:cxn ang="0">
                      <a:pos x="555" y="374"/>
                    </a:cxn>
                    <a:cxn ang="0">
                      <a:pos x="514" y="345"/>
                    </a:cxn>
                    <a:cxn ang="0">
                      <a:pos x="472" y="317"/>
                    </a:cxn>
                    <a:cxn ang="0">
                      <a:pos x="430" y="288"/>
                    </a:cxn>
                    <a:cxn ang="0">
                      <a:pos x="389" y="259"/>
                    </a:cxn>
                    <a:cxn ang="0">
                      <a:pos x="347" y="230"/>
                    </a:cxn>
                    <a:cxn ang="0">
                      <a:pos x="306" y="202"/>
                    </a:cxn>
                    <a:cxn ang="0">
                      <a:pos x="264" y="173"/>
                    </a:cxn>
                    <a:cxn ang="0">
                      <a:pos x="223" y="144"/>
                    </a:cxn>
                    <a:cxn ang="0">
                      <a:pos x="181" y="115"/>
                    </a:cxn>
                    <a:cxn ang="0">
                      <a:pos x="138" y="87"/>
                    </a:cxn>
                    <a:cxn ang="0">
                      <a:pos x="97" y="58"/>
                    </a:cxn>
                    <a:cxn ang="0">
                      <a:pos x="55" y="29"/>
                    </a:cxn>
                    <a:cxn ang="0">
                      <a:pos x="13" y="0"/>
                    </a:cxn>
                    <a:cxn ang="0">
                      <a:pos x="8" y="3"/>
                    </a:cxn>
                    <a:cxn ang="0">
                      <a:pos x="3" y="8"/>
                    </a:cxn>
                    <a:cxn ang="0">
                      <a:pos x="0" y="16"/>
                    </a:cxn>
                    <a:cxn ang="0">
                      <a:pos x="0" y="28"/>
                    </a:cxn>
                    <a:cxn ang="0">
                      <a:pos x="678" y="496"/>
                    </a:cxn>
                    <a:cxn ang="0">
                      <a:pos x="680" y="461"/>
                    </a:cxn>
                  </a:cxnLst>
                  <a:rect l="0" t="0" r="r" b="b"/>
                  <a:pathLst>
                    <a:path w="680" h="496">
                      <a:moveTo>
                        <a:pt x="680" y="461"/>
                      </a:moveTo>
                      <a:lnTo>
                        <a:pt x="638" y="432"/>
                      </a:lnTo>
                      <a:lnTo>
                        <a:pt x="597" y="403"/>
                      </a:lnTo>
                      <a:lnTo>
                        <a:pt x="555" y="374"/>
                      </a:lnTo>
                      <a:lnTo>
                        <a:pt x="514" y="345"/>
                      </a:lnTo>
                      <a:lnTo>
                        <a:pt x="472" y="317"/>
                      </a:lnTo>
                      <a:lnTo>
                        <a:pt x="430" y="288"/>
                      </a:lnTo>
                      <a:lnTo>
                        <a:pt x="389" y="259"/>
                      </a:lnTo>
                      <a:lnTo>
                        <a:pt x="347" y="230"/>
                      </a:lnTo>
                      <a:lnTo>
                        <a:pt x="306" y="202"/>
                      </a:lnTo>
                      <a:lnTo>
                        <a:pt x="264" y="173"/>
                      </a:lnTo>
                      <a:lnTo>
                        <a:pt x="223" y="144"/>
                      </a:lnTo>
                      <a:lnTo>
                        <a:pt x="181" y="115"/>
                      </a:lnTo>
                      <a:lnTo>
                        <a:pt x="138" y="87"/>
                      </a:lnTo>
                      <a:lnTo>
                        <a:pt x="97" y="58"/>
                      </a:lnTo>
                      <a:lnTo>
                        <a:pt x="55" y="29"/>
                      </a:lnTo>
                      <a:lnTo>
                        <a:pt x="13" y="0"/>
                      </a:lnTo>
                      <a:lnTo>
                        <a:pt x="8" y="3"/>
                      </a:lnTo>
                      <a:lnTo>
                        <a:pt x="3" y="8"/>
                      </a:lnTo>
                      <a:lnTo>
                        <a:pt x="0" y="16"/>
                      </a:lnTo>
                      <a:lnTo>
                        <a:pt x="0" y="28"/>
                      </a:lnTo>
                      <a:lnTo>
                        <a:pt x="678" y="496"/>
                      </a:lnTo>
                      <a:lnTo>
                        <a:pt x="680" y="461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64" name="Freeform 154">
                  <a:extLst>
                    <a:ext uri="{FF2B5EF4-FFF2-40B4-BE49-F238E27FC236}">
                      <a16:creationId xmlns:a16="http://schemas.microsoft.com/office/drawing/2014/main" id="{4DF52CC1-88F0-D053-698F-F8C4F7F23D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3" y="3415"/>
                  <a:ext cx="340" cy="248"/>
                </a:xfrm>
                <a:custGeom>
                  <a:avLst/>
                  <a:gdLst/>
                  <a:ahLst/>
                  <a:cxnLst>
                    <a:cxn ang="0">
                      <a:pos x="680" y="461"/>
                    </a:cxn>
                    <a:cxn ang="0">
                      <a:pos x="680" y="461"/>
                    </a:cxn>
                    <a:cxn ang="0">
                      <a:pos x="638" y="432"/>
                    </a:cxn>
                    <a:cxn ang="0">
                      <a:pos x="597" y="403"/>
                    </a:cxn>
                    <a:cxn ang="0">
                      <a:pos x="555" y="374"/>
                    </a:cxn>
                    <a:cxn ang="0">
                      <a:pos x="514" y="345"/>
                    </a:cxn>
                    <a:cxn ang="0">
                      <a:pos x="472" y="317"/>
                    </a:cxn>
                    <a:cxn ang="0">
                      <a:pos x="430" y="288"/>
                    </a:cxn>
                    <a:cxn ang="0">
                      <a:pos x="389" y="259"/>
                    </a:cxn>
                    <a:cxn ang="0">
                      <a:pos x="347" y="230"/>
                    </a:cxn>
                    <a:cxn ang="0">
                      <a:pos x="306" y="202"/>
                    </a:cxn>
                    <a:cxn ang="0">
                      <a:pos x="264" y="173"/>
                    </a:cxn>
                    <a:cxn ang="0">
                      <a:pos x="223" y="144"/>
                    </a:cxn>
                    <a:cxn ang="0">
                      <a:pos x="181" y="115"/>
                    </a:cxn>
                    <a:cxn ang="0">
                      <a:pos x="138" y="87"/>
                    </a:cxn>
                    <a:cxn ang="0">
                      <a:pos x="97" y="58"/>
                    </a:cxn>
                    <a:cxn ang="0">
                      <a:pos x="55" y="29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8" y="3"/>
                    </a:cxn>
                    <a:cxn ang="0">
                      <a:pos x="3" y="8"/>
                    </a:cxn>
                    <a:cxn ang="0">
                      <a:pos x="0" y="16"/>
                    </a:cxn>
                    <a:cxn ang="0">
                      <a:pos x="0" y="28"/>
                    </a:cxn>
                    <a:cxn ang="0">
                      <a:pos x="678" y="496"/>
                    </a:cxn>
                    <a:cxn ang="0">
                      <a:pos x="680" y="461"/>
                    </a:cxn>
                  </a:cxnLst>
                  <a:rect l="0" t="0" r="r" b="b"/>
                  <a:pathLst>
                    <a:path w="680" h="496">
                      <a:moveTo>
                        <a:pt x="680" y="461"/>
                      </a:moveTo>
                      <a:lnTo>
                        <a:pt x="680" y="461"/>
                      </a:lnTo>
                      <a:lnTo>
                        <a:pt x="638" y="432"/>
                      </a:lnTo>
                      <a:lnTo>
                        <a:pt x="597" y="403"/>
                      </a:lnTo>
                      <a:lnTo>
                        <a:pt x="555" y="374"/>
                      </a:lnTo>
                      <a:lnTo>
                        <a:pt x="514" y="345"/>
                      </a:lnTo>
                      <a:lnTo>
                        <a:pt x="472" y="317"/>
                      </a:lnTo>
                      <a:lnTo>
                        <a:pt x="430" y="288"/>
                      </a:lnTo>
                      <a:lnTo>
                        <a:pt x="389" y="259"/>
                      </a:lnTo>
                      <a:lnTo>
                        <a:pt x="347" y="230"/>
                      </a:lnTo>
                      <a:lnTo>
                        <a:pt x="306" y="202"/>
                      </a:lnTo>
                      <a:lnTo>
                        <a:pt x="264" y="173"/>
                      </a:lnTo>
                      <a:lnTo>
                        <a:pt x="223" y="144"/>
                      </a:lnTo>
                      <a:lnTo>
                        <a:pt x="181" y="115"/>
                      </a:lnTo>
                      <a:lnTo>
                        <a:pt x="138" y="87"/>
                      </a:lnTo>
                      <a:lnTo>
                        <a:pt x="97" y="58"/>
                      </a:lnTo>
                      <a:lnTo>
                        <a:pt x="55" y="29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8" y="3"/>
                      </a:lnTo>
                      <a:lnTo>
                        <a:pt x="3" y="8"/>
                      </a:lnTo>
                      <a:lnTo>
                        <a:pt x="0" y="16"/>
                      </a:lnTo>
                      <a:lnTo>
                        <a:pt x="0" y="28"/>
                      </a:lnTo>
                      <a:lnTo>
                        <a:pt x="678" y="496"/>
                      </a:lnTo>
                      <a:lnTo>
                        <a:pt x="680" y="46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65" name="Freeform 155">
                  <a:extLst>
                    <a:ext uri="{FF2B5EF4-FFF2-40B4-BE49-F238E27FC236}">
                      <a16:creationId xmlns:a16="http://schemas.microsoft.com/office/drawing/2014/main" id="{B7F46FCD-7B15-465D-32FF-E28D0A5408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5" y="3446"/>
                  <a:ext cx="268" cy="19"/>
                </a:xfrm>
                <a:custGeom>
                  <a:avLst/>
                  <a:gdLst/>
                  <a:ahLst/>
                  <a:cxnLst>
                    <a:cxn ang="0">
                      <a:pos x="0" y="37"/>
                    </a:cxn>
                    <a:cxn ang="0">
                      <a:pos x="534" y="37"/>
                    </a:cxn>
                    <a:cxn ang="0">
                      <a:pos x="528" y="0"/>
                    </a:cxn>
                    <a:cxn ang="0">
                      <a:pos x="13" y="0"/>
                    </a:cxn>
                    <a:cxn ang="0">
                      <a:pos x="0" y="37"/>
                    </a:cxn>
                  </a:cxnLst>
                  <a:rect l="0" t="0" r="r" b="b"/>
                  <a:pathLst>
                    <a:path w="534" h="37">
                      <a:moveTo>
                        <a:pt x="0" y="37"/>
                      </a:moveTo>
                      <a:lnTo>
                        <a:pt x="534" y="37"/>
                      </a:lnTo>
                      <a:lnTo>
                        <a:pt x="528" y="0"/>
                      </a:lnTo>
                      <a:lnTo>
                        <a:pt x="13" y="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66" name="Freeform 156">
                  <a:extLst>
                    <a:ext uri="{FF2B5EF4-FFF2-40B4-BE49-F238E27FC236}">
                      <a16:creationId xmlns:a16="http://schemas.microsoft.com/office/drawing/2014/main" id="{86DCCC0B-053B-A29B-838C-A1DEF3CE7A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5" y="3446"/>
                  <a:ext cx="268" cy="19"/>
                </a:xfrm>
                <a:custGeom>
                  <a:avLst/>
                  <a:gdLst/>
                  <a:ahLst/>
                  <a:cxnLst>
                    <a:cxn ang="0">
                      <a:pos x="0" y="37"/>
                    </a:cxn>
                    <a:cxn ang="0">
                      <a:pos x="534" y="37"/>
                    </a:cxn>
                    <a:cxn ang="0">
                      <a:pos x="528" y="0"/>
                    </a:cxn>
                    <a:cxn ang="0">
                      <a:pos x="13" y="0"/>
                    </a:cxn>
                    <a:cxn ang="0">
                      <a:pos x="0" y="37"/>
                    </a:cxn>
                  </a:cxnLst>
                  <a:rect l="0" t="0" r="r" b="b"/>
                  <a:pathLst>
                    <a:path w="534" h="37">
                      <a:moveTo>
                        <a:pt x="0" y="37"/>
                      </a:moveTo>
                      <a:lnTo>
                        <a:pt x="534" y="37"/>
                      </a:lnTo>
                      <a:lnTo>
                        <a:pt x="528" y="0"/>
                      </a:lnTo>
                      <a:lnTo>
                        <a:pt x="13" y="0"/>
                      </a:lnTo>
                      <a:lnTo>
                        <a:pt x="0" y="3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67" name="Rectangle 157">
                  <a:extLst>
                    <a:ext uri="{FF2B5EF4-FFF2-40B4-BE49-F238E27FC236}">
                      <a16:creationId xmlns:a16="http://schemas.microsoft.com/office/drawing/2014/main" id="{AB533B17-543D-A68C-7E20-CFEE3F3995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5" y="3556"/>
                  <a:ext cx="377" cy="23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68" name="Rectangle 158">
                  <a:extLst>
                    <a:ext uri="{FF2B5EF4-FFF2-40B4-BE49-F238E27FC236}">
                      <a16:creationId xmlns:a16="http://schemas.microsoft.com/office/drawing/2014/main" id="{CAE03F03-6F3A-4AD0-148E-2F099B4C21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5" y="3556"/>
                  <a:ext cx="377" cy="23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69" name="Rectangle 159">
                  <a:extLst>
                    <a:ext uri="{FF2B5EF4-FFF2-40B4-BE49-F238E27FC236}">
                      <a16:creationId xmlns:a16="http://schemas.microsoft.com/office/drawing/2014/main" id="{0B4B073C-76E4-8480-F84B-C239F66EC0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4" y="3665"/>
                  <a:ext cx="538" cy="2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70" name="Rectangle 160">
                  <a:extLst>
                    <a:ext uri="{FF2B5EF4-FFF2-40B4-BE49-F238E27FC236}">
                      <a16:creationId xmlns:a16="http://schemas.microsoft.com/office/drawing/2014/main" id="{E51FF729-F229-2E05-5ECD-02ADE81F01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4" y="3665"/>
                  <a:ext cx="538" cy="20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71" name="Freeform 161">
                  <a:extLst>
                    <a:ext uri="{FF2B5EF4-FFF2-40B4-BE49-F238E27FC236}">
                      <a16:creationId xmlns:a16="http://schemas.microsoft.com/office/drawing/2014/main" id="{8779B313-9BC9-0265-4653-534BD723C4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1" y="3665"/>
                  <a:ext cx="142" cy="108"/>
                </a:xfrm>
                <a:custGeom>
                  <a:avLst/>
                  <a:gdLst/>
                  <a:ahLst/>
                  <a:cxnLst>
                    <a:cxn ang="0">
                      <a:pos x="219" y="0"/>
                    </a:cxn>
                    <a:cxn ang="0">
                      <a:pos x="0" y="216"/>
                    </a:cxn>
                    <a:cxn ang="0">
                      <a:pos x="62" y="216"/>
                    </a:cxn>
                    <a:cxn ang="0">
                      <a:pos x="285" y="0"/>
                    </a:cxn>
                    <a:cxn ang="0">
                      <a:pos x="219" y="0"/>
                    </a:cxn>
                  </a:cxnLst>
                  <a:rect l="0" t="0" r="r" b="b"/>
                  <a:pathLst>
                    <a:path w="285" h="216">
                      <a:moveTo>
                        <a:pt x="219" y="0"/>
                      </a:moveTo>
                      <a:lnTo>
                        <a:pt x="0" y="216"/>
                      </a:lnTo>
                      <a:lnTo>
                        <a:pt x="62" y="216"/>
                      </a:lnTo>
                      <a:lnTo>
                        <a:pt x="285" y="0"/>
                      </a:lnTo>
                      <a:lnTo>
                        <a:pt x="219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72" name="Freeform 162">
                  <a:extLst>
                    <a:ext uri="{FF2B5EF4-FFF2-40B4-BE49-F238E27FC236}">
                      <a16:creationId xmlns:a16="http://schemas.microsoft.com/office/drawing/2014/main" id="{7FC48BA5-ADCC-354E-CFBC-D0E5CE4693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1" y="3665"/>
                  <a:ext cx="142" cy="108"/>
                </a:xfrm>
                <a:custGeom>
                  <a:avLst/>
                  <a:gdLst/>
                  <a:ahLst/>
                  <a:cxnLst>
                    <a:cxn ang="0">
                      <a:pos x="219" y="0"/>
                    </a:cxn>
                    <a:cxn ang="0">
                      <a:pos x="0" y="216"/>
                    </a:cxn>
                    <a:cxn ang="0">
                      <a:pos x="62" y="216"/>
                    </a:cxn>
                    <a:cxn ang="0">
                      <a:pos x="285" y="0"/>
                    </a:cxn>
                    <a:cxn ang="0">
                      <a:pos x="219" y="0"/>
                    </a:cxn>
                  </a:cxnLst>
                  <a:rect l="0" t="0" r="r" b="b"/>
                  <a:pathLst>
                    <a:path w="285" h="216">
                      <a:moveTo>
                        <a:pt x="219" y="0"/>
                      </a:moveTo>
                      <a:lnTo>
                        <a:pt x="0" y="216"/>
                      </a:lnTo>
                      <a:lnTo>
                        <a:pt x="62" y="216"/>
                      </a:lnTo>
                      <a:lnTo>
                        <a:pt x="285" y="0"/>
                      </a:lnTo>
                      <a:lnTo>
                        <a:pt x="21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73" name="Freeform 163">
                  <a:extLst>
                    <a:ext uri="{FF2B5EF4-FFF2-40B4-BE49-F238E27FC236}">
                      <a16:creationId xmlns:a16="http://schemas.microsoft.com/office/drawing/2014/main" id="{8E843C79-0276-1E3E-DAE0-F93E9DC0C4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7" y="3447"/>
                  <a:ext cx="145" cy="109"/>
                </a:xfrm>
                <a:custGeom>
                  <a:avLst/>
                  <a:gdLst/>
                  <a:ahLst/>
                  <a:cxnLst>
                    <a:cxn ang="0">
                      <a:pos x="225" y="0"/>
                    </a:cxn>
                    <a:cxn ang="0">
                      <a:pos x="0" y="219"/>
                    </a:cxn>
                    <a:cxn ang="0">
                      <a:pos x="62" y="219"/>
                    </a:cxn>
                    <a:cxn ang="0">
                      <a:pos x="291" y="0"/>
                    </a:cxn>
                    <a:cxn ang="0">
                      <a:pos x="225" y="0"/>
                    </a:cxn>
                  </a:cxnLst>
                  <a:rect l="0" t="0" r="r" b="b"/>
                  <a:pathLst>
                    <a:path w="291" h="219">
                      <a:moveTo>
                        <a:pt x="225" y="0"/>
                      </a:moveTo>
                      <a:lnTo>
                        <a:pt x="0" y="219"/>
                      </a:lnTo>
                      <a:lnTo>
                        <a:pt x="62" y="219"/>
                      </a:lnTo>
                      <a:lnTo>
                        <a:pt x="291" y="0"/>
                      </a:lnTo>
                      <a:lnTo>
                        <a:pt x="225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74" name="Freeform 164">
                  <a:extLst>
                    <a:ext uri="{FF2B5EF4-FFF2-40B4-BE49-F238E27FC236}">
                      <a16:creationId xmlns:a16="http://schemas.microsoft.com/office/drawing/2014/main" id="{31999676-D5F3-90F1-FD21-0A48246143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7" y="3447"/>
                  <a:ext cx="145" cy="109"/>
                </a:xfrm>
                <a:custGeom>
                  <a:avLst/>
                  <a:gdLst/>
                  <a:ahLst/>
                  <a:cxnLst>
                    <a:cxn ang="0">
                      <a:pos x="225" y="0"/>
                    </a:cxn>
                    <a:cxn ang="0">
                      <a:pos x="0" y="219"/>
                    </a:cxn>
                    <a:cxn ang="0">
                      <a:pos x="62" y="219"/>
                    </a:cxn>
                    <a:cxn ang="0">
                      <a:pos x="291" y="0"/>
                    </a:cxn>
                    <a:cxn ang="0">
                      <a:pos x="225" y="0"/>
                    </a:cxn>
                  </a:cxnLst>
                  <a:rect l="0" t="0" r="r" b="b"/>
                  <a:pathLst>
                    <a:path w="291" h="219">
                      <a:moveTo>
                        <a:pt x="225" y="0"/>
                      </a:moveTo>
                      <a:lnTo>
                        <a:pt x="0" y="219"/>
                      </a:lnTo>
                      <a:lnTo>
                        <a:pt x="62" y="219"/>
                      </a:lnTo>
                      <a:lnTo>
                        <a:pt x="291" y="0"/>
                      </a:lnTo>
                      <a:lnTo>
                        <a:pt x="225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75" name="Line 165">
                  <a:extLst>
                    <a:ext uri="{FF2B5EF4-FFF2-40B4-BE49-F238E27FC236}">
                      <a16:creationId xmlns:a16="http://schemas.microsoft.com/office/drawing/2014/main" id="{F0D2EC9F-6E96-DFB6-332B-FAAF7C4734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83" y="3579"/>
                  <a:ext cx="35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76" name="Rectangle 166">
                  <a:extLst>
                    <a:ext uri="{FF2B5EF4-FFF2-40B4-BE49-F238E27FC236}">
                      <a16:creationId xmlns:a16="http://schemas.microsoft.com/office/drawing/2014/main" id="{579F95B7-A362-9B50-36FD-8DDBFB534C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7" y="3696"/>
                  <a:ext cx="68" cy="76"/>
                </a:xfrm>
                <a:prstGeom prst="rect">
                  <a:avLst/>
                </a:prstGeom>
                <a:solidFill>
                  <a:srgbClr val="9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77" name="Rectangle 167">
                  <a:extLst>
                    <a:ext uri="{FF2B5EF4-FFF2-40B4-BE49-F238E27FC236}">
                      <a16:creationId xmlns:a16="http://schemas.microsoft.com/office/drawing/2014/main" id="{2FDE515A-0687-A5F9-C62E-B25E897042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7" y="3696"/>
                  <a:ext cx="68" cy="76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78" name="Rectangle 168">
                  <a:extLst>
                    <a:ext uri="{FF2B5EF4-FFF2-40B4-BE49-F238E27FC236}">
                      <a16:creationId xmlns:a16="http://schemas.microsoft.com/office/drawing/2014/main" id="{1CBC8D2B-92D4-8880-1D4A-B07C549A0C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7" y="3695"/>
                  <a:ext cx="68" cy="76"/>
                </a:xfrm>
                <a:prstGeom prst="rect">
                  <a:avLst/>
                </a:prstGeom>
                <a:solidFill>
                  <a:srgbClr val="9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79" name="Rectangle 169">
                  <a:extLst>
                    <a:ext uri="{FF2B5EF4-FFF2-40B4-BE49-F238E27FC236}">
                      <a16:creationId xmlns:a16="http://schemas.microsoft.com/office/drawing/2014/main" id="{A9BE6407-6951-2CC8-A18B-179F72163D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7" y="3695"/>
                  <a:ext cx="68" cy="76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80" name="Rectangle 170">
                  <a:extLst>
                    <a:ext uri="{FF2B5EF4-FFF2-40B4-BE49-F238E27FC236}">
                      <a16:creationId xmlns:a16="http://schemas.microsoft.com/office/drawing/2014/main" id="{794AB9ED-10B7-A86C-512E-F964E9A6F9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0" y="3695"/>
                  <a:ext cx="68" cy="76"/>
                </a:xfrm>
                <a:prstGeom prst="rect">
                  <a:avLst/>
                </a:prstGeom>
                <a:solidFill>
                  <a:srgbClr val="9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81" name="Rectangle 171">
                  <a:extLst>
                    <a:ext uri="{FF2B5EF4-FFF2-40B4-BE49-F238E27FC236}">
                      <a16:creationId xmlns:a16="http://schemas.microsoft.com/office/drawing/2014/main" id="{6C71682B-6E66-F179-033A-4884772514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50" y="3695"/>
                  <a:ext cx="68" cy="76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82" name="Freeform 172">
                  <a:extLst>
                    <a:ext uri="{FF2B5EF4-FFF2-40B4-BE49-F238E27FC236}">
                      <a16:creationId xmlns:a16="http://schemas.microsoft.com/office/drawing/2014/main" id="{7044B715-957C-7444-619F-92D1E5A64E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3" y="3556"/>
                  <a:ext cx="144" cy="109"/>
                </a:xfrm>
                <a:custGeom>
                  <a:avLst/>
                  <a:gdLst/>
                  <a:ahLst/>
                  <a:cxnLst>
                    <a:cxn ang="0">
                      <a:pos x="223" y="0"/>
                    </a:cxn>
                    <a:cxn ang="0">
                      <a:pos x="0" y="217"/>
                    </a:cxn>
                    <a:cxn ang="0">
                      <a:pos x="62" y="217"/>
                    </a:cxn>
                    <a:cxn ang="0">
                      <a:pos x="288" y="0"/>
                    </a:cxn>
                    <a:cxn ang="0">
                      <a:pos x="223" y="0"/>
                    </a:cxn>
                  </a:cxnLst>
                  <a:rect l="0" t="0" r="r" b="b"/>
                  <a:pathLst>
                    <a:path w="288" h="217">
                      <a:moveTo>
                        <a:pt x="223" y="0"/>
                      </a:moveTo>
                      <a:lnTo>
                        <a:pt x="0" y="217"/>
                      </a:lnTo>
                      <a:lnTo>
                        <a:pt x="62" y="217"/>
                      </a:lnTo>
                      <a:lnTo>
                        <a:pt x="288" y="0"/>
                      </a:lnTo>
                      <a:lnTo>
                        <a:pt x="223" y="0"/>
                      </a:lnTo>
                      <a:close/>
                    </a:path>
                  </a:pathLst>
                </a:custGeom>
                <a:solidFill>
                  <a:srgbClr val="FFFF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83" name="Freeform 173">
                  <a:extLst>
                    <a:ext uri="{FF2B5EF4-FFF2-40B4-BE49-F238E27FC236}">
                      <a16:creationId xmlns:a16="http://schemas.microsoft.com/office/drawing/2014/main" id="{09B14937-F876-8C58-0016-3846FFE1B9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3" y="3556"/>
                  <a:ext cx="144" cy="109"/>
                </a:xfrm>
                <a:custGeom>
                  <a:avLst/>
                  <a:gdLst/>
                  <a:ahLst/>
                  <a:cxnLst>
                    <a:cxn ang="0">
                      <a:pos x="223" y="0"/>
                    </a:cxn>
                    <a:cxn ang="0">
                      <a:pos x="0" y="217"/>
                    </a:cxn>
                    <a:cxn ang="0">
                      <a:pos x="62" y="217"/>
                    </a:cxn>
                    <a:cxn ang="0">
                      <a:pos x="288" y="0"/>
                    </a:cxn>
                    <a:cxn ang="0">
                      <a:pos x="223" y="0"/>
                    </a:cxn>
                  </a:cxnLst>
                  <a:rect l="0" t="0" r="r" b="b"/>
                  <a:pathLst>
                    <a:path w="288" h="217">
                      <a:moveTo>
                        <a:pt x="223" y="0"/>
                      </a:moveTo>
                      <a:lnTo>
                        <a:pt x="0" y="217"/>
                      </a:lnTo>
                      <a:lnTo>
                        <a:pt x="62" y="217"/>
                      </a:lnTo>
                      <a:lnTo>
                        <a:pt x="288" y="0"/>
                      </a:lnTo>
                      <a:lnTo>
                        <a:pt x="22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84" name="Line 174">
                  <a:extLst>
                    <a:ext uri="{FF2B5EF4-FFF2-40B4-BE49-F238E27FC236}">
                      <a16:creationId xmlns:a16="http://schemas.microsoft.com/office/drawing/2014/main" id="{A0DEB70D-88EF-0517-A343-5CF3278C44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363" y="3511"/>
                  <a:ext cx="110" cy="5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85" name="Line 175">
                  <a:extLst>
                    <a:ext uri="{FF2B5EF4-FFF2-40B4-BE49-F238E27FC236}">
                      <a16:creationId xmlns:a16="http://schemas.microsoft.com/office/drawing/2014/main" id="{714C7A2D-5CB1-AFB5-136F-95CF40B077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92" y="3510"/>
                  <a:ext cx="111" cy="5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86" name="Line 176">
                  <a:extLst>
                    <a:ext uri="{FF2B5EF4-FFF2-40B4-BE49-F238E27FC236}">
                      <a16:creationId xmlns:a16="http://schemas.microsoft.com/office/drawing/2014/main" id="{1CAC4A94-34C0-9906-C044-D999E763E3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109" y="3510"/>
                  <a:ext cx="111" cy="5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87" name="Line 177">
                  <a:extLst>
                    <a:ext uri="{FF2B5EF4-FFF2-40B4-BE49-F238E27FC236}">
                      <a16:creationId xmlns:a16="http://schemas.microsoft.com/office/drawing/2014/main" id="{CB2B4246-94B1-25C4-CA12-BCB7CD249C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38" y="3509"/>
                  <a:ext cx="111" cy="5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88" name="Line 178">
                  <a:extLst>
                    <a:ext uri="{FF2B5EF4-FFF2-40B4-BE49-F238E27FC236}">
                      <a16:creationId xmlns:a16="http://schemas.microsoft.com/office/drawing/2014/main" id="{0ACAE289-BB43-5F3F-B8D2-AE1E052C6E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869" y="3510"/>
                  <a:ext cx="111" cy="5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89" name="Line 179">
                  <a:extLst>
                    <a:ext uri="{FF2B5EF4-FFF2-40B4-BE49-F238E27FC236}">
                      <a16:creationId xmlns:a16="http://schemas.microsoft.com/office/drawing/2014/main" id="{9BDFB0BF-C8E9-5F01-756B-659AA48B3A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99" y="3508"/>
                  <a:ext cx="110" cy="5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90" name="Freeform 180">
                  <a:extLst>
                    <a:ext uri="{FF2B5EF4-FFF2-40B4-BE49-F238E27FC236}">
                      <a16:creationId xmlns:a16="http://schemas.microsoft.com/office/drawing/2014/main" id="{5A872598-4FA2-FE92-5E98-9BFE445037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5" y="3753"/>
                  <a:ext cx="3336" cy="291"/>
                </a:xfrm>
                <a:custGeom>
                  <a:avLst/>
                  <a:gdLst/>
                  <a:ahLst/>
                  <a:cxnLst>
                    <a:cxn ang="0">
                      <a:pos x="6416" y="579"/>
                    </a:cxn>
                    <a:cxn ang="0">
                      <a:pos x="6432" y="543"/>
                    </a:cxn>
                    <a:cxn ang="0">
                      <a:pos x="6448" y="506"/>
                    </a:cxn>
                    <a:cxn ang="0">
                      <a:pos x="6465" y="470"/>
                    </a:cxn>
                    <a:cxn ang="0">
                      <a:pos x="6481" y="434"/>
                    </a:cxn>
                    <a:cxn ang="0">
                      <a:pos x="6497" y="398"/>
                    </a:cxn>
                    <a:cxn ang="0">
                      <a:pos x="6513" y="362"/>
                    </a:cxn>
                    <a:cxn ang="0">
                      <a:pos x="6529" y="326"/>
                    </a:cxn>
                    <a:cxn ang="0">
                      <a:pos x="6545" y="289"/>
                    </a:cxn>
                    <a:cxn ang="0">
                      <a:pos x="6562" y="253"/>
                    </a:cxn>
                    <a:cxn ang="0">
                      <a:pos x="6578" y="217"/>
                    </a:cxn>
                    <a:cxn ang="0">
                      <a:pos x="6594" y="181"/>
                    </a:cxn>
                    <a:cxn ang="0">
                      <a:pos x="6610" y="144"/>
                    </a:cxn>
                    <a:cxn ang="0">
                      <a:pos x="6626" y="109"/>
                    </a:cxn>
                    <a:cxn ang="0">
                      <a:pos x="6642" y="73"/>
                    </a:cxn>
                    <a:cxn ang="0">
                      <a:pos x="6658" y="36"/>
                    </a:cxn>
                    <a:cxn ang="0">
                      <a:pos x="6674" y="0"/>
                    </a:cxn>
                    <a:cxn ang="0">
                      <a:pos x="5903" y="31"/>
                    </a:cxn>
                    <a:cxn ang="0">
                      <a:pos x="1" y="31"/>
                    </a:cxn>
                    <a:cxn ang="0">
                      <a:pos x="0" y="287"/>
                    </a:cxn>
                    <a:cxn ang="0">
                      <a:pos x="416" y="581"/>
                    </a:cxn>
                    <a:cxn ang="0">
                      <a:pos x="6416" y="579"/>
                    </a:cxn>
                  </a:cxnLst>
                  <a:rect l="0" t="0" r="r" b="b"/>
                  <a:pathLst>
                    <a:path w="6674" h="581">
                      <a:moveTo>
                        <a:pt x="6416" y="579"/>
                      </a:moveTo>
                      <a:lnTo>
                        <a:pt x="6432" y="543"/>
                      </a:lnTo>
                      <a:lnTo>
                        <a:pt x="6448" y="506"/>
                      </a:lnTo>
                      <a:lnTo>
                        <a:pt x="6465" y="470"/>
                      </a:lnTo>
                      <a:lnTo>
                        <a:pt x="6481" y="434"/>
                      </a:lnTo>
                      <a:lnTo>
                        <a:pt x="6497" y="398"/>
                      </a:lnTo>
                      <a:lnTo>
                        <a:pt x="6513" y="362"/>
                      </a:lnTo>
                      <a:lnTo>
                        <a:pt x="6529" y="326"/>
                      </a:lnTo>
                      <a:lnTo>
                        <a:pt x="6545" y="289"/>
                      </a:lnTo>
                      <a:lnTo>
                        <a:pt x="6562" y="253"/>
                      </a:lnTo>
                      <a:lnTo>
                        <a:pt x="6578" y="217"/>
                      </a:lnTo>
                      <a:lnTo>
                        <a:pt x="6594" y="181"/>
                      </a:lnTo>
                      <a:lnTo>
                        <a:pt x="6610" y="144"/>
                      </a:lnTo>
                      <a:lnTo>
                        <a:pt x="6626" y="109"/>
                      </a:lnTo>
                      <a:lnTo>
                        <a:pt x="6642" y="73"/>
                      </a:lnTo>
                      <a:lnTo>
                        <a:pt x="6658" y="36"/>
                      </a:lnTo>
                      <a:lnTo>
                        <a:pt x="6674" y="0"/>
                      </a:lnTo>
                      <a:lnTo>
                        <a:pt x="5903" y="31"/>
                      </a:lnTo>
                      <a:lnTo>
                        <a:pt x="1" y="31"/>
                      </a:lnTo>
                      <a:lnTo>
                        <a:pt x="0" y="287"/>
                      </a:lnTo>
                      <a:lnTo>
                        <a:pt x="416" y="581"/>
                      </a:lnTo>
                      <a:lnTo>
                        <a:pt x="6416" y="5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91" name="Freeform 181">
                  <a:extLst>
                    <a:ext uri="{FF2B5EF4-FFF2-40B4-BE49-F238E27FC236}">
                      <a16:creationId xmlns:a16="http://schemas.microsoft.com/office/drawing/2014/main" id="{E6236E01-370C-C7C2-BF74-2242D9A657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5" y="3753"/>
                  <a:ext cx="3336" cy="291"/>
                </a:xfrm>
                <a:custGeom>
                  <a:avLst/>
                  <a:gdLst/>
                  <a:ahLst/>
                  <a:cxnLst>
                    <a:cxn ang="0">
                      <a:pos x="6416" y="579"/>
                    </a:cxn>
                    <a:cxn ang="0">
                      <a:pos x="6416" y="579"/>
                    </a:cxn>
                    <a:cxn ang="0">
                      <a:pos x="6432" y="543"/>
                    </a:cxn>
                    <a:cxn ang="0">
                      <a:pos x="6448" y="506"/>
                    </a:cxn>
                    <a:cxn ang="0">
                      <a:pos x="6465" y="470"/>
                    </a:cxn>
                    <a:cxn ang="0">
                      <a:pos x="6481" y="434"/>
                    </a:cxn>
                    <a:cxn ang="0">
                      <a:pos x="6497" y="398"/>
                    </a:cxn>
                    <a:cxn ang="0">
                      <a:pos x="6513" y="362"/>
                    </a:cxn>
                    <a:cxn ang="0">
                      <a:pos x="6529" y="326"/>
                    </a:cxn>
                    <a:cxn ang="0">
                      <a:pos x="6545" y="289"/>
                    </a:cxn>
                    <a:cxn ang="0">
                      <a:pos x="6562" y="253"/>
                    </a:cxn>
                    <a:cxn ang="0">
                      <a:pos x="6578" y="217"/>
                    </a:cxn>
                    <a:cxn ang="0">
                      <a:pos x="6594" y="181"/>
                    </a:cxn>
                    <a:cxn ang="0">
                      <a:pos x="6610" y="144"/>
                    </a:cxn>
                    <a:cxn ang="0">
                      <a:pos x="6626" y="109"/>
                    </a:cxn>
                    <a:cxn ang="0">
                      <a:pos x="6642" y="73"/>
                    </a:cxn>
                    <a:cxn ang="0">
                      <a:pos x="6658" y="36"/>
                    </a:cxn>
                    <a:cxn ang="0">
                      <a:pos x="6674" y="0"/>
                    </a:cxn>
                    <a:cxn ang="0">
                      <a:pos x="5903" y="31"/>
                    </a:cxn>
                    <a:cxn ang="0">
                      <a:pos x="1" y="31"/>
                    </a:cxn>
                    <a:cxn ang="0">
                      <a:pos x="0" y="287"/>
                    </a:cxn>
                    <a:cxn ang="0">
                      <a:pos x="416" y="581"/>
                    </a:cxn>
                    <a:cxn ang="0">
                      <a:pos x="6416" y="579"/>
                    </a:cxn>
                  </a:cxnLst>
                  <a:rect l="0" t="0" r="r" b="b"/>
                  <a:pathLst>
                    <a:path w="6674" h="581">
                      <a:moveTo>
                        <a:pt x="6416" y="579"/>
                      </a:moveTo>
                      <a:lnTo>
                        <a:pt x="6416" y="579"/>
                      </a:lnTo>
                      <a:lnTo>
                        <a:pt x="6432" y="543"/>
                      </a:lnTo>
                      <a:lnTo>
                        <a:pt x="6448" y="506"/>
                      </a:lnTo>
                      <a:lnTo>
                        <a:pt x="6465" y="470"/>
                      </a:lnTo>
                      <a:lnTo>
                        <a:pt x="6481" y="434"/>
                      </a:lnTo>
                      <a:lnTo>
                        <a:pt x="6497" y="398"/>
                      </a:lnTo>
                      <a:lnTo>
                        <a:pt x="6513" y="362"/>
                      </a:lnTo>
                      <a:lnTo>
                        <a:pt x="6529" y="326"/>
                      </a:lnTo>
                      <a:lnTo>
                        <a:pt x="6545" y="289"/>
                      </a:lnTo>
                      <a:lnTo>
                        <a:pt x="6562" y="253"/>
                      </a:lnTo>
                      <a:lnTo>
                        <a:pt x="6578" y="217"/>
                      </a:lnTo>
                      <a:lnTo>
                        <a:pt x="6594" y="181"/>
                      </a:lnTo>
                      <a:lnTo>
                        <a:pt x="6610" y="144"/>
                      </a:lnTo>
                      <a:lnTo>
                        <a:pt x="6626" y="109"/>
                      </a:lnTo>
                      <a:lnTo>
                        <a:pt x="6642" y="73"/>
                      </a:lnTo>
                      <a:lnTo>
                        <a:pt x="6658" y="36"/>
                      </a:lnTo>
                      <a:lnTo>
                        <a:pt x="6674" y="0"/>
                      </a:lnTo>
                      <a:lnTo>
                        <a:pt x="5903" y="31"/>
                      </a:lnTo>
                      <a:lnTo>
                        <a:pt x="1" y="31"/>
                      </a:lnTo>
                      <a:lnTo>
                        <a:pt x="0" y="287"/>
                      </a:lnTo>
                      <a:lnTo>
                        <a:pt x="416" y="581"/>
                      </a:lnTo>
                      <a:lnTo>
                        <a:pt x="6416" y="57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92" name="Freeform 182">
                  <a:extLst>
                    <a:ext uri="{FF2B5EF4-FFF2-40B4-BE49-F238E27FC236}">
                      <a16:creationId xmlns:a16="http://schemas.microsoft.com/office/drawing/2014/main" id="{4F04A2E2-0BD0-C8BB-736F-55B25204C8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3" y="3952"/>
                  <a:ext cx="3171" cy="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341" y="0"/>
                    </a:cxn>
                    <a:cxn ang="0">
                      <a:pos x="6323" y="45"/>
                    </a:cxn>
                    <a:cxn ang="0">
                      <a:pos x="63" y="4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341" h="45">
                      <a:moveTo>
                        <a:pt x="0" y="0"/>
                      </a:moveTo>
                      <a:lnTo>
                        <a:pt x="6341" y="0"/>
                      </a:lnTo>
                      <a:lnTo>
                        <a:pt x="6323" y="45"/>
                      </a:lnTo>
                      <a:lnTo>
                        <a:pt x="63" y="4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93" name="Freeform 183">
                  <a:extLst>
                    <a:ext uri="{FF2B5EF4-FFF2-40B4-BE49-F238E27FC236}">
                      <a16:creationId xmlns:a16="http://schemas.microsoft.com/office/drawing/2014/main" id="{1AFE40C1-7CB7-4B12-64DD-21F6B8CA3E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3" y="3952"/>
                  <a:ext cx="3171" cy="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341" y="0"/>
                    </a:cxn>
                    <a:cxn ang="0">
                      <a:pos x="6323" y="45"/>
                    </a:cxn>
                    <a:cxn ang="0">
                      <a:pos x="63" y="4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341" h="45">
                      <a:moveTo>
                        <a:pt x="0" y="0"/>
                      </a:moveTo>
                      <a:lnTo>
                        <a:pt x="6341" y="0"/>
                      </a:lnTo>
                      <a:lnTo>
                        <a:pt x="6323" y="45"/>
                      </a:lnTo>
                      <a:lnTo>
                        <a:pt x="63" y="45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94" name="Freeform 184">
                  <a:extLst>
                    <a:ext uri="{FF2B5EF4-FFF2-40B4-BE49-F238E27FC236}">
                      <a16:creationId xmlns:a16="http://schemas.microsoft.com/office/drawing/2014/main" id="{EC13D323-3054-4B81-92F2-E6A7C342AC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8" y="3838"/>
                  <a:ext cx="36" cy="33"/>
                </a:xfrm>
                <a:custGeom>
                  <a:avLst/>
                  <a:gdLst/>
                  <a:ahLst/>
                  <a:cxnLst>
                    <a:cxn ang="0">
                      <a:pos x="0" y="53"/>
                    </a:cxn>
                    <a:cxn ang="0">
                      <a:pos x="3" y="60"/>
                    </a:cxn>
                    <a:cxn ang="0">
                      <a:pos x="8" y="65"/>
                    </a:cxn>
                    <a:cxn ang="0">
                      <a:pos x="16" y="66"/>
                    </a:cxn>
                    <a:cxn ang="0">
                      <a:pos x="24" y="66"/>
                    </a:cxn>
                    <a:cxn ang="0">
                      <a:pos x="32" y="65"/>
                    </a:cxn>
                    <a:cxn ang="0">
                      <a:pos x="41" y="62"/>
                    </a:cxn>
                    <a:cxn ang="0">
                      <a:pos x="48" y="60"/>
                    </a:cxn>
                    <a:cxn ang="0">
                      <a:pos x="54" y="58"/>
                    </a:cxn>
                    <a:cxn ang="0">
                      <a:pos x="59" y="55"/>
                    </a:cxn>
                    <a:cxn ang="0">
                      <a:pos x="63" y="51"/>
                    </a:cxn>
                    <a:cxn ang="0">
                      <a:pos x="67" y="46"/>
                    </a:cxn>
                    <a:cxn ang="0">
                      <a:pos x="69" y="40"/>
                    </a:cxn>
                    <a:cxn ang="0">
                      <a:pos x="72" y="33"/>
                    </a:cxn>
                    <a:cxn ang="0">
                      <a:pos x="72" y="27"/>
                    </a:cxn>
                    <a:cxn ang="0">
                      <a:pos x="72" y="20"/>
                    </a:cxn>
                    <a:cxn ang="0">
                      <a:pos x="70" y="13"/>
                    </a:cxn>
                    <a:cxn ang="0">
                      <a:pos x="62" y="3"/>
                    </a:cxn>
                    <a:cxn ang="0">
                      <a:pos x="51" y="0"/>
                    </a:cxn>
                    <a:cxn ang="0">
                      <a:pos x="41" y="0"/>
                    </a:cxn>
                    <a:cxn ang="0">
                      <a:pos x="37" y="1"/>
                    </a:cxn>
                    <a:cxn ang="0">
                      <a:pos x="36" y="2"/>
                    </a:cxn>
                    <a:cxn ang="0">
                      <a:pos x="31" y="6"/>
                    </a:cxn>
                    <a:cxn ang="0">
                      <a:pos x="24" y="12"/>
                    </a:cxn>
                    <a:cxn ang="0">
                      <a:pos x="17" y="18"/>
                    </a:cxn>
                    <a:cxn ang="0">
                      <a:pos x="10" y="27"/>
                    </a:cxn>
                    <a:cxn ang="0">
                      <a:pos x="5" y="36"/>
                    </a:cxn>
                    <a:cxn ang="0">
                      <a:pos x="1" y="44"/>
                    </a:cxn>
                    <a:cxn ang="0">
                      <a:pos x="0" y="53"/>
                    </a:cxn>
                  </a:cxnLst>
                  <a:rect l="0" t="0" r="r" b="b"/>
                  <a:pathLst>
                    <a:path w="72" h="66">
                      <a:moveTo>
                        <a:pt x="0" y="53"/>
                      </a:moveTo>
                      <a:lnTo>
                        <a:pt x="3" y="60"/>
                      </a:lnTo>
                      <a:lnTo>
                        <a:pt x="8" y="65"/>
                      </a:lnTo>
                      <a:lnTo>
                        <a:pt x="16" y="66"/>
                      </a:lnTo>
                      <a:lnTo>
                        <a:pt x="24" y="66"/>
                      </a:lnTo>
                      <a:lnTo>
                        <a:pt x="32" y="65"/>
                      </a:lnTo>
                      <a:lnTo>
                        <a:pt x="41" y="62"/>
                      </a:lnTo>
                      <a:lnTo>
                        <a:pt x="48" y="60"/>
                      </a:lnTo>
                      <a:lnTo>
                        <a:pt x="54" y="58"/>
                      </a:lnTo>
                      <a:lnTo>
                        <a:pt x="59" y="55"/>
                      </a:lnTo>
                      <a:lnTo>
                        <a:pt x="63" y="51"/>
                      </a:lnTo>
                      <a:lnTo>
                        <a:pt x="67" y="46"/>
                      </a:lnTo>
                      <a:lnTo>
                        <a:pt x="69" y="40"/>
                      </a:lnTo>
                      <a:lnTo>
                        <a:pt x="72" y="33"/>
                      </a:lnTo>
                      <a:lnTo>
                        <a:pt x="72" y="27"/>
                      </a:lnTo>
                      <a:lnTo>
                        <a:pt x="72" y="20"/>
                      </a:lnTo>
                      <a:lnTo>
                        <a:pt x="70" y="13"/>
                      </a:lnTo>
                      <a:lnTo>
                        <a:pt x="62" y="3"/>
                      </a:lnTo>
                      <a:lnTo>
                        <a:pt x="51" y="0"/>
                      </a:lnTo>
                      <a:lnTo>
                        <a:pt x="41" y="0"/>
                      </a:lnTo>
                      <a:lnTo>
                        <a:pt x="37" y="1"/>
                      </a:lnTo>
                      <a:lnTo>
                        <a:pt x="36" y="2"/>
                      </a:lnTo>
                      <a:lnTo>
                        <a:pt x="31" y="6"/>
                      </a:lnTo>
                      <a:lnTo>
                        <a:pt x="24" y="12"/>
                      </a:lnTo>
                      <a:lnTo>
                        <a:pt x="17" y="18"/>
                      </a:lnTo>
                      <a:lnTo>
                        <a:pt x="10" y="27"/>
                      </a:lnTo>
                      <a:lnTo>
                        <a:pt x="5" y="36"/>
                      </a:lnTo>
                      <a:lnTo>
                        <a:pt x="1" y="44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B2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95" name="Freeform 185">
                  <a:extLst>
                    <a:ext uri="{FF2B5EF4-FFF2-40B4-BE49-F238E27FC236}">
                      <a16:creationId xmlns:a16="http://schemas.microsoft.com/office/drawing/2014/main" id="{634334C0-F6EB-5271-3A64-9E0588AD57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9" y="3838"/>
                  <a:ext cx="35" cy="31"/>
                </a:xfrm>
                <a:custGeom>
                  <a:avLst/>
                  <a:gdLst/>
                  <a:ahLst/>
                  <a:cxnLst>
                    <a:cxn ang="0">
                      <a:pos x="68" y="12"/>
                    </a:cxn>
                    <a:cxn ang="0">
                      <a:pos x="60" y="2"/>
                    </a:cxn>
                    <a:cxn ang="0">
                      <a:pos x="50" y="0"/>
                    </a:cxn>
                    <a:cxn ang="0">
                      <a:pos x="40" y="0"/>
                    </a:cxn>
                    <a:cxn ang="0">
                      <a:pos x="36" y="1"/>
                    </a:cxn>
                    <a:cxn ang="0">
                      <a:pos x="35" y="2"/>
                    </a:cxn>
                    <a:cxn ang="0">
                      <a:pos x="30" y="6"/>
                    </a:cxn>
                    <a:cxn ang="0">
                      <a:pos x="23" y="10"/>
                    </a:cxn>
                    <a:cxn ang="0">
                      <a:pos x="16" y="16"/>
                    </a:cxn>
                    <a:cxn ang="0">
                      <a:pos x="9" y="23"/>
                    </a:cxn>
                    <a:cxn ang="0">
                      <a:pos x="4" y="31"/>
                    </a:cxn>
                    <a:cxn ang="0">
                      <a:pos x="0" y="39"/>
                    </a:cxn>
                    <a:cxn ang="0">
                      <a:pos x="0" y="49"/>
                    </a:cxn>
                    <a:cxn ang="0">
                      <a:pos x="2" y="54"/>
                    </a:cxn>
                    <a:cxn ang="0">
                      <a:pos x="8" y="59"/>
                    </a:cxn>
                    <a:cxn ang="0">
                      <a:pos x="15" y="60"/>
                    </a:cxn>
                    <a:cxn ang="0">
                      <a:pos x="23" y="60"/>
                    </a:cxn>
                    <a:cxn ang="0">
                      <a:pos x="31" y="58"/>
                    </a:cxn>
                    <a:cxn ang="0">
                      <a:pos x="39" y="55"/>
                    </a:cxn>
                    <a:cxn ang="0">
                      <a:pos x="46" y="53"/>
                    </a:cxn>
                    <a:cxn ang="0">
                      <a:pos x="52" y="51"/>
                    </a:cxn>
                    <a:cxn ang="0">
                      <a:pos x="57" y="49"/>
                    </a:cxn>
                    <a:cxn ang="0">
                      <a:pos x="61" y="45"/>
                    </a:cxn>
                    <a:cxn ang="0">
                      <a:pos x="65" y="40"/>
                    </a:cxn>
                    <a:cxn ang="0">
                      <a:pos x="67" y="35"/>
                    </a:cxn>
                    <a:cxn ang="0">
                      <a:pos x="69" y="30"/>
                    </a:cxn>
                    <a:cxn ang="0">
                      <a:pos x="69" y="24"/>
                    </a:cxn>
                    <a:cxn ang="0">
                      <a:pos x="69" y="17"/>
                    </a:cxn>
                    <a:cxn ang="0">
                      <a:pos x="68" y="12"/>
                    </a:cxn>
                  </a:cxnLst>
                  <a:rect l="0" t="0" r="r" b="b"/>
                  <a:pathLst>
                    <a:path w="69" h="60">
                      <a:moveTo>
                        <a:pt x="68" y="12"/>
                      </a:moveTo>
                      <a:lnTo>
                        <a:pt x="60" y="2"/>
                      </a:lnTo>
                      <a:lnTo>
                        <a:pt x="50" y="0"/>
                      </a:lnTo>
                      <a:lnTo>
                        <a:pt x="40" y="0"/>
                      </a:lnTo>
                      <a:lnTo>
                        <a:pt x="36" y="1"/>
                      </a:lnTo>
                      <a:lnTo>
                        <a:pt x="35" y="2"/>
                      </a:lnTo>
                      <a:lnTo>
                        <a:pt x="30" y="6"/>
                      </a:lnTo>
                      <a:lnTo>
                        <a:pt x="23" y="10"/>
                      </a:lnTo>
                      <a:lnTo>
                        <a:pt x="16" y="16"/>
                      </a:lnTo>
                      <a:lnTo>
                        <a:pt x="9" y="23"/>
                      </a:lnTo>
                      <a:lnTo>
                        <a:pt x="4" y="31"/>
                      </a:lnTo>
                      <a:lnTo>
                        <a:pt x="0" y="39"/>
                      </a:lnTo>
                      <a:lnTo>
                        <a:pt x="0" y="49"/>
                      </a:lnTo>
                      <a:lnTo>
                        <a:pt x="2" y="54"/>
                      </a:lnTo>
                      <a:lnTo>
                        <a:pt x="8" y="59"/>
                      </a:lnTo>
                      <a:lnTo>
                        <a:pt x="15" y="60"/>
                      </a:lnTo>
                      <a:lnTo>
                        <a:pt x="23" y="60"/>
                      </a:lnTo>
                      <a:lnTo>
                        <a:pt x="31" y="58"/>
                      </a:lnTo>
                      <a:lnTo>
                        <a:pt x="39" y="55"/>
                      </a:lnTo>
                      <a:lnTo>
                        <a:pt x="46" y="53"/>
                      </a:lnTo>
                      <a:lnTo>
                        <a:pt x="52" y="51"/>
                      </a:lnTo>
                      <a:lnTo>
                        <a:pt x="57" y="49"/>
                      </a:lnTo>
                      <a:lnTo>
                        <a:pt x="61" y="45"/>
                      </a:lnTo>
                      <a:lnTo>
                        <a:pt x="65" y="40"/>
                      </a:lnTo>
                      <a:lnTo>
                        <a:pt x="67" y="35"/>
                      </a:lnTo>
                      <a:lnTo>
                        <a:pt x="69" y="30"/>
                      </a:lnTo>
                      <a:lnTo>
                        <a:pt x="69" y="24"/>
                      </a:lnTo>
                      <a:lnTo>
                        <a:pt x="69" y="17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9EA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96" name="Freeform 186">
                  <a:extLst>
                    <a:ext uri="{FF2B5EF4-FFF2-40B4-BE49-F238E27FC236}">
                      <a16:creationId xmlns:a16="http://schemas.microsoft.com/office/drawing/2014/main" id="{8BCCC727-26EA-7976-AA8C-29EE0B52EC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80" y="3838"/>
                  <a:ext cx="33" cy="27"/>
                </a:xfrm>
                <a:custGeom>
                  <a:avLst/>
                  <a:gdLst/>
                  <a:ahLst/>
                  <a:cxnLst>
                    <a:cxn ang="0">
                      <a:pos x="66" y="13"/>
                    </a:cxn>
                    <a:cxn ang="0">
                      <a:pos x="58" y="3"/>
                    </a:cxn>
                    <a:cxn ang="0">
                      <a:pos x="48" y="0"/>
                    </a:cxn>
                    <a:cxn ang="0">
                      <a:pos x="38" y="1"/>
                    </a:cxn>
                    <a:cxn ang="0">
                      <a:pos x="34" y="2"/>
                    </a:cxn>
                    <a:cxn ang="0">
                      <a:pos x="33" y="3"/>
                    </a:cxn>
                    <a:cxn ang="0">
                      <a:pos x="28" y="6"/>
                    </a:cxn>
                    <a:cxn ang="0">
                      <a:pos x="22" y="10"/>
                    </a:cxn>
                    <a:cxn ang="0">
                      <a:pos x="15" y="15"/>
                    </a:cxn>
                    <a:cxn ang="0">
                      <a:pos x="8" y="22"/>
                    </a:cxn>
                    <a:cxn ang="0">
                      <a:pos x="3" y="30"/>
                    </a:cxn>
                    <a:cxn ang="0">
                      <a:pos x="0" y="38"/>
                    </a:cxn>
                    <a:cxn ang="0">
                      <a:pos x="0" y="46"/>
                    </a:cxn>
                    <a:cxn ang="0">
                      <a:pos x="3" y="51"/>
                    </a:cxn>
                    <a:cxn ang="0">
                      <a:pos x="7" y="53"/>
                    </a:cxn>
                    <a:cxn ang="0">
                      <a:pos x="14" y="54"/>
                    </a:cxn>
                    <a:cxn ang="0">
                      <a:pos x="22" y="54"/>
                    </a:cxn>
                    <a:cxn ang="0">
                      <a:pos x="29" y="52"/>
                    </a:cxn>
                    <a:cxn ang="0">
                      <a:pos x="37" y="51"/>
                    </a:cxn>
                    <a:cxn ang="0">
                      <a:pos x="44" y="48"/>
                    </a:cxn>
                    <a:cxn ang="0">
                      <a:pos x="50" y="46"/>
                    </a:cxn>
                    <a:cxn ang="0">
                      <a:pos x="59" y="40"/>
                    </a:cxn>
                    <a:cxn ang="0">
                      <a:pos x="65" y="32"/>
                    </a:cxn>
                    <a:cxn ang="0">
                      <a:pos x="67" y="23"/>
                    </a:cxn>
                    <a:cxn ang="0">
                      <a:pos x="66" y="13"/>
                    </a:cxn>
                  </a:cxnLst>
                  <a:rect l="0" t="0" r="r" b="b"/>
                  <a:pathLst>
                    <a:path w="67" h="54">
                      <a:moveTo>
                        <a:pt x="66" y="13"/>
                      </a:moveTo>
                      <a:lnTo>
                        <a:pt x="58" y="3"/>
                      </a:lnTo>
                      <a:lnTo>
                        <a:pt x="48" y="0"/>
                      </a:lnTo>
                      <a:lnTo>
                        <a:pt x="38" y="1"/>
                      </a:lnTo>
                      <a:lnTo>
                        <a:pt x="34" y="2"/>
                      </a:lnTo>
                      <a:lnTo>
                        <a:pt x="33" y="3"/>
                      </a:lnTo>
                      <a:lnTo>
                        <a:pt x="28" y="6"/>
                      </a:lnTo>
                      <a:lnTo>
                        <a:pt x="22" y="10"/>
                      </a:lnTo>
                      <a:lnTo>
                        <a:pt x="15" y="15"/>
                      </a:lnTo>
                      <a:lnTo>
                        <a:pt x="8" y="22"/>
                      </a:lnTo>
                      <a:lnTo>
                        <a:pt x="3" y="30"/>
                      </a:lnTo>
                      <a:lnTo>
                        <a:pt x="0" y="38"/>
                      </a:lnTo>
                      <a:lnTo>
                        <a:pt x="0" y="46"/>
                      </a:lnTo>
                      <a:lnTo>
                        <a:pt x="3" y="51"/>
                      </a:lnTo>
                      <a:lnTo>
                        <a:pt x="7" y="53"/>
                      </a:lnTo>
                      <a:lnTo>
                        <a:pt x="14" y="54"/>
                      </a:lnTo>
                      <a:lnTo>
                        <a:pt x="22" y="54"/>
                      </a:lnTo>
                      <a:lnTo>
                        <a:pt x="29" y="52"/>
                      </a:lnTo>
                      <a:lnTo>
                        <a:pt x="37" y="51"/>
                      </a:lnTo>
                      <a:lnTo>
                        <a:pt x="44" y="48"/>
                      </a:lnTo>
                      <a:lnTo>
                        <a:pt x="50" y="46"/>
                      </a:lnTo>
                      <a:lnTo>
                        <a:pt x="59" y="40"/>
                      </a:lnTo>
                      <a:lnTo>
                        <a:pt x="65" y="32"/>
                      </a:lnTo>
                      <a:lnTo>
                        <a:pt x="67" y="23"/>
                      </a:lnTo>
                      <a:lnTo>
                        <a:pt x="66" y="13"/>
                      </a:lnTo>
                      <a:close/>
                    </a:path>
                  </a:pathLst>
                </a:custGeom>
                <a:solidFill>
                  <a:srgbClr val="8599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97" name="Freeform 187">
                  <a:extLst>
                    <a:ext uri="{FF2B5EF4-FFF2-40B4-BE49-F238E27FC236}">
                      <a16:creationId xmlns:a16="http://schemas.microsoft.com/office/drawing/2014/main" id="{898C03CE-F7D5-8DE2-30B0-780CA71804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80" y="3838"/>
                  <a:ext cx="33" cy="24"/>
                </a:xfrm>
                <a:custGeom>
                  <a:avLst/>
                  <a:gdLst/>
                  <a:ahLst/>
                  <a:cxnLst>
                    <a:cxn ang="0">
                      <a:pos x="66" y="13"/>
                    </a:cxn>
                    <a:cxn ang="0">
                      <a:pos x="58" y="2"/>
                    </a:cxn>
                    <a:cxn ang="0">
                      <a:pos x="46" y="0"/>
                    </a:cxn>
                    <a:cxn ang="0">
                      <a:pos x="37" y="1"/>
                    </a:cxn>
                    <a:cxn ang="0">
                      <a:pos x="33" y="2"/>
                    </a:cxn>
                    <a:cxn ang="0">
                      <a:pos x="31" y="3"/>
                    </a:cxn>
                    <a:cxn ang="0">
                      <a:pos x="27" y="4"/>
                    </a:cxn>
                    <a:cxn ang="0">
                      <a:pos x="21" y="8"/>
                    </a:cxn>
                    <a:cxn ang="0">
                      <a:pos x="14" y="13"/>
                    </a:cxn>
                    <a:cxn ang="0">
                      <a:pos x="8" y="18"/>
                    </a:cxn>
                    <a:cxn ang="0">
                      <a:pos x="4" y="25"/>
                    </a:cxn>
                    <a:cxn ang="0">
                      <a:pos x="0" y="33"/>
                    </a:cxn>
                    <a:cxn ang="0">
                      <a:pos x="1" y="41"/>
                    </a:cxn>
                    <a:cxn ang="0">
                      <a:pos x="4" y="45"/>
                    </a:cxn>
                    <a:cxn ang="0">
                      <a:pos x="8" y="47"/>
                    </a:cxn>
                    <a:cxn ang="0">
                      <a:pos x="14" y="47"/>
                    </a:cxn>
                    <a:cxn ang="0">
                      <a:pos x="22" y="47"/>
                    </a:cxn>
                    <a:cxn ang="0">
                      <a:pos x="29" y="45"/>
                    </a:cxn>
                    <a:cxn ang="0">
                      <a:pos x="36" y="44"/>
                    </a:cxn>
                    <a:cxn ang="0">
                      <a:pos x="43" y="41"/>
                    </a:cxn>
                    <a:cxn ang="0">
                      <a:pos x="49" y="39"/>
                    </a:cxn>
                    <a:cxn ang="0">
                      <a:pos x="58" y="34"/>
                    </a:cxn>
                    <a:cxn ang="0">
                      <a:pos x="64" y="28"/>
                    </a:cxn>
                    <a:cxn ang="0">
                      <a:pos x="67" y="21"/>
                    </a:cxn>
                    <a:cxn ang="0">
                      <a:pos x="66" y="13"/>
                    </a:cxn>
                  </a:cxnLst>
                  <a:rect l="0" t="0" r="r" b="b"/>
                  <a:pathLst>
                    <a:path w="67" h="47">
                      <a:moveTo>
                        <a:pt x="66" y="13"/>
                      </a:moveTo>
                      <a:lnTo>
                        <a:pt x="58" y="2"/>
                      </a:lnTo>
                      <a:lnTo>
                        <a:pt x="46" y="0"/>
                      </a:lnTo>
                      <a:lnTo>
                        <a:pt x="37" y="1"/>
                      </a:lnTo>
                      <a:lnTo>
                        <a:pt x="33" y="2"/>
                      </a:lnTo>
                      <a:lnTo>
                        <a:pt x="31" y="3"/>
                      </a:lnTo>
                      <a:lnTo>
                        <a:pt x="27" y="4"/>
                      </a:lnTo>
                      <a:lnTo>
                        <a:pt x="21" y="8"/>
                      </a:lnTo>
                      <a:lnTo>
                        <a:pt x="14" y="13"/>
                      </a:lnTo>
                      <a:lnTo>
                        <a:pt x="8" y="18"/>
                      </a:lnTo>
                      <a:lnTo>
                        <a:pt x="4" y="25"/>
                      </a:lnTo>
                      <a:lnTo>
                        <a:pt x="0" y="33"/>
                      </a:lnTo>
                      <a:lnTo>
                        <a:pt x="1" y="41"/>
                      </a:lnTo>
                      <a:lnTo>
                        <a:pt x="4" y="45"/>
                      </a:lnTo>
                      <a:lnTo>
                        <a:pt x="8" y="47"/>
                      </a:lnTo>
                      <a:lnTo>
                        <a:pt x="14" y="47"/>
                      </a:lnTo>
                      <a:lnTo>
                        <a:pt x="22" y="47"/>
                      </a:lnTo>
                      <a:lnTo>
                        <a:pt x="29" y="45"/>
                      </a:lnTo>
                      <a:lnTo>
                        <a:pt x="36" y="44"/>
                      </a:lnTo>
                      <a:lnTo>
                        <a:pt x="43" y="41"/>
                      </a:lnTo>
                      <a:lnTo>
                        <a:pt x="49" y="39"/>
                      </a:lnTo>
                      <a:lnTo>
                        <a:pt x="58" y="34"/>
                      </a:lnTo>
                      <a:lnTo>
                        <a:pt x="64" y="28"/>
                      </a:lnTo>
                      <a:lnTo>
                        <a:pt x="67" y="21"/>
                      </a:lnTo>
                      <a:lnTo>
                        <a:pt x="66" y="13"/>
                      </a:lnTo>
                      <a:close/>
                    </a:path>
                  </a:pathLst>
                </a:custGeom>
                <a:solidFill>
                  <a:srgbClr val="7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98" name="Freeform 188">
                  <a:extLst>
                    <a:ext uri="{FF2B5EF4-FFF2-40B4-BE49-F238E27FC236}">
                      <a16:creationId xmlns:a16="http://schemas.microsoft.com/office/drawing/2014/main" id="{3E806B61-2A81-E76A-7B36-BED41209E5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80" y="3838"/>
                  <a:ext cx="32" cy="21"/>
                </a:xfrm>
                <a:custGeom>
                  <a:avLst/>
                  <a:gdLst/>
                  <a:ahLst/>
                  <a:cxnLst>
                    <a:cxn ang="0">
                      <a:pos x="2" y="38"/>
                    </a:cxn>
                    <a:cxn ang="0">
                      <a:pos x="4" y="40"/>
                    </a:cxn>
                    <a:cxn ang="0">
                      <a:pos x="7" y="41"/>
                    </a:cxn>
                    <a:cxn ang="0">
                      <a:pos x="13" y="41"/>
                    </a:cxn>
                    <a:cxn ang="0">
                      <a:pos x="20" y="40"/>
                    </a:cxn>
                    <a:cxn ang="0">
                      <a:pos x="27" y="38"/>
                    </a:cxn>
                    <a:cxn ang="0">
                      <a:pos x="35" y="36"/>
                    </a:cxn>
                    <a:cxn ang="0">
                      <a:pos x="41" y="34"/>
                    </a:cxn>
                    <a:cxn ang="0">
                      <a:pos x="47" y="32"/>
                    </a:cxn>
                    <a:cxn ang="0">
                      <a:pos x="55" y="28"/>
                    </a:cxn>
                    <a:cxn ang="0">
                      <a:pos x="62" y="23"/>
                    </a:cxn>
                    <a:cxn ang="0">
                      <a:pos x="64" y="17"/>
                    </a:cxn>
                    <a:cxn ang="0">
                      <a:pos x="64" y="11"/>
                    </a:cxn>
                    <a:cxn ang="0">
                      <a:pos x="56" y="2"/>
                    </a:cxn>
                    <a:cxn ang="0">
                      <a:pos x="45" y="0"/>
                    </a:cxn>
                    <a:cxn ang="0">
                      <a:pos x="36" y="1"/>
                    </a:cxn>
                    <a:cxn ang="0">
                      <a:pos x="32" y="2"/>
                    </a:cxn>
                    <a:cxn ang="0">
                      <a:pos x="30" y="3"/>
                    </a:cxn>
                    <a:cxn ang="0">
                      <a:pos x="26" y="4"/>
                    </a:cxn>
                    <a:cxn ang="0">
                      <a:pos x="20" y="8"/>
                    </a:cxn>
                    <a:cxn ang="0">
                      <a:pos x="14" y="11"/>
                    </a:cxn>
                    <a:cxn ang="0">
                      <a:pos x="8" y="16"/>
                    </a:cxn>
                    <a:cxn ang="0">
                      <a:pos x="4" y="23"/>
                    </a:cxn>
                    <a:cxn ang="0">
                      <a:pos x="0" y="30"/>
                    </a:cxn>
                    <a:cxn ang="0">
                      <a:pos x="2" y="38"/>
                    </a:cxn>
                  </a:cxnLst>
                  <a:rect l="0" t="0" r="r" b="b"/>
                  <a:pathLst>
                    <a:path w="64" h="41">
                      <a:moveTo>
                        <a:pt x="2" y="38"/>
                      </a:moveTo>
                      <a:lnTo>
                        <a:pt x="4" y="40"/>
                      </a:lnTo>
                      <a:lnTo>
                        <a:pt x="7" y="41"/>
                      </a:lnTo>
                      <a:lnTo>
                        <a:pt x="13" y="41"/>
                      </a:lnTo>
                      <a:lnTo>
                        <a:pt x="20" y="40"/>
                      </a:lnTo>
                      <a:lnTo>
                        <a:pt x="27" y="38"/>
                      </a:lnTo>
                      <a:lnTo>
                        <a:pt x="35" y="36"/>
                      </a:lnTo>
                      <a:lnTo>
                        <a:pt x="41" y="34"/>
                      </a:lnTo>
                      <a:lnTo>
                        <a:pt x="47" y="32"/>
                      </a:lnTo>
                      <a:lnTo>
                        <a:pt x="55" y="28"/>
                      </a:lnTo>
                      <a:lnTo>
                        <a:pt x="62" y="23"/>
                      </a:lnTo>
                      <a:lnTo>
                        <a:pt x="64" y="17"/>
                      </a:lnTo>
                      <a:lnTo>
                        <a:pt x="64" y="11"/>
                      </a:lnTo>
                      <a:lnTo>
                        <a:pt x="56" y="2"/>
                      </a:lnTo>
                      <a:lnTo>
                        <a:pt x="45" y="0"/>
                      </a:lnTo>
                      <a:lnTo>
                        <a:pt x="36" y="1"/>
                      </a:lnTo>
                      <a:lnTo>
                        <a:pt x="32" y="2"/>
                      </a:lnTo>
                      <a:lnTo>
                        <a:pt x="30" y="3"/>
                      </a:lnTo>
                      <a:lnTo>
                        <a:pt x="26" y="4"/>
                      </a:lnTo>
                      <a:lnTo>
                        <a:pt x="20" y="8"/>
                      </a:lnTo>
                      <a:lnTo>
                        <a:pt x="14" y="11"/>
                      </a:lnTo>
                      <a:lnTo>
                        <a:pt x="8" y="16"/>
                      </a:lnTo>
                      <a:lnTo>
                        <a:pt x="4" y="23"/>
                      </a:lnTo>
                      <a:lnTo>
                        <a:pt x="0" y="30"/>
                      </a:lnTo>
                      <a:lnTo>
                        <a:pt x="2" y="38"/>
                      </a:lnTo>
                      <a:close/>
                    </a:path>
                  </a:pathLst>
                </a:custGeom>
                <a:solidFill>
                  <a:srgbClr val="59737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99" name="Freeform 189">
                  <a:extLst>
                    <a:ext uri="{FF2B5EF4-FFF2-40B4-BE49-F238E27FC236}">
                      <a16:creationId xmlns:a16="http://schemas.microsoft.com/office/drawing/2014/main" id="{CF68C19D-F1C2-7EB6-857F-E4F3D482E2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81" y="3849"/>
                  <a:ext cx="15" cy="18"/>
                </a:xfrm>
                <a:custGeom>
                  <a:avLst/>
                  <a:gdLst/>
                  <a:ahLst/>
                  <a:cxnLst>
                    <a:cxn ang="0">
                      <a:pos x="6" y="36"/>
                    </a:cxn>
                    <a:cxn ang="0">
                      <a:pos x="30" y="0"/>
                    </a:cxn>
                    <a:cxn ang="0">
                      <a:pos x="26" y="1"/>
                    </a:cxn>
                    <a:cxn ang="0">
                      <a:pos x="17" y="6"/>
                    </a:cxn>
                    <a:cxn ang="0">
                      <a:pos x="8" y="13"/>
                    </a:cxn>
                    <a:cxn ang="0">
                      <a:pos x="1" y="21"/>
                    </a:cxn>
                    <a:cxn ang="0">
                      <a:pos x="0" y="28"/>
                    </a:cxn>
                    <a:cxn ang="0">
                      <a:pos x="2" y="32"/>
                    </a:cxn>
                    <a:cxn ang="0">
                      <a:pos x="5" y="35"/>
                    </a:cxn>
                    <a:cxn ang="0">
                      <a:pos x="6" y="36"/>
                    </a:cxn>
                  </a:cxnLst>
                  <a:rect l="0" t="0" r="r" b="b"/>
                  <a:pathLst>
                    <a:path w="30" h="36">
                      <a:moveTo>
                        <a:pt x="6" y="36"/>
                      </a:moveTo>
                      <a:lnTo>
                        <a:pt x="30" y="0"/>
                      </a:lnTo>
                      <a:lnTo>
                        <a:pt x="26" y="1"/>
                      </a:lnTo>
                      <a:lnTo>
                        <a:pt x="17" y="6"/>
                      </a:lnTo>
                      <a:lnTo>
                        <a:pt x="8" y="13"/>
                      </a:lnTo>
                      <a:lnTo>
                        <a:pt x="1" y="21"/>
                      </a:lnTo>
                      <a:lnTo>
                        <a:pt x="0" y="28"/>
                      </a:lnTo>
                      <a:lnTo>
                        <a:pt x="2" y="32"/>
                      </a:lnTo>
                      <a:lnTo>
                        <a:pt x="5" y="35"/>
                      </a:lnTo>
                      <a:lnTo>
                        <a:pt x="6" y="36"/>
                      </a:lnTo>
                      <a:close/>
                    </a:path>
                  </a:pathLst>
                </a:custGeom>
                <a:solidFill>
                  <a:srgbClr val="9900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000" name="Freeform 190">
                  <a:extLst>
                    <a:ext uri="{FF2B5EF4-FFF2-40B4-BE49-F238E27FC236}">
                      <a16:creationId xmlns:a16="http://schemas.microsoft.com/office/drawing/2014/main" id="{620308EF-BB55-D447-487B-5A8BC863EE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81" y="3849"/>
                  <a:ext cx="15" cy="18"/>
                </a:xfrm>
                <a:custGeom>
                  <a:avLst/>
                  <a:gdLst/>
                  <a:ahLst/>
                  <a:cxnLst>
                    <a:cxn ang="0">
                      <a:pos x="6" y="36"/>
                    </a:cxn>
                    <a:cxn ang="0">
                      <a:pos x="30" y="0"/>
                    </a:cxn>
                    <a:cxn ang="0">
                      <a:pos x="30" y="0"/>
                    </a:cxn>
                    <a:cxn ang="0">
                      <a:pos x="26" y="1"/>
                    </a:cxn>
                    <a:cxn ang="0">
                      <a:pos x="17" y="6"/>
                    </a:cxn>
                    <a:cxn ang="0">
                      <a:pos x="8" y="13"/>
                    </a:cxn>
                    <a:cxn ang="0">
                      <a:pos x="1" y="21"/>
                    </a:cxn>
                    <a:cxn ang="0">
                      <a:pos x="1" y="21"/>
                    </a:cxn>
                    <a:cxn ang="0">
                      <a:pos x="0" y="28"/>
                    </a:cxn>
                    <a:cxn ang="0">
                      <a:pos x="2" y="32"/>
                    </a:cxn>
                    <a:cxn ang="0">
                      <a:pos x="5" y="35"/>
                    </a:cxn>
                    <a:cxn ang="0">
                      <a:pos x="6" y="36"/>
                    </a:cxn>
                  </a:cxnLst>
                  <a:rect l="0" t="0" r="r" b="b"/>
                  <a:pathLst>
                    <a:path w="30" h="36">
                      <a:moveTo>
                        <a:pt x="6" y="36"/>
                      </a:moveTo>
                      <a:lnTo>
                        <a:pt x="30" y="0"/>
                      </a:lnTo>
                      <a:lnTo>
                        <a:pt x="30" y="0"/>
                      </a:lnTo>
                      <a:lnTo>
                        <a:pt x="26" y="1"/>
                      </a:lnTo>
                      <a:lnTo>
                        <a:pt x="17" y="6"/>
                      </a:lnTo>
                      <a:lnTo>
                        <a:pt x="8" y="13"/>
                      </a:lnTo>
                      <a:lnTo>
                        <a:pt x="1" y="21"/>
                      </a:lnTo>
                      <a:lnTo>
                        <a:pt x="1" y="21"/>
                      </a:lnTo>
                      <a:lnTo>
                        <a:pt x="0" y="28"/>
                      </a:lnTo>
                      <a:lnTo>
                        <a:pt x="2" y="32"/>
                      </a:lnTo>
                      <a:lnTo>
                        <a:pt x="5" y="35"/>
                      </a:lnTo>
                      <a:lnTo>
                        <a:pt x="6" y="3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001" name="Freeform 191">
                  <a:extLst>
                    <a:ext uri="{FF2B5EF4-FFF2-40B4-BE49-F238E27FC236}">
                      <a16:creationId xmlns:a16="http://schemas.microsoft.com/office/drawing/2014/main" id="{179E06B7-A197-C4B0-2841-367CA56D76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3" y="3835"/>
                  <a:ext cx="58" cy="50"/>
                </a:xfrm>
                <a:custGeom>
                  <a:avLst/>
                  <a:gdLst/>
                  <a:ahLst/>
                  <a:cxnLst>
                    <a:cxn ang="0">
                      <a:pos x="51" y="40"/>
                    </a:cxn>
                    <a:cxn ang="0">
                      <a:pos x="53" y="38"/>
                    </a:cxn>
                    <a:cxn ang="0">
                      <a:pos x="59" y="35"/>
                    </a:cxn>
                    <a:cxn ang="0">
                      <a:pos x="66" y="30"/>
                    </a:cxn>
                    <a:cxn ang="0">
                      <a:pos x="74" y="25"/>
                    </a:cxn>
                    <a:cxn ang="0">
                      <a:pos x="81" y="21"/>
                    </a:cxn>
                    <a:cxn ang="0">
                      <a:pos x="88" y="16"/>
                    </a:cxn>
                    <a:cxn ang="0">
                      <a:pos x="93" y="14"/>
                    </a:cxn>
                    <a:cxn ang="0">
                      <a:pos x="96" y="12"/>
                    </a:cxn>
                    <a:cxn ang="0">
                      <a:pos x="99" y="9"/>
                    </a:cxn>
                    <a:cxn ang="0">
                      <a:pos x="104" y="6"/>
                    </a:cxn>
                    <a:cxn ang="0">
                      <a:pos x="106" y="3"/>
                    </a:cxn>
                    <a:cxn ang="0">
                      <a:pos x="103" y="1"/>
                    </a:cxn>
                    <a:cxn ang="0">
                      <a:pos x="93" y="0"/>
                    </a:cxn>
                    <a:cxn ang="0">
                      <a:pos x="81" y="1"/>
                    </a:cxn>
                    <a:cxn ang="0">
                      <a:pos x="67" y="3"/>
                    </a:cxn>
                    <a:cxn ang="0">
                      <a:pos x="52" y="6"/>
                    </a:cxn>
                    <a:cxn ang="0">
                      <a:pos x="38" y="9"/>
                    </a:cxn>
                    <a:cxn ang="0">
                      <a:pos x="25" y="13"/>
                    </a:cxn>
                    <a:cxn ang="0">
                      <a:pos x="16" y="17"/>
                    </a:cxn>
                    <a:cxn ang="0">
                      <a:pos x="10" y="21"/>
                    </a:cxn>
                    <a:cxn ang="0">
                      <a:pos x="9" y="21"/>
                    </a:cxn>
                    <a:cxn ang="0">
                      <a:pos x="8" y="23"/>
                    </a:cxn>
                    <a:cxn ang="0">
                      <a:pos x="4" y="27"/>
                    </a:cxn>
                    <a:cxn ang="0">
                      <a:pos x="0" y="32"/>
                    </a:cxn>
                    <a:cxn ang="0">
                      <a:pos x="32" y="98"/>
                    </a:cxn>
                    <a:cxn ang="0">
                      <a:pos x="49" y="99"/>
                    </a:cxn>
                    <a:cxn ang="0">
                      <a:pos x="52" y="99"/>
                    </a:cxn>
                    <a:cxn ang="0">
                      <a:pos x="57" y="97"/>
                    </a:cxn>
                    <a:cxn ang="0">
                      <a:pos x="66" y="95"/>
                    </a:cxn>
                    <a:cxn ang="0">
                      <a:pos x="75" y="89"/>
                    </a:cxn>
                    <a:cxn ang="0">
                      <a:pos x="85" y="82"/>
                    </a:cxn>
                    <a:cxn ang="0">
                      <a:pos x="97" y="72"/>
                    </a:cxn>
                    <a:cxn ang="0">
                      <a:pos x="107" y="58"/>
                    </a:cxn>
                    <a:cxn ang="0">
                      <a:pos x="115" y="42"/>
                    </a:cxn>
                    <a:cxn ang="0">
                      <a:pos x="115" y="39"/>
                    </a:cxn>
                    <a:cxn ang="0">
                      <a:pos x="115" y="36"/>
                    </a:cxn>
                    <a:cxn ang="0">
                      <a:pos x="115" y="34"/>
                    </a:cxn>
                    <a:cxn ang="0">
                      <a:pos x="112" y="35"/>
                    </a:cxn>
                    <a:cxn ang="0">
                      <a:pos x="107" y="38"/>
                    </a:cxn>
                    <a:cxn ang="0">
                      <a:pos x="100" y="42"/>
                    </a:cxn>
                    <a:cxn ang="0">
                      <a:pos x="92" y="45"/>
                    </a:cxn>
                    <a:cxn ang="0">
                      <a:pos x="83" y="50"/>
                    </a:cxn>
                    <a:cxn ang="0">
                      <a:pos x="75" y="53"/>
                    </a:cxn>
                    <a:cxn ang="0">
                      <a:pos x="68" y="56"/>
                    </a:cxn>
                    <a:cxn ang="0">
                      <a:pos x="63" y="57"/>
                    </a:cxn>
                    <a:cxn ang="0">
                      <a:pos x="61" y="58"/>
                    </a:cxn>
                    <a:cxn ang="0">
                      <a:pos x="59" y="58"/>
                    </a:cxn>
                    <a:cxn ang="0">
                      <a:pos x="55" y="59"/>
                    </a:cxn>
                    <a:cxn ang="0">
                      <a:pos x="49" y="60"/>
                    </a:cxn>
                    <a:cxn ang="0">
                      <a:pos x="44" y="61"/>
                    </a:cxn>
                    <a:cxn ang="0">
                      <a:pos x="39" y="60"/>
                    </a:cxn>
                    <a:cxn ang="0">
                      <a:pos x="38" y="57"/>
                    </a:cxn>
                    <a:cxn ang="0">
                      <a:pos x="41" y="50"/>
                    </a:cxn>
                    <a:cxn ang="0">
                      <a:pos x="51" y="40"/>
                    </a:cxn>
                  </a:cxnLst>
                  <a:rect l="0" t="0" r="r" b="b"/>
                  <a:pathLst>
                    <a:path w="115" h="99">
                      <a:moveTo>
                        <a:pt x="51" y="40"/>
                      </a:moveTo>
                      <a:lnTo>
                        <a:pt x="53" y="38"/>
                      </a:lnTo>
                      <a:lnTo>
                        <a:pt x="59" y="35"/>
                      </a:lnTo>
                      <a:lnTo>
                        <a:pt x="66" y="30"/>
                      </a:lnTo>
                      <a:lnTo>
                        <a:pt x="74" y="25"/>
                      </a:lnTo>
                      <a:lnTo>
                        <a:pt x="81" y="21"/>
                      </a:lnTo>
                      <a:lnTo>
                        <a:pt x="88" y="16"/>
                      </a:lnTo>
                      <a:lnTo>
                        <a:pt x="93" y="14"/>
                      </a:lnTo>
                      <a:lnTo>
                        <a:pt x="96" y="12"/>
                      </a:lnTo>
                      <a:lnTo>
                        <a:pt x="99" y="9"/>
                      </a:lnTo>
                      <a:lnTo>
                        <a:pt x="104" y="6"/>
                      </a:lnTo>
                      <a:lnTo>
                        <a:pt x="106" y="3"/>
                      </a:lnTo>
                      <a:lnTo>
                        <a:pt x="103" y="1"/>
                      </a:lnTo>
                      <a:lnTo>
                        <a:pt x="93" y="0"/>
                      </a:lnTo>
                      <a:lnTo>
                        <a:pt x="81" y="1"/>
                      </a:lnTo>
                      <a:lnTo>
                        <a:pt x="67" y="3"/>
                      </a:lnTo>
                      <a:lnTo>
                        <a:pt x="52" y="6"/>
                      </a:lnTo>
                      <a:lnTo>
                        <a:pt x="38" y="9"/>
                      </a:lnTo>
                      <a:lnTo>
                        <a:pt x="25" y="13"/>
                      </a:lnTo>
                      <a:lnTo>
                        <a:pt x="16" y="17"/>
                      </a:lnTo>
                      <a:lnTo>
                        <a:pt x="10" y="21"/>
                      </a:lnTo>
                      <a:lnTo>
                        <a:pt x="9" y="21"/>
                      </a:lnTo>
                      <a:lnTo>
                        <a:pt x="8" y="23"/>
                      </a:lnTo>
                      <a:lnTo>
                        <a:pt x="4" y="27"/>
                      </a:lnTo>
                      <a:lnTo>
                        <a:pt x="0" y="32"/>
                      </a:lnTo>
                      <a:lnTo>
                        <a:pt x="32" y="98"/>
                      </a:lnTo>
                      <a:lnTo>
                        <a:pt x="49" y="99"/>
                      </a:lnTo>
                      <a:lnTo>
                        <a:pt x="52" y="99"/>
                      </a:lnTo>
                      <a:lnTo>
                        <a:pt x="57" y="97"/>
                      </a:lnTo>
                      <a:lnTo>
                        <a:pt x="66" y="95"/>
                      </a:lnTo>
                      <a:lnTo>
                        <a:pt x="75" y="89"/>
                      </a:lnTo>
                      <a:lnTo>
                        <a:pt x="85" y="82"/>
                      </a:lnTo>
                      <a:lnTo>
                        <a:pt x="97" y="72"/>
                      </a:lnTo>
                      <a:lnTo>
                        <a:pt x="107" y="58"/>
                      </a:lnTo>
                      <a:lnTo>
                        <a:pt x="115" y="42"/>
                      </a:lnTo>
                      <a:lnTo>
                        <a:pt x="115" y="39"/>
                      </a:lnTo>
                      <a:lnTo>
                        <a:pt x="115" y="36"/>
                      </a:lnTo>
                      <a:lnTo>
                        <a:pt x="115" y="34"/>
                      </a:lnTo>
                      <a:lnTo>
                        <a:pt x="112" y="35"/>
                      </a:lnTo>
                      <a:lnTo>
                        <a:pt x="107" y="38"/>
                      </a:lnTo>
                      <a:lnTo>
                        <a:pt x="100" y="42"/>
                      </a:lnTo>
                      <a:lnTo>
                        <a:pt x="92" y="45"/>
                      </a:lnTo>
                      <a:lnTo>
                        <a:pt x="83" y="50"/>
                      </a:lnTo>
                      <a:lnTo>
                        <a:pt x="75" y="53"/>
                      </a:lnTo>
                      <a:lnTo>
                        <a:pt x="68" y="56"/>
                      </a:lnTo>
                      <a:lnTo>
                        <a:pt x="63" y="57"/>
                      </a:lnTo>
                      <a:lnTo>
                        <a:pt x="61" y="58"/>
                      </a:lnTo>
                      <a:lnTo>
                        <a:pt x="59" y="58"/>
                      </a:lnTo>
                      <a:lnTo>
                        <a:pt x="55" y="59"/>
                      </a:lnTo>
                      <a:lnTo>
                        <a:pt x="49" y="60"/>
                      </a:lnTo>
                      <a:lnTo>
                        <a:pt x="44" y="61"/>
                      </a:lnTo>
                      <a:lnTo>
                        <a:pt x="39" y="60"/>
                      </a:lnTo>
                      <a:lnTo>
                        <a:pt x="38" y="57"/>
                      </a:lnTo>
                      <a:lnTo>
                        <a:pt x="41" y="50"/>
                      </a:lnTo>
                      <a:lnTo>
                        <a:pt x="51" y="40"/>
                      </a:lnTo>
                      <a:close/>
                    </a:path>
                  </a:pathLst>
                </a:custGeom>
                <a:solidFill>
                  <a:srgbClr val="B226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002" name="Freeform 192">
                  <a:extLst>
                    <a:ext uri="{FF2B5EF4-FFF2-40B4-BE49-F238E27FC236}">
                      <a16:creationId xmlns:a16="http://schemas.microsoft.com/office/drawing/2014/main" id="{3B7DD28F-8B81-EC3D-BFC0-9B3B31F8D4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3" y="3835"/>
                  <a:ext cx="58" cy="50"/>
                </a:xfrm>
                <a:custGeom>
                  <a:avLst/>
                  <a:gdLst/>
                  <a:ahLst/>
                  <a:cxnLst>
                    <a:cxn ang="0">
                      <a:pos x="51" y="40"/>
                    </a:cxn>
                    <a:cxn ang="0">
                      <a:pos x="51" y="40"/>
                    </a:cxn>
                    <a:cxn ang="0">
                      <a:pos x="53" y="38"/>
                    </a:cxn>
                    <a:cxn ang="0">
                      <a:pos x="59" y="35"/>
                    </a:cxn>
                    <a:cxn ang="0">
                      <a:pos x="66" y="30"/>
                    </a:cxn>
                    <a:cxn ang="0">
                      <a:pos x="74" y="25"/>
                    </a:cxn>
                    <a:cxn ang="0">
                      <a:pos x="81" y="21"/>
                    </a:cxn>
                    <a:cxn ang="0">
                      <a:pos x="88" y="16"/>
                    </a:cxn>
                    <a:cxn ang="0">
                      <a:pos x="93" y="14"/>
                    </a:cxn>
                    <a:cxn ang="0">
                      <a:pos x="96" y="12"/>
                    </a:cxn>
                    <a:cxn ang="0">
                      <a:pos x="96" y="12"/>
                    </a:cxn>
                    <a:cxn ang="0">
                      <a:pos x="99" y="9"/>
                    </a:cxn>
                    <a:cxn ang="0">
                      <a:pos x="104" y="6"/>
                    </a:cxn>
                    <a:cxn ang="0">
                      <a:pos x="106" y="3"/>
                    </a:cxn>
                    <a:cxn ang="0">
                      <a:pos x="103" y="1"/>
                    </a:cxn>
                    <a:cxn ang="0">
                      <a:pos x="103" y="1"/>
                    </a:cxn>
                    <a:cxn ang="0">
                      <a:pos x="93" y="0"/>
                    </a:cxn>
                    <a:cxn ang="0">
                      <a:pos x="81" y="1"/>
                    </a:cxn>
                    <a:cxn ang="0">
                      <a:pos x="67" y="3"/>
                    </a:cxn>
                    <a:cxn ang="0">
                      <a:pos x="52" y="6"/>
                    </a:cxn>
                    <a:cxn ang="0">
                      <a:pos x="38" y="9"/>
                    </a:cxn>
                    <a:cxn ang="0">
                      <a:pos x="25" y="13"/>
                    </a:cxn>
                    <a:cxn ang="0">
                      <a:pos x="16" y="17"/>
                    </a:cxn>
                    <a:cxn ang="0">
                      <a:pos x="10" y="21"/>
                    </a:cxn>
                    <a:cxn ang="0">
                      <a:pos x="10" y="21"/>
                    </a:cxn>
                    <a:cxn ang="0">
                      <a:pos x="9" y="21"/>
                    </a:cxn>
                    <a:cxn ang="0">
                      <a:pos x="8" y="23"/>
                    </a:cxn>
                    <a:cxn ang="0">
                      <a:pos x="4" y="27"/>
                    </a:cxn>
                    <a:cxn ang="0">
                      <a:pos x="0" y="32"/>
                    </a:cxn>
                    <a:cxn ang="0">
                      <a:pos x="32" y="98"/>
                    </a:cxn>
                    <a:cxn ang="0">
                      <a:pos x="49" y="99"/>
                    </a:cxn>
                    <a:cxn ang="0">
                      <a:pos x="49" y="99"/>
                    </a:cxn>
                    <a:cxn ang="0">
                      <a:pos x="52" y="99"/>
                    </a:cxn>
                    <a:cxn ang="0">
                      <a:pos x="57" y="97"/>
                    </a:cxn>
                    <a:cxn ang="0">
                      <a:pos x="66" y="95"/>
                    </a:cxn>
                    <a:cxn ang="0">
                      <a:pos x="75" y="89"/>
                    </a:cxn>
                    <a:cxn ang="0">
                      <a:pos x="85" y="82"/>
                    </a:cxn>
                    <a:cxn ang="0">
                      <a:pos x="97" y="72"/>
                    </a:cxn>
                    <a:cxn ang="0">
                      <a:pos x="107" y="58"/>
                    </a:cxn>
                    <a:cxn ang="0">
                      <a:pos x="115" y="42"/>
                    </a:cxn>
                    <a:cxn ang="0">
                      <a:pos x="115" y="42"/>
                    </a:cxn>
                    <a:cxn ang="0">
                      <a:pos x="115" y="39"/>
                    </a:cxn>
                    <a:cxn ang="0">
                      <a:pos x="115" y="36"/>
                    </a:cxn>
                    <a:cxn ang="0">
                      <a:pos x="115" y="34"/>
                    </a:cxn>
                    <a:cxn ang="0">
                      <a:pos x="112" y="35"/>
                    </a:cxn>
                    <a:cxn ang="0">
                      <a:pos x="112" y="35"/>
                    </a:cxn>
                    <a:cxn ang="0">
                      <a:pos x="107" y="38"/>
                    </a:cxn>
                    <a:cxn ang="0">
                      <a:pos x="100" y="42"/>
                    </a:cxn>
                    <a:cxn ang="0">
                      <a:pos x="92" y="45"/>
                    </a:cxn>
                    <a:cxn ang="0">
                      <a:pos x="83" y="50"/>
                    </a:cxn>
                    <a:cxn ang="0">
                      <a:pos x="75" y="53"/>
                    </a:cxn>
                    <a:cxn ang="0">
                      <a:pos x="68" y="56"/>
                    </a:cxn>
                    <a:cxn ang="0">
                      <a:pos x="63" y="57"/>
                    </a:cxn>
                    <a:cxn ang="0">
                      <a:pos x="61" y="58"/>
                    </a:cxn>
                    <a:cxn ang="0">
                      <a:pos x="61" y="58"/>
                    </a:cxn>
                    <a:cxn ang="0">
                      <a:pos x="59" y="58"/>
                    </a:cxn>
                    <a:cxn ang="0">
                      <a:pos x="55" y="59"/>
                    </a:cxn>
                    <a:cxn ang="0">
                      <a:pos x="49" y="60"/>
                    </a:cxn>
                    <a:cxn ang="0">
                      <a:pos x="44" y="61"/>
                    </a:cxn>
                    <a:cxn ang="0">
                      <a:pos x="39" y="60"/>
                    </a:cxn>
                    <a:cxn ang="0">
                      <a:pos x="38" y="57"/>
                    </a:cxn>
                    <a:cxn ang="0">
                      <a:pos x="41" y="50"/>
                    </a:cxn>
                    <a:cxn ang="0">
                      <a:pos x="51" y="40"/>
                    </a:cxn>
                  </a:cxnLst>
                  <a:rect l="0" t="0" r="r" b="b"/>
                  <a:pathLst>
                    <a:path w="115" h="99">
                      <a:moveTo>
                        <a:pt x="51" y="40"/>
                      </a:moveTo>
                      <a:lnTo>
                        <a:pt x="51" y="40"/>
                      </a:lnTo>
                      <a:lnTo>
                        <a:pt x="53" y="38"/>
                      </a:lnTo>
                      <a:lnTo>
                        <a:pt x="59" y="35"/>
                      </a:lnTo>
                      <a:lnTo>
                        <a:pt x="66" y="30"/>
                      </a:lnTo>
                      <a:lnTo>
                        <a:pt x="74" y="25"/>
                      </a:lnTo>
                      <a:lnTo>
                        <a:pt x="81" y="21"/>
                      </a:lnTo>
                      <a:lnTo>
                        <a:pt x="88" y="16"/>
                      </a:lnTo>
                      <a:lnTo>
                        <a:pt x="93" y="14"/>
                      </a:lnTo>
                      <a:lnTo>
                        <a:pt x="96" y="12"/>
                      </a:lnTo>
                      <a:lnTo>
                        <a:pt x="96" y="12"/>
                      </a:lnTo>
                      <a:lnTo>
                        <a:pt x="99" y="9"/>
                      </a:lnTo>
                      <a:lnTo>
                        <a:pt x="104" y="6"/>
                      </a:lnTo>
                      <a:lnTo>
                        <a:pt x="106" y="3"/>
                      </a:lnTo>
                      <a:lnTo>
                        <a:pt x="103" y="1"/>
                      </a:lnTo>
                      <a:lnTo>
                        <a:pt x="103" y="1"/>
                      </a:lnTo>
                      <a:lnTo>
                        <a:pt x="93" y="0"/>
                      </a:lnTo>
                      <a:lnTo>
                        <a:pt x="81" y="1"/>
                      </a:lnTo>
                      <a:lnTo>
                        <a:pt x="67" y="3"/>
                      </a:lnTo>
                      <a:lnTo>
                        <a:pt x="52" y="6"/>
                      </a:lnTo>
                      <a:lnTo>
                        <a:pt x="38" y="9"/>
                      </a:lnTo>
                      <a:lnTo>
                        <a:pt x="25" y="13"/>
                      </a:lnTo>
                      <a:lnTo>
                        <a:pt x="16" y="17"/>
                      </a:lnTo>
                      <a:lnTo>
                        <a:pt x="10" y="21"/>
                      </a:lnTo>
                      <a:lnTo>
                        <a:pt x="10" y="21"/>
                      </a:lnTo>
                      <a:lnTo>
                        <a:pt x="9" y="21"/>
                      </a:lnTo>
                      <a:lnTo>
                        <a:pt x="8" y="23"/>
                      </a:lnTo>
                      <a:lnTo>
                        <a:pt x="4" y="27"/>
                      </a:lnTo>
                      <a:lnTo>
                        <a:pt x="0" y="32"/>
                      </a:lnTo>
                      <a:lnTo>
                        <a:pt x="32" y="98"/>
                      </a:lnTo>
                      <a:lnTo>
                        <a:pt x="49" y="99"/>
                      </a:lnTo>
                      <a:lnTo>
                        <a:pt x="49" y="99"/>
                      </a:lnTo>
                      <a:lnTo>
                        <a:pt x="52" y="99"/>
                      </a:lnTo>
                      <a:lnTo>
                        <a:pt x="57" y="97"/>
                      </a:lnTo>
                      <a:lnTo>
                        <a:pt x="66" y="95"/>
                      </a:lnTo>
                      <a:lnTo>
                        <a:pt x="75" y="89"/>
                      </a:lnTo>
                      <a:lnTo>
                        <a:pt x="85" y="82"/>
                      </a:lnTo>
                      <a:lnTo>
                        <a:pt x="97" y="72"/>
                      </a:lnTo>
                      <a:lnTo>
                        <a:pt x="107" y="58"/>
                      </a:lnTo>
                      <a:lnTo>
                        <a:pt x="115" y="42"/>
                      </a:lnTo>
                      <a:lnTo>
                        <a:pt x="115" y="42"/>
                      </a:lnTo>
                      <a:lnTo>
                        <a:pt x="115" y="39"/>
                      </a:lnTo>
                      <a:lnTo>
                        <a:pt x="115" y="36"/>
                      </a:lnTo>
                      <a:lnTo>
                        <a:pt x="115" y="34"/>
                      </a:lnTo>
                      <a:lnTo>
                        <a:pt x="112" y="35"/>
                      </a:lnTo>
                      <a:lnTo>
                        <a:pt x="112" y="35"/>
                      </a:lnTo>
                      <a:lnTo>
                        <a:pt x="107" y="38"/>
                      </a:lnTo>
                      <a:lnTo>
                        <a:pt x="100" y="42"/>
                      </a:lnTo>
                      <a:lnTo>
                        <a:pt x="92" y="45"/>
                      </a:lnTo>
                      <a:lnTo>
                        <a:pt x="83" y="50"/>
                      </a:lnTo>
                      <a:lnTo>
                        <a:pt x="75" y="53"/>
                      </a:lnTo>
                      <a:lnTo>
                        <a:pt x="68" y="56"/>
                      </a:lnTo>
                      <a:lnTo>
                        <a:pt x="63" y="57"/>
                      </a:lnTo>
                      <a:lnTo>
                        <a:pt x="61" y="58"/>
                      </a:lnTo>
                      <a:lnTo>
                        <a:pt x="61" y="58"/>
                      </a:lnTo>
                      <a:lnTo>
                        <a:pt x="59" y="58"/>
                      </a:lnTo>
                      <a:lnTo>
                        <a:pt x="55" y="59"/>
                      </a:lnTo>
                      <a:lnTo>
                        <a:pt x="49" y="60"/>
                      </a:lnTo>
                      <a:lnTo>
                        <a:pt x="44" y="61"/>
                      </a:lnTo>
                      <a:lnTo>
                        <a:pt x="39" y="60"/>
                      </a:lnTo>
                      <a:lnTo>
                        <a:pt x="38" y="57"/>
                      </a:lnTo>
                      <a:lnTo>
                        <a:pt x="41" y="50"/>
                      </a:lnTo>
                      <a:lnTo>
                        <a:pt x="51" y="4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003" name="Freeform 193">
                  <a:extLst>
                    <a:ext uri="{FF2B5EF4-FFF2-40B4-BE49-F238E27FC236}">
                      <a16:creationId xmlns:a16="http://schemas.microsoft.com/office/drawing/2014/main" id="{66BE6247-D717-A8DB-A2A6-F952EBFAB6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4" y="3847"/>
                  <a:ext cx="22" cy="37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0" y="8"/>
                    </a:cxn>
                    <a:cxn ang="0">
                      <a:pos x="2" y="6"/>
                    </a:cxn>
                    <a:cxn ang="0">
                      <a:pos x="5" y="4"/>
                    </a:cxn>
                    <a:cxn ang="0">
                      <a:pos x="8" y="0"/>
                    </a:cxn>
                    <a:cxn ang="0">
                      <a:pos x="44" y="75"/>
                    </a:cxn>
                    <a:cxn ang="0">
                      <a:pos x="31" y="75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44" h="75">
                      <a:moveTo>
                        <a:pt x="0" y="9"/>
                      </a:moveTo>
                      <a:lnTo>
                        <a:pt x="0" y="8"/>
                      </a:lnTo>
                      <a:lnTo>
                        <a:pt x="2" y="6"/>
                      </a:lnTo>
                      <a:lnTo>
                        <a:pt x="5" y="4"/>
                      </a:lnTo>
                      <a:lnTo>
                        <a:pt x="8" y="0"/>
                      </a:lnTo>
                      <a:lnTo>
                        <a:pt x="44" y="75"/>
                      </a:lnTo>
                      <a:lnTo>
                        <a:pt x="31" y="75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8C002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004" name="Freeform 194">
                  <a:extLst>
                    <a:ext uri="{FF2B5EF4-FFF2-40B4-BE49-F238E27FC236}">
                      <a16:creationId xmlns:a16="http://schemas.microsoft.com/office/drawing/2014/main" id="{DE55D86B-30C5-5D27-62B1-3668F61853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88" y="3862"/>
                  <a:ext cx="27" cy="19"/>
                </a:xfrm>
                <a:custGeom>
                  <a:avLst/>
                  <a:gdLst/>
                  <a:ahLst/>
                  <a:cxnLst>
                    <a:cxn ang="0">
                      <a:pos x="0" y="38"/>
                    </a:cxn>
                    <a:cxn ang="0">
                      <a:pos x="2" y="37"/>
                    </a:cxn>
                    <a:cxn ang="0">
                      <a:pos x="8" y="33"/>
                    </a:cxn>
                    <a:cxn ang="0">
                      <a:pos x="16" y="28"/>
                    </a:cxn>
                    <a:cxn ang="0">
                      <a:pos x="25" y="21"/>
                    </a:cxn>
                    <a:cxn ang="0">
                      <a:pos x="34" y="14"/>
                    </a:cxn>
                    <a:cxn ang="0">
                      <a:pos x="42" y="8"/>
                    </a:cxn>
                    <a:cxn ang="0">
                      <a:pos x="49" y="4"/>
                    </a:cxn>
                    <a:cxn ang="0">
                      <a:pos x="53" y="0"/>
                    </a:cxn>
                    <a:cxn ang="0">
                      <a:pos x="49" y="4"/>
                    </a:cxn>
                    <a:cxn ang="0">
                      <a:pos x="41" y="13"/>
                    </a:cxn>
                    <a:cxn ang="0">
                      <a:pos x="31" y="23"/>
                    </a:cxn>
                    <a:cxn ang="0">
                      <a:pos x="20" y="29"/>
                    </a:cxn>
                    <a:cxn ang="0">
                      <a:pos x="0" y="38"/>
                    </a:cxn>
                  </a:cxnLst>
                  <a:rect l="0" t="0" r="r" b="b"/>
                  <a:pathLst>
                    <a:path w="53" h="38">
                      <a:moveTo>
                        <a:pt x="0" y="38"/>
                      </a:moveTo>
                      <a:lnTo>
                        <a:pt x="2" y="37"/>
                      </a:lnTo>
                      <a:lnTo>
                        <a:pt x="8" y="33"/>
                      </a:lnTo>
                      <a:lnTo>
                        <a:pt x="16" y="28"/>
                      </a:lnTo>
                      <a:lnTo>
                        <a:pt x="25" y="21"/>
                      </a:lnTo>
                      <a:lnTo>
                        <a:pt x="34" y="14"/>
                      </a:lnTo>
                      <a:lnTo>
                        <a:pt x="42" y="8"/>
                      </a:lnTo>
                      <a:lnTo>
                        <a:pt x="49" y="4"/>
                      </a:lnTo>
                      <a:lnTo>
                        <a:pt x="53" y="0"/>
                      </a:lnTo>
                      <a:lnTo>
                        <a:pt x="49" y="4"/>
                      </a:lnTo>
                      <a:lnTo>
                        <a:pt x="41" y="13"/>
                      </a:lnTo>
                      <a:lnTo>
                        <a:pt x="31" y="23"/>
                      </a:lnTo>
                      <a:lnTo>
                        <a:pt x="20" y="29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9E123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005" name="Freeform 195">
                  <a:extLst>
                    <a:ext uri="{FF2B5EF4-FFF2-40B4-BE49-F238E27FC236}">
                      <a16:creationId xmlns:a16="http://schemas.microsoft.com/office/drawing/2014/main" id="{FB7623B0-2C52-773E-A710-1259B624A9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4" y="3838"/>
                  <a:ext cx="37" cy="14"/>
                </a:xfrm>
                <a:custGeom>
                  <a:avLst/>
                  <a:gdLst/>
                  <a:ahLst/>
                  <a:cxnLst>
                    <a:cxn ang="0">
                      <a:pos x="0" y="28"/>
                    </a:cxn>
                    <a:cxn ang="0">
                      <a:pos x="2" y="26"/>
                    </a:cxn>
                    <a:cxn ang="0">
                      <a:pos x="8" y="24"/>
                    </a:cxn>
                    <a:cxn ang="0">
                      <a:pos x="17" y="19"/>
                    </a:cxn>
                    <a:cxn ang="0">
                      <a:pos x="29" y="15"/>
                    </a:cxn>
                    <a:cxn ang="0">
                      <a:pos x="40" y="9"/>
                    </a:cxn>
                    <a:cxn ang="0">
                      <a:pos x="53" y="6"/>
                    </a:cxn>
                    <a:cxn ang="0">
                      <a:pos x="65" y="2"/>
                    </a:cxn>
                    <a:cxn ang="0">
                      <a:pos x="74" y="0"/>
                    </a:cxn>
                    <a:cxn ang="0">
                      <a:pos x="70" y="1"/>
                    </a:cxn>
                    <a:cxn ang="0">
                      <a:pos x="62" y="4"/>
                    </a:cxn>
                    <a:cxn ang="0">
                      <a:pos x="53" y="8"/>
                    </a:cxn>
                    <a:cxn ang="0">
                      <a:pos x="47" y="10"/>
                    </a:cxn>
                    <a:cxn ang="0">
                      <a:pos x="44" y="14"/>
                    </a:cxn>
                    <a:cxn ang="0">
                      <a:pos x="37" y="17"/>
                    </a:cxn>
                    <a:cxn ang="0">
                      <a:pos x="30" y="21"/>
                    </a:cxn>
                    <a:cxn ang="0">
                      <a:pos x="23" y="23"/>
                    </a:cxn>
                    <a:cxn ang="0">
                      <a:pos x="16" y="24"/>
                    </a:cxn>
                    <a:cxn ang="0">
                      <a:pos x="8" y="26"/>
                    </a:cxn>
                    <a:cxn ang="0">
                      <a:pos x="2" y="28"/>
                    </a:cxn>
                    <a:cxn ang="0">
                      <a:pos x="0" y="28"/>
                    </a:cxn>
                  </a:cxnLst>
                  <a:rect l="0" t="0" r="r" b="b"/>
                  <a:pathLst>
                    <a:path w="74" h="28">
                      <a:moveTo>
                        <a:pt x="0" y="28"/>
                      </a:moveTo>
                      <a:lnTo>
                        <a:pt x="2" y="26"/>
                      </a:lnTo>
                      <a:lnTo>
                        <a:pt x="8" y="24"/>
                      </a:lnTo>
                      <a:lnTo>
                        <a:pt x="17" y="19"/>
                      </a:lnTo>
                      <a:lnTo>
                        <a:pt x="29" y="15"/>
                      </a:lnTo>
                      <a:lnTo>
                        <a:pt x="40" y="9"/>
                      </a:lnTo>
                      <a:lnTo>
                        <a:pt x="53" y="6"/>
                      </a:lnTo>
                      <a:lnTo>
                        <a:pt x="65" y="2"/>
                      </a:lnTo>
                      <a:lnTo>
                        <a:pt x="74" y="0"/>
                      </a:lnTo>
                      <a:lnTo>
                        <a:pt x="70" y="1"/>
                      </a:lnTo>
                      <a:lnTo>
                        <a:pt x="62" y="4"/>
                      </a:lnTo>
                      <a:lnTo>
                        <a:pt x="53" y="8"/>
                      </a:lnTo>
                      <a:lnTo>
                        <a:pt x="47" y="10"/>
                      </a:lnTo>
                      <a:lnTo>
                        <a:pt x="44" y="14"/>
                      </a:lnTo>
                      <a:lnTo>
                        <a:pt x="37" y="17"/>
                      </a:lnTo>
                      <a:lnTo>
                        <a:pt x="30" y="21"/>
                      </a:lnTo>
                      <a:lnTo>
                        <a:pt x="23" y="23"/>
                      </a:lnTo>
                      <a:lnTo>
                        <a:pt x="16" y="24"/>
                      </a:lnTo>
                      <a:lnTo>
                        <a:pt x="8" y="26"/>
                      </a:lnTo>
                      <a:lnTo>
                        <a:pt x="2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9E123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006" name="Freeform 196">
                  <a:extLst>
                    <a:ext uri="{FF2B5EF4-FFF2-40B4-BE49-F238E27FC236}">
                      <a16:creationId xmlns:a16="http://schemas.microsoft.com/office/drawing/2014/main" id="{205AA82F-77AD-3A5F-40F5-F2F699CDD8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3" y="3864"/>
                  <a:ext cx="15" cy="9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30" y="0"/>
                    </a:cxn>
                    <a:cxn ang="0">
                      <a:pos x="27" y="1"/>
                    </a:cxn>
                    <a:cxn ang="0">
                      <a:pos x="18" y="3"/>
                    </a:cxn>
                    <a:cxn ang="0">
                      <a:pos x="8" y="9"/>
                    </a:cxn>
                    <a:cxn ang="0">
                      <a:pos x="0" y="17"/>
                    </a:cxn>
                  </a:cxnLst>
                  <a:rect l="0" t="0" r="r" b="b"/>
                  <a:pathLst>
                    <a:path w="30" h="17">
                      <a:moveTo>
                        <a:pt x="0" y="17"/>
                      </a:moveTo>
                      <a:lnTo>
                        <a:pt x="30" y="0"/>
                      </a:lnTo>
                      <a:lnTo>
                        <a:pt x="27" y="1"/>
                      </a:lnTo>
                      <a:lnTo>
                        <a:pt x="18" y="3"/>
                      </a:lnTo>
                      <a:lnTo>
                        <a:pt x="8" y="9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BF33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007" name="Freeform 197">
                  <a:extLst>
                    <a:ext uri="{FF2B5EF4-FFF2-40B4-BE49-F238E27FC236}">
                      <a16:creationId xmlns:a16="http://schemas.microsoft.com/office/drawing/2014/main" id="{661B4F7E-10F5-CE20-C4C2-047C26993F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7" y="3840"/>
                  <a:ext cx="18" cy="7"/>
                </a:xfrm>
                <a:custGeom>
                  <a:avLst/>
                  <a:gdLst/>
                  <a:ahLst/>
                  <a:cxnLst>
                    <a:cxn ang="0">
                      <a:pos x="0" y="14"/>
                    </a:cxn>
                    <a:cxn ang="0">
                      <a:pos x="34" y="0"/>
                    </a:cxn>
                    <a:cxn ang="0">
                      <a:pos x="33" y="0"/>
                    </a:cxn>
                    <a:cxn ang="0">
                      <a:pos x="32" y="0"/>
                    </a:cxn>
                    <a:cxn ang="0">
                      <a:pos x="28" y="0"/>
                    </a:cxn>
                    <a:cxn ang="0">
                      <a:pos x="24" y="2"/>
                    </a:cxn>
                    <a:cxn ang="0">
                      <a:pos x="19" y="3"/>
                    </a:cxn>
                    <a:cxn ang="0">
                      <a:pos x="13" y="5"/>
                    </a:cxn>
                    <a:cxn ang="0">
                      <a:pos x="7" y="9"/>
                    </a:cxn>
                    <a:cxn ang="0">
                      <a:pos x="0" y="14"/>
                    </a:cxn>
                  </a:cxnLst>
                  <a:rect l="0" t="0" r="r" b="b"/>
                  <a:pathLst>
                    <a:path w="34" h="14">
                      <a:moveTo>
                        <a:pt x="0" y="14"/>
                      </a:moveTo>
                      <a:lnTo>
                        <a:pt x="34" y="0"/>
                      </a:lnTo>
                      <a:lnTo>
                        <a:pt x="33" y="0"/>
                      </a:lnTo>
                      <a:lnTo>
                        <a:pt x="32" y="0"/>
                      </a:lnTo>
                      <a:lnTo>
                        <a:pt x="28" y="0"/>
                      </a:lnTo>
                      <a:lnTo>
                        <a:pt x="24" y="2"/>
                      </a:lnTo>
                      <a:lnTo>
                        <a:pt x="19" y="3"/>
                      </a:lnTo>
                      <a:lnTo>
                        <a:pt x="13" y="5"/>
                      </a:lnTo>
                      <a:lnTo>
                        <a:pt x="7" y="9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BF33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2280" name="Group 198">
                <a:extLst>
                  <a:ext uri="{FF2B5EF4-FFF2-40B4-BE49-F238E27FC236}">
                    <a16:creationId xmlns:a16="http://schemas.microsoft.com/office/drawing/2014/main" id="{C89B602A-EE31-8AF4-DB98-E566FD3761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7" y="1377"/>
                <a:ext cx="1040" cy="285"/>
                <a:chOff x="873" y="1689"/>
                <a:chExt cx="3144" cy="558"/>
              </a:xfrm>
            </p:grpSpPr>
            <p:sp>
              <p:nvSpPr>
                <p:cNvPr id="2474" name="Freeform 199">
                  <a:extLst>
                    <a:ext uri="{FF2B5EF4-FFF2-40B4-BE49-F238E27FC236}">
                      <a16:creationId xmlns:a16="http://schemas.microsoft.com/office/drawing/2014/main" id="{458D6143-0560-0C73-CC59-54F20BF52A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07" y="1746"/>
                  <a:ext cx="238" cy="101"/>
                </a:xfrm>
                <a:custGeom>
                  <a:avLst/>
                  <a:gdLst/>
                  <a:ahLst/>
                  <a:cxnLst>
                    <a:cxn ang="0">
                      <a:pos x="476" y="201"/>
                    </a:cxn>
                    <a:cxn ang="0">
                      <a:pos x="227" y="0"/>
                    </a:cxn>
                    <a:cxn ang="0">
                      <a:pos x="130" y="0"/>
                    </a:cxn>
                    <a:cxn ang="0">
                      <a:pos x="0" y="202"/>
                    </a:cxn>
                    <a:cxn ang="0">
                      <a:pos x="476" y="201"/>
                    </a:cxn>
                  </a:cxnLst>
                  <a:rect l="0" t="0" r="r" b="b"/>
                  <a:pathLst>
                    <a:path w="476" h="202">
                      <a:moveTo>
                        <a:pt x="476" y="201"/>
                      </a:moveTo>
                      <a:lnTo>
                        <a:pt x="227" y="0"/>
                      </a:lnTo>
                      <a:lnTo>
                        <a:pt x="130" y="0"/>
                      </a:lnTo>
                      <a:lnTo>
                        <a:pt x="0" y="202"/>
                      </a:lnTo>
                      <a:lnTo>
                        <a:pt x="476" y="201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75" name="Freeform 200">
                  <a:extLst>
                    <a:ext uri="{FF2B5EF4-FFF2-40B4-BE49-F238E27FC236}">
                      <a16:creationId xmlns:a16="http://schemas.microsoft.com/office/drawing/2014/main" id="{E7F58E72-6801-C5BD-96AA-27BDCA60A8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07" y="1746"/>
                  <a:ext cx="238" cy="101"/>
                </a:xfrm>
                <a:custGeom>
                  <a:avLst/>
                  <a:gdLst/>
                  <a:ahLst/>
                  <a:cxnLst>
                    <a:cxn ang="0">
                      <a:pos x="476" y="201"/>
                    </a:cxn>
                    <a:cxn ang="0">
                      <a:pos x="227" y="0"/>
                    </a:cxn>
                    <a:cxn ang="0">
                      <a:pos x="130" y="0"/>
                    </a:cxn>
                    <a:cxn ang="0">
                      <a:pos x="0" y="202"/>
                    </a:cxn>
                    <a:cxn ang="0">
                      <a:pos x="476" y="201"/>
                    </a:cxn>
                  </a:cxnLst>
                  <a:rect l="0" t="0" r="r" b="b"/>
                  <a:pathLst>
                    <a:path w="476" h="202">
                      <a:moveTo>
                        <a:pt x="476" y="201"/>
                      </a:moveTo>
                      <a:lnTo>
                        <a:pt x="227" y="0"/>
                      </a:lnTo>
                      <a:lnTo>
                        <a:pt x="130" y="0"/>
                      </a:lnTo>
                      <a:lnTo>
                        <a:pt x="0" y="202"/>
                      </a:lnTo>
                      <a:lnTo>
                        <a:pt x="476" y="20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76" name="Freeform 201">
                  <a:extLst>
                    <a:ext uri="{FF2B5EF4-FFF2-40B4-BE49-F238E27FC236}">
                      <a16:creationId xmlns:a16="http://schemas.microsoft.com/office/drawing/2014/main" id="{0CB21A95-8052-BD8E-75DF-412C4CF6F5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34" y="1732"/>
                  <a:ext cx="81" cy="13"/>
                </a:xfrm>
                <a:custGeom>
                  <a:avLst/>
                  <a:gdLst/>
                  <a:ahLst/>
                  <a:cxnLst>
                    <a:cxn ang="0">
                      <a:pos x="162" y="27"/>
                    </a:cxn>
                    <a:cxn ang="0">
                      <a:pos x="161" y="0"/>
                    </a:cxn>
                    <a:cxn ang="0">
                      <a:pos x="0" y="0"/>
                    </a:cxn>
                    <a:cxn ang="0">
                      <a:pos x="0" y="14"/>
                    </a:cxn>
                    <a:cxn ang="0">
                      <a:pos x="110" y="14"/>
                    </a:cxn>
                    <a:cxn ang="0">
                      <a:pos x="110" y="26"/>
                    </a:cxn>
                    <a:cxn ang="0">
                      <a:pos x="162" y="27"/>
                    </a:cxn>
                  </a:cxnLst>
                  <a:rect l="0" t="0" r="r" b="b"/>
                  <a:pathLst>
                    <a:path w="162" h="27">
                      <a:moveTo>
                        <a:pt x="162" y="27"/>
                      </a:moveTo>
                      <a:lnTo>
                        <a:pt x="161" y="0"/>
                      </a:ln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110" y="14"/>
                      </a:lnTo>
                      <a:lnTo>
                        <a:pt x="110" y="26"/>
                      </a:lnTo>
                      <a:lnTo>
                        <a:pt x="162" y="27"/>
                      </a:lnTo>
                      <a:close/>
                    </a:path>
                  </a:pathLst>
                </a:custGeom>
                <a:solidFill>
                  <a:srgbClr val="CC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77" name="Freeform 202">
                  <a:extLst>
                    <a:ext uri="{FF2B5EF4-FFF2-40B4-BE49-F238E27FC236}">
                      <a16:creationId xmlns:a16="http://schemas.microsoft.com/office/drawing/2014/main" id="{A32583D5-2A0B-A652-58C1-A4F9FCF506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34" y="1732"/>
                  <a:ext cx="81" cy="13"/>
                </a:xfrm>
                <a:custGeom>
                  <a:avLst/>
                  <a:gdLst/>
                  <a:ahLst/>
                  <a:cxnLst>
                    <a:cxn ang="0">
                      <a:pos x="162" y="27"/>
                    </a:cxn>
                    <a:cxn ang="0">
                      <a:pos x="161" y="0"/>
                    </a:cxn>
                    <a:cxn ang="0">
                      <a:pos x="0" y="0"/>
                    </a:cxn>
                    <a:cxn ang="0">
                      <a:pos x="0" y="14"/>
                    </a:cxn>
                    <a:cxn ang="0">
                      <a:pos x="110" y="14"/>
                    </a:cxn>
                    <a:cxn ang="0">
                      <a:pos x="110" y="26"/>
                    </a:cxn>
                    <a:cxn ang="0">
                      <a:pos x="162" y="27"/>
                    </a:cxn>
                  </a:cxnLst>
                  <a:rect l="0" t="0" r="r" b="b"/>
                  <a:pathLst>
                    <a:path w="162" h="27">
                      <a:moveTo>
                        <a:pt x="162" y="27"/>
                      </a:moveTo>
                      <a:lnTo>
                        <a:pt x="161" y="0"/>
                      </a:ln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110" y="14"/>
                      </a:lnTo>
                      <a:lnTo>
                        <a:pt x="110" y="26"/>
                      </a:lnTo>
                      <a:lnTo>
                        <a:pt x="162" y="2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78" name="Rectangle 203">
                  <a:extLst>
                    <a:ext uri="{FF2B5EF4-FFF2-40B4-BE49-F238E27FC236}">
                      <a16:creationId xmlns:a16="http://schemas.microsoft.com/office/drawing/2014/main" id="{A7C7072B-CFD0-A430-4545-D01DB3D64A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94" y="1720"/>
                  <a:ext cx="6" cy="9"/>
                </a:xfrm>
                <a:prstGeom prst="rect">
                  <a:avLst/>
                </a:prstGeom>
                <a:solidFill>
                  <a:srgbClr val="66666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79" name="Rectangle 204">
                  <a:extLst>
                    <a:ext uri="{FF2B5EF4-FFF2-40B4-BE49-F238E27FC236}">
                      <a16:creationId xmlns:a16="http://schemas.microsoft.com/office/drawing/2014/main" id="{AEFE341D-9F85-9BAA-F300-766D887D72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94" y="1720"/>
                  <a:ext cx="6" cy="9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80" name="Rectangle 205">
                  <a:extLst>
                    <a:ext uri="{FF2B5EF4-FFF2-40B4-BE49-F238E27FC236}">
                      <a16:creationId xmlns:a16="http://schemas.microsoft.com/office/drawing/2014/main" id="{E6412C48-6850-1E2E-7855-4A7E6FC702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81" y="1713"/>
                  <a:ext cx="33" cy="6"/>
                </a:xfrm>
                <a:prstGeom prst="rect">
                  <a:avLst/>
                </a:prstGeom>
                <a:solidFill>
                  <a:srgbClr val="66666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81" name="Rectangle 206">
                  <a:extLst>
                    <a:ext uri="{FF2B5EF4-FFF2-40B4-BE49-F238E27FC236}">
                      <a16:creationId xmlns:a16="http://schemas.microsoft.com/office/drawing/2014/main" id="{48D8479D-10C0-57A4-5BB5-AD403899C8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81" y="1713"/>
                  <a:ext cx="33" cy="6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82" name="Rectangle 207">
                  <a:extLst>
                    <a:ext uri="{FF2B5EF4-FFF2-40B4-BE49-F238E27FC236}">
                      <a16:creationId xmlns:a16="http://schemas.microsoft.com/office/drawing/2014/main" id="{FF576062-EA10-83BA-1D69-FF592FA030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6" y="1689"/>
                  <a:ext cx="65" cy="12"/>
                </a:xfrm>
                <a:prstGeom prst="rect">
                  <a:avLst/>
                </a:prstGeom>
                <a:solidFill>
                  <a:srgbClr val="66666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83" name="Rectangle 208">
                  <a:extLst>
                    <a:ext uri="{FF2B5EF4-FFF2-40B4-BE49-F238E27FC236}">
                      <a16:creationId xmlns:a16="http://schemas.microsoft.com/office/drawing/2014/main" id="{EE5CA7F7-2981-00AD-0099-DBAF62A353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6" y="1689"/>
                  <a:ext cx="65" cy="12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84" name="Rectangle 209">
                  <a:extLst>
                    <a:ext uri="{FF2B5EF4-FFF2-40B4-BE49-F238E27FC236}">
                      <a16:creationId xmlns:a16="http://schemas.microsoft.com/office/drawing/2014/main" id="{04F32BF5-1E5E-6165-C0E8-1009E4BAC3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5" y="1701"/>
                  <a:ext cx="7" cy="31"/>
                </a:xfrm>
                <a:prstGeom prst="rect">
                  <a:avLst/>
                </a:prstGeom>
                <a:solidFill>
                  <a:srgbClr val="66666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85" name="Rectangle 210">
                  <a:extLst>
                    <a:ext uri="{FF2B5EF4-FFF2-40B4-BE49-F238E27FC236}">
                      <a16:creationId xmlns:a16="http://schemas.microsoft.com/office/drawing/2014/main" id="{95AF8908-E206-8142-0F8C-91066D58EE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5" y="1701"/>
                  <a:ext cx="7" cy="31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86" name="Freeform 211">
                  <a:extLst>
                    <a:ext uri="{FF2B5EF4-FFF2-40B4-BE49-F238E27FC236}">
                      <a16:creationId xmlns:a16="http://schemas.microsoft.com/office/drawing/2014/main" id="{DC12556E-CEB5-BF82-FE69-76638675C8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6" y="1739"/>
                  <a:ext cx="26" cy="2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6" y="56"/>
                    </a:cxn>
                    <a:cxn ang="0">
                      <a:pos x="51" y="14"/>
                    </a:cxn>
                    <a:cxn ang="0">
                      <a:pos x="44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1" h="56">
                      <a:moveTo>
                        <a:pt x="0" y="0"/>
                      </a:moveTo>
                      <a:lnTo>
                        <a:pt x="26" y="56"/>
                      </a:lnTo>
                      <a:lnTo>
                        <a:pt x="51" y="14"/>
                      </a:lnTo>
                      <a:lnTo>
                        <a:pt x="4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87" name="Freeform 212">
                  <a:extLst>
                    <a:ext uri="{FF2B5EF4-FFF2-40B4-BE49-F238E27FC236}">
                      <a16:creationId xmlns:a16="http://schemas.microsoft.com/office/drawing/2014/main" id="{2405D054-C2DD-6662-AC58-8B3BBC6177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6" y="1739"/>
                  <a:ext cx="26" cy="2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6" y="56"/>
                    </a:cxn>
                    <a:cxn ang="0">
                      <a:pos x="51" y="14"/>
                    </a:cxn>
                    <a:cxn ang="0">
                      <a:pos x="44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1" h="56">
                      <a:moveTo>
                        <a:pt x="0" y="0"/>
                      </a:moveTo>
                      <a:lnTo>
                        <a:pt x="26" y="56"/>
                      </a:lnTo>
                      <a:lnTo>
                        <a:pt x="51" y="14"/>
                      </a:lnTo>
                      <a:lnTo>
                        <a:pt x="44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88" name="Rectangle 213">
                  <a:extLst>
                    <a:ext uri="{FF2B5EF4-FFF2-40B4-BE49-F238E27FC236}">
                      <a16:creationId xmlns:a16="http://schemas.microsoft.com/office/drawing/2014/main" id="{D95D2D1E-2C61-D546-3AA9-57560F0183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02" y="1787"/>
                  <a:ext cx="9" cy="58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89" name="Rectangle 214">
                  <a:extLst>
                    <a:ext uri="{FF2B5EF4-FFF2-40B4-BE49-F238E27FC236}">
                      <a16:creationId xmlns:a16="http://schemas.microsoft.com/office/drawing/2014/main" id="{70541DB4-E0B5-3627-09C1-D6283E739E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02" y="1787"/>
                  <a:ext cx="9" cy="58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90" name="Rectangle 215">
                  <a:extLst>
                    <a:ext uri="{FF2B5EF4-FFF2-40B4-BE49-F238E27FC236}">
                      <a16:creationId xmlns:a16="http://schemas.microsoft.com/office/drawing/2014/main" id="{EA8B0544-29B3-4504-28F1-CB3F68449C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24" y="1780"/>
                  <a:ext cx="4" cy="38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91" name="Rectangle 216">
                  <a:extLst>
                    <a:ext uri="{FF2B5EF4-FFF2-40B4-BE49-F238E27FC236}">
                      <a16:creationId xmlns:a16="http://schemas.microsoft.com/office/drawing/2014/main" id="{05394A16-8273-CFD2-F678-3B9D70FFDC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24" y="1780"/>
                  <a:ext cx="4" cy="38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92" name="Line 217">
                  <a:extLst>
                    <a:ext uri="{FF2B5EF4-FFF2-40B4-BE49-F238E27FC236}">
                      <a16:creationId xmlns:a16="http://schemas.microsoft.com/office/drawing/2014/main" id="{80AF15BC-FF8E-EA29-6E27-8D2EE97C3F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229" y="1905"/>
                  <a:ext cx="35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93" name="Freeform 218">
                  <a:extLst>
                    <a:ext uri="{FF2B5EF4-FFF2-40B4-BE49-F238E27FC236}">
                      <a16:creationId xmlns:a16="http://schemas.microsoft.com/office/drawing/2014/main" id="{D8A65F86-5112-DCD4-FC1B-66B7C0B514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7" y="1847"/>
                  <a:ext cx="856" cy="172"/>
                </a:xfrm>
                <a:custGeom>
                  <a:avLst/>
                  <a:gdLst/>
                  <a:ahLst/>
                  <a:cxnLst>
                    <a:cxn ang="0">
                      <a:pos x="1629" y="344"/>
                    </a:cxn>
                    <a:cxn ang="0">
                      <a:pos x="1619" y="244"/>
                    </a:cxn>
                    <a:cxn ang="0">
                      <a:pos x="1711" y="115"/>
                    </a:cxn>
                    <a:cxn ang="0">
                      <a:pos x="1637" y="0"/>
                    </a:cxn>
                    <a:cxn ang="0">
                      <a:pos x="1043" y="1"/>
                    </a:cxn>
                    <a:cxn ang="0">
                      <a:pos x="1002" y="116"/>
                    </a:cxn>
                    <a:cxn ang="0">
                      <a:pos x="34" y="118"/>
                    </a:cxn>
                    <a:cxn ang="0">
                      <a:pos x="0" y="344"/>
                    </a:cxn>
                    <a:cxn ang="0">
                      <a:pos x="1629" y="344"/>
                    </a:cxn>
                  </a:cxnLst>
                  <a:rect l="0" t="0" r="r" b="b"/>
                  <a:pathLst>
                    <a:path w="1711" h="344">
                      <a:moveTo>
                        <a:pt x="1629" y="344"/>
                      </a:moveTo>
                      <a:lnTo>
                        <a:pt x="1619" y="244"/>
                      </a:lnTo>
                      <a:lnTo>
                        <a:pt x="1711" y="115"/>
                      </a:lnTo>
                      <a:lnTo>
                        <a:pt x="1637" y="0"/>
                      </a:lnTo>
                      <a:lnTo>
                        <a:pt x="1043" y="1"/>
                      </a:lnTo>
                      <a:lnTo>
                        <a:pt x="1002" y="116"/>
                      </a:lnTo>
                      <a:lnTo>
                        <a:pt x="34" y="118"/>
                      </a:lnTo>
                      <a:lnTo>
                        <a:pt x="0" y="344"/>
                      </a:lnTo>
                      <a:lnTo>
                        <a:pt x="1629" y="344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94" name="Freeform 219">
                  <a:extLst>
                    <a:ext uri="{FF2B5EF4-FFF2-40B4-BE49-F238E27FC236}">
                      <a16:creationId xmlns:a16="http://schemas.microsoft.com/office/drawing/2014/main" id="{197725ED-78FA-3B08-BFB2-F230796CD9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7" y="1847"/>
                  <a:ext cx="856" cy="172"/>
                </a:xfrm>
                <a:custGeom>
                  <a:avLst/>
                  <a:gdLst/>
                  <a:ahLst/>
                  <a:cxnLst>
                    <a:cxn ang="0">
                      <a:pos x="1629" y="344"/>
                    </a:cxn>
                    <a:cxn ang="0">
                      <a:pos x="1619" y="244"/>
                    </a:cxn>
                    <a:cxn ang="0">
                      <a:pos x="1711" y="115"/>
                    </a:cxn>
                    <a:cxn ang="0">
                      <a:pos x="1637" y="0"/>
                    </a:cxn>
                    <a:cxn ang="0">
                      <a:pos x="1043" y="1"/>
                    </a:cxn>
                    <a:cxn ang="0">
                      <a:pos x="1002" y="116"/>
                    </a:cxn>
                    <a:cxn ang="0">
                      <a:pos x="34" y="118"/>
                    </a:cxn>
                    <a:cxn ang="0">
                      <a:pos x="0" y="344"/>
                    </a:cxn>
                    <a:cxn ang="0">
                      <a:pos x="1629" y="344"/>
                    </a:cxn>
                  </a:cxnLst>
                  <a:rect l="0" t="0" r="r" b="b"/>
                  <a:pathLst>
                    <a:path w="1711" h="344">
                      <a:moveTo>
                        <a:pt x="1629" y="344"/>
                      </a:moveTo>
                      <a:lnTo>
                        <a:pt x="1619" y="244"/>
                      </a:lnTo>
                      <a:lnTo>
                        <a:pt x="1711" y="115"/>
                      </a:lnTo>
                      <a:lnTo>
                        <a:pt x="1637" y="0"/>
                      </a:lnTo>
                      <a:lnTo>
                        <a:pt x="1043" y="1"/>
                      </a:lnTo>
                      <a:lnTo>
                        <a:pt x="1002" y="116"/>
                      </a:lnTo>
                      <a:lnTo>
                        <a:pt x="34" y="118"/>
                      </a:lnTo>
                      <a:lnTo>
                        <a:pt x="0" y="344"/>
                      </a:lnTo>
                      <a:lnTo>
                        <a:pt x="1629" y="3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95" name="Freeform 220">
                  <a:extLst>
                    <a:ext uri="{FF2B5EF4-FFF2-40B4-BE49-F238E27FC236}">
                      <a16:creationId xmlns:a16="http://schemas.microsoft.com/office/drawing/2014/main" id="{5A06E2DD-329E-9733-2C5C-5A13C650F0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9" y="1947"/>
                  <a:ext cx="706" cy="73"/>
                </a:xfrm>
                <a:custGeom>
                  <a:avLst/>
                  <a:gdLst/>
                  <a:ahLst/>
                  <a:cxnLst>
                    <a:cxn ang="0">
                      <a:pos x="0" y="141"/>
                    </a:cxn>
                    <a:cxn ang="0">
                      <a:pos x="79" y="0"/>
                    </a:cxn>
                    <a:cxn ang="0">
                      <a:pos x="1262" y="0"/>
                    </a:cxn>
                    <a:cxn ang="0">
                      <a:pos x="1412" y="146"/>
                    </a:cxn>
                    <a:cxn ang="0">
                      <a:pos x="0" y="141"/>
                    </a:cxn>
                  </a:cxnLst>
                  <a:rect l="0" t="0" r="r" b="b"/>
                  <a:pathLst>
                    <a:path w="1412" h="146">
                      <a:moveTo>
                        <a:pt x="0" y="141"/>
                      </a:moveTo>
                      <a:lnTo>
                        <a:pt x="79" y="0"/>
                      </a:lnTo>
                      <a:lnTo>
                        <a:pt x="1262" y="0"/>
                      </a:lnTo>
                      <a:lnTo>
                        <a:pt x="1412" y="146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96" name="Freeform 221">
                  <a:extLst>
                    <a:ext uri="{FF2B5EF4-FFF2-40B4-BE49-F238E27FC236}">
                      <a16:creationId xmlns:a16="http://schemas.microsoft.com/office/drawing/2014/main" id="{BAFA9E53-39C5-5120-2CD9-C69599E41F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9" y="1947"/>
                  <a:ext cx="706" cy="73"/>
                </a:xfrm>
                <a:custGeom>
                  <a:avLst/>
                  <a:gdLst/>
                  <a:ahLst/>
                  <a:cxnLst>
                    <a:cxn ang="0">
                      <a:pos x="0" y="141"/>
                    </a:cxn>
                    <a:cxn ang="0">
                      <a:pos x="79" y="0"/>
                    </a:cxn>
                    <a:cxn ang="0">
                      <a:pos x="1262" y="0"/>
                    </a:cxn>
                    <a:cxn ang="0">
                      <a:pos x="1412" y="146"/>
                    </a:cxn>
                    <a:cxn ang="0">
                      <a:pos x="0" y="141"/>
                    </a:cxn>
                  </a:cxnLst>
                  <a:rect l="0" t="0" r="r" b="b"/>
                  <a:pathLst>
                    <a:path w="1412" h="146">
                      <a:moveTo>
                        <a:pt x="0" y="141"/>
                      </a:moveTo>
                      <a:lnTo>
                        <a:pt x="79" y="0"/>
                      </a:lnTo>
                      <a:lnTo>
                        <a:pt x="1262" y="0"/>
                      </a:lnTo>
                      <a:lnTo>
                        <a:pt x="1412" y="146"/>
                      </a:lnTo>
                      <a:lnTo>
                        <a:pt x="0" y="14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97" name="Line 222">
                  <a:extLst>
                    <a:ext uri="{FF2B5EF4-FFF2-40B4-BE49-F238E27FC236}">
                      <a16:creationId xmlns:a16="http://schemas.microsoft.com/office/drawing/2014/main" id="{1014FC3C-157B-0B55-0A96-3A33B6A16A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969"/>
                  <a:ext cx="80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98" name="Freeform 223">
                  <a:extLst>
                    <a:ext uri="{FF2B5EF4-FFF2-40B4-BE49-F238E27FC236}">
                      <a16:creationId xmlns:a16="http://schemas.microsoft.com/office/drawing/2014/main" id="{20A9DB75-BC2C-40B5-0C95-420C903ECA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9" y="2075"/>
                  <a:ext cx="240" cy="27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30" y="51"/>
                    </a:cxn>
                    <a:cxn ang="0">
                      <a:pos x="60" y="47"/>
                    </a:cxn>
                    <a:cxn ang="0">
                      <a:pos x="90" y="44"/>
                    </a:cxn>
                    <a:cxn ang="0">
                      <a:pos x="120" y="41"/>
                    </a:cxn>
                    <a:cxn ang="0">
                      <a:pos x="149" y="38"/>
                    </a:cxn>
                    <a:cxn ang="0">
                      <a:pos x="179" y="35"/>
                    </a:cxn>
                    <a:cxn ang="0">
                      <a:pos x="209" y="31"/>
                    </a:cxn>
                    <a:cxn ang="0">
                      <a:pos x="239" y="28"/>
                    </a:cxn>
                    <a:cxn ang="0">
                      <a:pos x="269" y="24"/>
                    </a:cxn>
                    <a:cxn ang="0">
                      <a:pos x="299" y="21"/>
                    </a:cxn>
                    <a:cxn ang="0">
                      <a:pos x="329" y="17"/>
                    </a:cxn>
                    <a:cxn ang="0">
                      <a:pos x="359" y="14"/>
                    </a:cxn>
                    <a:cxn ang="0">
                      <a:pos x="389" y="10"/>
                    </a:cxn>
                    <a:cxn ang="0">
                      <a:pos x="419" y="7"/>
                    </a:cxn>
                    <a:cxn ang="0">
                      <a:pos x="449" y="3"/>
                    </a:cxn>
                    <a:cxn ang="0">
                      <a:pos x="479" y="0"/>
                    </a:cxn>
                    <a:cxn ang="0">
                      <a:pos x="465" y="4"/>
                    </a:cxn>
                    <a:cxn ang="0">
                      <a:pos x="453" y="9"/>
                    </a:cxn>
                    <a:cxn ang="0">
                      <a:pos x="442" y="14"/>
                    </a:cxn>
                    <a:cxn ang="0">
                      <a:pos x="433" y="19"/>
                    </a:cxn>
                    <a:cxn ang="0">
                      <a:pos x="426" y="24"/>
                    </a:cxn>
                    <a:cxn ang="0">
                      <a:pos x="420" y="30"/>
                    </a:cxn>
                    <a:cxn ang="0">
                      <a:pos x="415" y="35"/>
                    </a:cxn>
                    <a:cxn ang="0">
                      <a:pos x="414" y="40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479" h="54">
                      <a:moveTo>
                        <a:pt x="0" y="54"/>
                      </a:moveTo>
                      <a:lnTo>
                        <a:pt x="30" y="51"/>
                      </a:lnTo>
                      <a:lnTo>
                        <a:pt x="60" y="47"/>
                      </a:lnTo>
                      <a:lnTo>
                        <a:pt x="90" y="44"/>
                      </a:lnTo>
                      <a:lnTo>
                        <a:pt x="120" y="41"/>
                      </a:lnTo>
                      <a:lnTo>
                        <a:pt x="149" y="38"/>
                      </a:lnTo>
                      <a:lnTo>
                        <a:pt x="179" y="35"/>
                      </a:lnTo>
                      <a:lnTo>
                        <a:pt x="209" y="31"/>
                      </a:lnTo>
                      <a:lnTo>
                        <a:pt x="239" y="28"/>
                      </a:lnTo>
                      <a:lnTo>
                        <a:pt x="269" y="24"/>
                      </a:lnTo>
                      <a:lnTo>
                        <a:pt x="299" y="21"/>
                      </a:lnTo>
                      <a:lnTo>
                        <a:pt x="329" y="17"/>
                      </a:lnTo>
                      <a:lnTo>
                        <a:pt x="359" y="14"/>
                      </a:lnTo>
                      <a:lnTo>
                        <a:pt x="389" y="10"/>
                      </a:lnTo>
                      <a:lnTo>
                        <a:pt x="419" y="7"/>
                      </a:lnTo>
                      <a:lnTo>
                        <a:pt x="449" y="3"/>
                      </a:lnTo>
                      <a:lnTo>
                        <a:pt x="479" y="0"/>
                      </a:lnTo>
                      <a:lnTo>
                        <a:pt x="465" y="4"/>
                      </a:lnTo>
                      <a:lnTo>
                        <a:pt x="453" y="9"/>
                      </a:lnTo>
                      <a:lnTo>
                        <a:pt x="442" y="14"/>
                      </a:lnTo>
                      <a:lnTo>
                        <a:pt x="433" y="19"/>
                      </a:lnTo>
                      <a:lnTo>
                        <a:pt x="426" y="24"/>
                      </a:lnTo>
                      <a:lnTo>
                        <a:pt x="420" y="30"/>
                      </a:lnTo>
                      <a:lnTo>
                        <a:pt x="415" y="35"/>
                      </a:lnTo>
                      <a:lnTo>
                        <a:pt x="414" y="4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499" name="Freeform 224">
                  <a:extLst>
                    <a:ext uri="{FF2B5EF4-FFF2-40B4-BE49-F238E27FC236}">
                      <a16:creationId xmlns:a16="http://schemas.microsoft.com/office/drawing/2014/main" id="{BECE8387-EEB3-0B10-4403-83613BDBC4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9" y="2075"/>
                  <a:ext cx="240" cy="27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0" y="54"/>
                    </a:cxn>
                    <a:cxn ang="0">
                      <a:pos x="30" y="51"/>
                    </a:cxn>
                    <a:cxn ang="0">
                      <a:pos x="60" y="47"/>
                    </a:cxn>
                    <a:cxn ang="0">
                      <a:pos x="90" y="44"/>
                    </a:cxn>
                    <a:cxn ang="0">
                      <a:pos x="120" y="41"/>
                    </a:cxn>
                    <a:cxn ang="0">
                      <a:pos x="149" y="38"/>
                    </a:cxn>
                    <a:cxn ang="0">
                      <a:pos x="179" y="35"/>
                    </a:cxn>
                    <a:cxn ang="0">
                      <a:pos x="209" y="31"/>
                    </a:cxn>
                    <a:cxn ang="0">
                      <a:pos x="239" y="28"/>
                    </a:cxn>
                    <a:cxn ang="0">
                      <a:pos x="269" y="24"/>
                    </a:cxn>
                    <a:cxn ang="0">
                      <a:pos x="299" y="21"/>
                    </a:cxn>
                    <a:cxn ang="0">
                      <a:pos x="329" y="17"/>
                    </a:cxn>
                    <a:cxn ang="0">
                      <a:pos x="359" y="14"/>
                    </a:cxn>
                    <a:cxn ang="0">
                      <a:pos x="389" y="10"/>
                    </a:cxn>
                    <a:cxn ang="0">
                      <a:pos x="419" y="7"/>
                    </a:cxn>
                    <a:cxn ang="0">
                      <a:pos x="449" y="3"/>
                    </a:cxn>
                    <a:cxn ang="0">
                      <a:pos x="479" y="0"/>
                    </a:cxn>
                    <a:cxn ang="0">
                      <a:pos x="479" y="0"/>
                    </a:cxn>
                    <a:cxn ang="0">
                      <a:pos x="465" y="4"/>
                    </a:cxn>
                    <a:cxn ang="0">
                      <a:pos x="453" y="9"/>
                    </a:cxn>
                    <a:cxn ang="0">
                      <a:pos x="442" y="14"/>
                    </a:cxn>
                    <a:cxn ang="0">
                      <a:pos x="433" y="19"/>
                    </a:cxn>
                    <a:cxn ang="0">
                      <a:pos x="426" y="24"/>
                    </a:cxn>
                    <a:cxn ang="0">
                      <a:pos x="420" y="30"/>
                    </a:cxn>
                    <a:cxn ang="0">
                      <a:pos x="415" y="35"/>
                    </a:cxn>
                    <a:cxn ang="0">
                      <a:pos x="414" y="40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479" h="54">
                      <a:moveTo>
                        <a:pt x="0" y="54"/>
                      </a:moveTo>
                      <a:lnTo>
                        <a:pt x="0" y="54"/>
                      </a:lnTo>
                      <a:lnTo>
                        <a:pt x="30" y="51"/>
                      </a:lnTo>
                      <a:lnTo>
                        <a:pt x="60" y="47"/>
                      </a:lnTo>
                      <a:lnTo>
                        <a:pt x="90" y="44"/>
                      </a:lnTo>
                      <a:lnTo>
                        <a:pt x="120" y="41"/>
                      </a:lnTo>
                      <a:lnTo>
                        <a:pt x="149" y="38"/>
                      </a:lnTo>
                      <a:lnTo>
                        <a:pt x="179" y="35"/>
                      </a:lnTo>
                      <a:lnTo>
                        <a:pt x="209" y="31"/>
                      </a:lnTo>
                      <a:lnTo>
                        <a:pt x="239" y="28"/>
                      </a:lnTo>
                      <a:lnTo>
                        <a:pt x="269" y="24"/>
                      </a:lnTo>
                      <a:lnTo>
                        <a:pt x="299" y="21"/>
                      </a:lnTo>
                      <a:lnTo>
                        <a:pt x="329" y="17"/>
                      </a:lnTo>
                      <a:lnTo>
                        <a:pt x="359" y="14"/>
                      </a:lnTo>
                      <a:lnTo>
                        <a:pt x="389" y="10"/>
                      </a:lnTo>
                      <a:lnTo>
                        <a:pt x="419" y="7"/>
                      </a:lnTo>
                      <a:lnTo>
                        <a:pt x="449" y="3"/>
                      </a:lnTo>
                      <a:lnTo>
                        <a:pt x="479" y="0"/>
                      </a:lnTo>
                      <a:lnTo>
                        <a:pt x="479" y="0"/>
                      </a:lnTo>
                      <a:lnTo>
                        <a:pt x="465" y="4"/>
                      </a:lnTo>
                      <a:lnTo>
                        <a:pt x="453" y="9"/>
                      </a:lnTo>
                      <a:lnTo>
                        <a:pt x="442" y="14"/>
                      </a:lnTo>
                      <a:lnTo>
                        <a:pt x="433" y="19"/>
                      </a:lnTo>
                      <a:lnTo>
                        <a:pt x="426" y="24"/>
                      </a:lnTo>
                      <a:lnTo>
                        <a:pt x="420" y="30"/>
                      </a:lnTo>
                      <a:lnTo>
                        <a:pt x="415" y="35"/>
                      </a:lnTo>
                      <a:lnTo>
                        <a:pt x="414" y="40"/>
                      </a:lnTo>
                      <a:lnTo>
                        <a:pt x="0" y="5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00" name="Line 225">
                  <a:extLst>
                    <a:ext uri="{FF2B5EF4-FFF2-40B4-BE49-F238E27FC236}">
                      <a16:creationId xmlns:a16="http://schemas.microsoft.com/office/drawing/2014/main" id="{E7C98032-F6EE-850E-B0D6-C13B9A9210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24" y="1736"/>
                  <a:ext cx="60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01" name="Rectangle 226">
                  <a:extLst>
                    <a:ext uri="{FF2B5EF4-FFF2-40B4-BE49-F238E27FC236}">
                      <a16:creationId xmlns:a16="http://schemas.microsoft.com/office/drawing/2014/main" id="{216BCA25-D07F-C1BD-4DE4-2DF78A697A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04" y="1715"/>
                  <a:ext cx="20" cy="305"/>
                </a:xfrm>
                <a:prstGeom prst="rect">
                  <a:avLst/>
                </a:prstGeom>
                <a:solidFill>
                  <a:srgbClr val="E5E5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02" name="Rectangle 227">
                  <a:extLst>
                    <a:ext uri="{FF2B5EF4-FFF2-40B4-BE49-F238E27FC236}">
                      <a16:creationId xmlns:a16="http://schemas.microsoft.com/office/drawing/2014/main" id="{1426D02B-C405-0F82-0FF1-7902E0CA2D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04" y="1715"/>
                  <a:ext cx="20" cy="305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03" name="Freeform 228">
                  <a:extLst>
                    <a:ext uri="{FF2B5EF4-FFF2-40B4-BE49-F238E27FC236}">
                      <a16:creationId xmlns:a16="http://schemas.microsoft.com/office/drawing/2014/main" id="{381C4873-C26D-6E7C-B414-D1072C7220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9" y="1706"/>
                  <a:ext cx="50" cy="1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0" y="0"/>
                    </a:cxn>
                    <a:cxn ang="0">
                      <a:pos x="69" y="1"/>
                    </a:cxn>
                    <a:cxn ang="0">
                      <a:pos x="78" y="3"/>
                    </a:cxn>
                    <a:cxn ang="0">
                      <a:pos x="85" y="5"/>
                    </a:cxn>
                    <a:cxn ang="0">
                      <a:pos x="91" y="7"/>
                    </a:cxn>
                    <a:cxn ang="0">
                      <a:pos x="97" y="10"/>
                    </a:cxn>
                    <a:cxn ang="0">
                      <a:pos x="99" y="13"/>
                    </a:cxn>
                    <a:cxn ang="0">
                      <a:pos x="100" y="17"/>
                    </a:cxn>
                    <a:cxn ang="0">
                      <a:pos x="99" y="19"/>
                    </a:cxn>
                    <a:cxn ang="0">
                      <a:pos x="97" y="21"/>
                    </a:cxn>
                    <a:cxn ang="0">
                      <a:pos x="91" y="23"/>
                    </a:cxn>
                    <a:cxn ang="0">
                      <a:pos x="85" y="26"/>
                    </a:cxn>
                    <a:cxn ang="0">
                      <a:pos x="78" y="28"/>
                    </a:cxn>
                    <a:cxn ang="0">
                      <a:pos x="69" y="29"/>
                    </a:cxn>
                    <a:cxn ang="0">
                      <a:pos x="60" y="30"/>
                    </a:cxn>
                    <a:cxn ang="0">
                      <a:pos x="50" y="30"/>
                    </a:cxn>
                    <a:cxn ang="0">
                      <a:pos x="40" y="30"/>
                    </a:cxn>
                    <a:cxn ang="0">
                      <a:pos x="31" y="29"/>
                    </a:cxn>
                    <a:cxn ang="0">
                      <a:pos x="23" y="28"/>
                    </a:cxn>
                    <a:cxn ang="0">
                      <a:pos x="15" y="26"/>
                    </a:cxn>
                    <a:cxn ang="0">
                      <a:pos x="9" y="23"/>
                    </a:cxn>
                    <a:cxn ang="0">
                      <a:pos x="4" y="21"/>
                    </a:cxn>
                    <a:cxn ang="0">
                      <a:pos x="1" y="19"/>
                    </a:cxn>
                    <a:cxn ang="0">
                      <a:pos x="0" y="17"/>
                    </a:cxn>
                    <a:cxn ang="0">
                      <a:pos x="1" y="13"/>
                    </a:cxn>
                    <a:cxn ang="0">
                      <a:pos x="4" y="10"/>
                    </a:cxn>
                    <a:cxn ang="0">
                      <a:pos x="9" y="7"/>
                    </a:cxn>
                    <a:cxn ang="0">
                      <a:pos x="15" y="5"/>
                    </a:cxn>
                    <a:cxn ang="0">
                      <a:pos x="23" y="3"/>
                    </a:cxn>
                    <a:cxn ang="0">
                      <a:pos x="31" y="1"/>
                    </a:cxn>
                    <a:cxn ang="0">
                      <a:pos x="40" y="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100" h="30">
                      <a:moveTo>
                        <a:pt x="50" y="0"/>
                      </a:moveTo>
                      <a:lnTo>
                        <a:pt x="60" y="0"/>
                      </a:lnTo>
                      <a:lnTo>
                        <a:pt x="69" y="1"/>
                      </a:lnTo>
                      <a:lnTo>
                        <a:pt x="78" y="3"/>
                      </a:lnTo>
                      <a:lnTo>
                        <a:pt x="85" y="5"/>
                      </a:lnTo>
                      <a:lnTo>
                        <a:pt x="91" y="7"/>
                      </a:lnTo>
                      <a:lnTo>
                        <a:pt x="97" y="10"/>
                      </a:lnTo>
                      <a:lnTo>
                        <a:pt x="99" y="13"/>
                      </a:lnTo>
                      <a:lnTo>
                        <a:pt x="100" y="17"/>
                      </a:lnTo>
                      <a:lnTo>
                        <a:pt x="99" y="19"/>
                      </a:lnTo>
                      <a:lnTo>
                        <a:pt x="97" y="21"/>
                      </a:lnTo>
                      <a:lnTo>
                        <a:pt x="91" y="23"/>
                      </a:lnTo>
                      <a:lnTo>
                        <a:pt x="85" y="26"/>
                      </a:lnTo>
                      <a:lnTo>
                        <a:pt x="78" y="28"/>
                      </a:lnTo>
                      <a:lnTo>
                        <a:pt x="69" y="29"/>
                      </a:lnTo>
                      <a:lnTo>
                        <a:pt x="60" y="30"/>
                      </a:lnTo>
                      <a:lnTo>
                        <a:pt x="50" y="30"/>
                      </a:lnTo>
                      <a:lnTo>
                        <a:pt x="40" y="30"/>
                      </a:lnTo>
                      <a:lnTo>
                        <a:pt x="31" y="29"/>
                      </a:lnTo>
                      <a:lnTo>
                        <a:pt x="23" y="28"/>
                      </a:lnTo>
                      <a:lnTo>
                        <a:pt x="15" y="26"/>
                      </a:lnTo>
                      <a:lnTo>
                        <a:pt x="9" y="23"/>
                      </a:lnTo>
                      <a:lnTo>
                        <a:pt x="4" y="21"/>
                      </a:lnTo>
                      <a:lnTo>
                        <a:pt x="1" y="19"/>
                      </a:lnTo>
                      <a:lnTo>
                        <a:pt x="0" y="17"/>
                      </a:lnTo>
                      <a:lnTo>
                        <a:pt x="1" y="13"/>
                      </a:lnTo>
                      <a:lnTo>
                        <a:pt x="4" y="10"/>
                      </a:lnTo>
                      <a:lnTo>
                        <a:pt x="9" y="7"/>
                      </a:lnTo>
                      <a:lnTo>
                        <a:pt x="15" y="5"/>
                      </a:lnTo>
                      <a:lnTo>
                        <a:pt x="23" y="3"/>
                      </a:lnTo>
                      <a:lnTo>
                        <a:pt x="31" y="1"/>
                      </a:lnTo>
                      <a:lnTo>
                        <a:pt x="40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04" name="Freeform 229">
                  <a:extLst>
                    <a:ext uri="{FF2B5EF4-FFF2-40B4-BE49-F238E27FC236}">
                      <a16:creationId xmlns:a16="http://schemas.microsoft.com/office/drawing/2014/main" id="{E549CC21-A6AB-CE4F-E0C7-C24BC84E4D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9" y="1706"/>
                  <a:ext cx="50" cy="1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50" y="0"/>
                    </a:cxn>
                    <a:cxn ang="0">
                      <a:pos x="60" y="0"/>
                    </a:cxn>
                    <a:cxn ang="0">
                      <a:pos x="69" y="1"/>
                    </a:cxn>
                    <a:cxn ang="0">
                      <a:pos x="78" y="3"/>
                    </a:cxn>
                    <a:cxn ang="0">
                      <a:pos x="85" y="5"/>
                    </a:cxn>
                    <a:cxn ang="0">
                      <a:pos x="91" y="7"/>
                    </a:cxn>
                    <a:cxn ang="0">
                      <a:pos x="97" y="10"/>
                    </a:cxn>
                    <a:cxn ang="0">
                      <a:pos x="99" y="13"/>
                    </a:cxn>
                    <a:cxn ang="0">
                      <a:pos x="100" y="17"/>
                    </a:cxn>
                    <a:cxn ang="0">
                      <a:pos x="100" y="17"/>
                    </a:cxn>
                    <a:cxn ang="0">
                      <a:pos x="99" y="19"/>
                    </a:cxn>
                    <a:cxn ang="0">
                      <a:pos x="97" y="21"/>
                    </a:cxn>
                    <a:cxn ang="0">
                      <a:pos x="91" y="23"/>
                    </a:cxn>
                    <a:cxn ang="0">
                      <a:pos x="85" y="26"/>
                    </a:cxn>
                    <a:cxn ang="0">
                      <a:pos x="78" y="28"/>
                    </a:cxn>
                    <a:cxn ang="0">
                      <a:pos x="69" y="29"/>
                    </a:cxn>
                    <a:cxn ang="0">
                      <a:pos x="60" y="30"/>
                    </a:cxn>
                    <a:cxn ang="0">
                      <a:pos x="50" y="30"/>
                    </a:cxn>
                    <a:cxn ang="0">
                      <a:pos x="50" y="30"/>
                    </a:cxn>
                    <a:cxn ang="0">
                      <a:pos x="40" y="30"/>
                    </a:cxn>
                    <a:cxn ang="0">
                      <a:pos x="31" y="29"/>
                    </a:cxn>
                    <a:cxn ang="0">
                      <a:pos x="23" y="28"/>
                    </a:cxn>
                    <a:cxn ang="0">
                      <a:pos x="15" y="26"/>
                    </a:cxn>
                    <a:cxn ang="0">
                      <a:pos x="9" y="23"/>
                    </a:cxn>
                    <a:cxn ang="0">
                      <a:pos x="4" y="21"/>
                    </a:cxn>
                    <a:cxn ang="0">
                      <a:pos x="1" y="19"/>
                    </a:cxn>
                    <a:cxn ang="0">
                      <a:pos x="0" y="17"/>
                    </a:cxn>
                    <a:cxn ang="0">
                      <a:pos x="0" y="17"/>
                    </a:cxn>
                    <a:cxn ang="0">
                      <a:pos x="1" y="13"/>
                    </a:cxn>
                    <a:cxn ang="0">
                      <a:pos x="4" y="10"/>
                    </a:cxn>
                    <a:cxn ang="0">
                      <a:pos x="9" y="7"/>
                    </a:cxn>
                    <a:cxn ang="0">
                      <a:pos x="15" y="5"/>
                    </a:cxn>
                    <a:cxn ang="0">
                      <a:pos x="23" y="3"/>
                    </a:cxn>
                    <a:cxn ang="0">
                      <a:pos x="31" y="1"/>
                    </a:cxn>
                    <a:cxn ang="0">
                      <a:pos x="40" y="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100" h="30">
                      <a:moveTo>
                        <a:pt x="50" y="0"/>
                      </a:moveTo>
                      <a:lnTo>
                        <a:pt x="50" y="0"/>
                      </a:lnTo>
                      <a:lnTo>
                        <a:pt x="60" y="0"/>
                      </a:lnTo>
                      <a:lnTo>
                        <a:pt x="69" y="1"/>
                      </a:lnTo>
                      <a:lnTo>
                        <a:pt x="78" y="3"/>
                      </a:lnTo>
                      <a:lnTo>
                        <a:pt x="85" y="5"/>
                      </a:lnTo>
                      <a:lnTo>
                        <a:pt x="91" y="7"/>
                      </a:lnTo>
                      <a:lnTo>
                        <a:pt x="97" y="10"/>
                      </a:lnTo>
                      <a:lnTo>
                        <a:pt x="99" y="13"/>
                      </a:lnTo>
                      <a:lnTo>
                        <a:pt x="100" y="17"/>
                      </a:lnTo>
                      <a:lnTo>
                        <a:pt x="100" y="17"/>
                      </a:lnTo>
                      <a:lnTo>
                        <a:pt x="99" y="19"/>
                      </a:lnTo>
                      <a:lnTo>
                        <a:pt x="97" y="21"/>
                      </a:lnTo>
                      <a:lnTo>
                        <a:pt x="91" y="23"/>
                      </a:lnTo>
                      <a:lnTo>
                        <a:pt x="85" y="26"/>
                      </a:lnTo>
                      <a:lnTo>
                        <a:pt x="78" y="28"/>
                      </a:lnTo>
                      <a:lnTo>
                        <a:pt x="69" y="29"/>
                      </a:lnTo>
                      <a:lnTo>
                        <a:pt x="60" y="30"/>
                      </a:lnTo>
                      <a:lnTo>
                        <a:pt x="50" y="30"/>
                      </a:lnTo>
                      <a:lnTo>
                        <a:pt x="50" y="30"/>
                      </a:lnTo>
                      <a:lnTo>
                        <a:pt x="40" y="30"/>
                      </a:lnTo>
                      <a:lnTo>
                        <a:pt x="31" y="29"/>
                      </a:lnTo>
                      <a:lnTo>
                        <a:pt x="23" y="28"/>
                      </a:lnTo>
                      <a:lnTo>
                        <a:pt x="15" y="26"/>
                      </a:lnTo>
                      <a:lnTo>
                        <a:pt x="9" y="23"/>
                      </a:lnTo>
                      <a:lnTo>
                        <a:pt x="4" y="21"/>
                      </a:lnTo>
                      <a:lnTo>
                        <a:pt x="1" y="19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1" y="13"/>
                      </a:lnTo>
                      <a:lnTo>
                        <a:pt x="4" y="10"/>
                      </a:lnTo>
                      <a:lnTo>
                        <a:pt x="9" y="7"/>
                      </a:lnTo>
                      <a:lnTo>
                        <a:pt x="15" y="5"/>
                      </a:lnTo>
                      <a:lnTo>
                        <a:pt x="23" y="3"/>
                      </a:lnTo>
                      <a:lnTo>
                        <a:pt x="31" y="1"/>
                      </a:lnTo>
                      <a:lnTo>
                        <a:pt x="40" y="0"/>
                      </a:lnTo>
                      <a:lnTo>
                        <a:pt x="5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05" name="Line 230">
                  <a:extLst>
                    <a:ext uri="{FF2B5EF4-FFF2-40B4-BE49-F238E27FC236}">
                      <a16:creationId xmlns:a16="http://schemas.microsoft.com/office/drawing/2014/main" id="{FD5F60E3-103F-2F76-BD0D-79E52A0FAE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29" y="2020"/>
                  <a:ext cx="81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06" name="Freeform 231">
                  <a:extLst>
                    <a:ext uri="{FF2B5EF4-FFF2-40B4-BE49-F238E27FC236}">
                      <a16:creationId xmlns:a16="http://schemas.microsoft.com/office/drawing/2014/main" id="{70FCE7AC-DC86-83E9-560F-972756C918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5" y="1803"/>
                  <a:ext cx="234" cy="144"/>
                </a:xfrm>
                <a:custGeom>
                  <a:avLst/>
                  <a:gdLst/>
                  <a:ahLst/>
                  <a:cxnLst>
                    <a:cxn ang="0">
                      <a:pos x="11" y="287"/>
                    </a:cxn>
                    <a:cxn ang="0">
                      <a:pos x="55" y="86"/>
                    </a:cxn>
                    <a:cxn ang="0">
                      <a:pos x="0" y="32"/>
                    </a:cxn>
                    <a:cxn ang="0">
                      <a:pos x="406" y="0"/>
                    </a:cxn>
                    <a:cxn ang="0">
                      <a:pos x="468" y="287"/>
                    </a:cxn>
                    <a:cxn ang="0">
                      <a:pos x="11" y="287"/>
                    </a:cxn>
                  </a:cxnLst>
                  <a:rect l="0" t="0" r="r" b="b"/>
                  <a:pathLst>
                    <a:path w="468" h="287">
                      <a:moveTo>
                        <a:pt x="11" y="287"/>
                      </a:moveTo>
                      <a:lnTo>
                        <a:pt x="55" y="86"/>
                      </a:lnTo>
                      <a:lnTo>
                        <a:pt x="0" y="32"/>
                      </a:lnTo>
                      <a:lnTo>
                        <a:pt x="406" y="0"/>
                      </a:lnTo>
                      <a:lnTo>
                        <a:pt x="468" y="287"/>
                      </a:lnTo>
                      <a:lnTo>
                        <a:pt x="11" y="28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07" name="Freeform 232">
                  <a:extLst>
                    <a:ext uri="{FF2B5EF4-FFF2-40B4-BE49-F238E27FC236}">
                      <a16:creationId xmlns:a16="http://schemas.microsoft.com/office/drawing/2014/main" id="{AD4403E9-D907-DD4E-47CC-2B1BF92998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5" y="1803"/>
                  <a:ext cx="234" cy="144"/>
                </a:xfrm>
                <a:custGeom>
                  <a:avLst/>
                  <a:gdLst/>
                  <a:ahLst/>
                  <a:cxnLst>
                    <a:cxn ang="0">
                      <a:pos x="11" y="287"/>
                    </a:cxn>
                    <a:cxn ang="0">
                      <a:pos x="55" y="86"/>
                    </a:cxn>
                    <a:cxn ang="0">
                      <a:pos x="0" y="32"/>
                    </a:cxn>
                    <a:cxn ang="0">
                      <a:pos x="406" y="0"/>
                    </a:cxn>
                    <a:cxn ang="0">
                      <a:pos x="468" y="287"/>
                    </a:cxn>
                    <a:cxn ang="0">
                      <a:pos x="11" y="287"/>
                    </a:cxn>
                  </a:cxnLst>
                  <a:rect l="0" t="0" r="r" b="b"/>
                  <a:pathLst>
                    <a:path w="468" h="287">
                      <a:moveTo>
                        <a:pt x="11" y="287"/>
                      </a:moveTo>
                      <a:lnTo>
                        <a:pt x="55" y="86"/>
                      </a:lnTo>
                      <a:lnTo>
                        <a:pt x="0" y="32"/>
                      </a:lnTo>
                      <a:lnTo>
                        <a:pt x="406" y="0"/>
                      </a:lnTo>
                      <a:lnTo>
                        <a:pt x="468" y="287"/>
                      </a:lnTo>
                      <a:lnTo>
                        <a:pt x="11" y="28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08" name="Freeform 233">
                  <a:extLst>
                    <a:ext uri="{FF2B5EF4-FFF2-40B4-BE49-F238E27FC236}">
                      <a16:creationId xmlns:a16="http://schemas.microsoft.com/office/drawing/2014/main" id="{7960ED5D-7ABB-4B79-5609-21916C6543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" y="1823"/>
                  <a:ext cx="193" cy="39"/>
                </a:xfrm>
                <a:custGeom>
                  <a:avLst/>
                  <a:gdLst/>
                  <a:ahLst/>
                  <a:cxnLst>
                    <a:cxn ang="0">
                      <a:pos x="0" y="30"/>
                    </a:cxn>
                    <a:cxn ang="0">
                      <a:pos x="378" y="0"/>
                    </a:cxn>
                    <a:cxn ang="0">
                      <a:pos x="386" y="43"/>
                    </a:cxn>
                    <a:cxn ang="0">
                      <a:pos x="10" y="79"/>
                    </a:cxn>
                    <a:cxn ang="0">
                      <a:pos x="19" y="47"/>
                    </a:cxn>
                    <a:cxn ang="0">
                      <a:pos x="0" y="30"/>
                    </a:cxn>
                  </a:cxnLst>
                  <a:rect l="0" t="0" r="r" b="b"/>
                  <a:pathLst>
                    <a:path w="386" h="79">
                      <a:moveTo>
                        <a:pt x="0" y="30"/>
                      </a:moveTo>
                      <a:lnTo>
                        <a:pt x="378" y="0"/>
                      </a:lnTo>
                      <a:lnTo>
                        <a:pt x="386" y="43"/>
                      </a:lnTo>
                      <a:lnTo>
                        <a:pt x="10" y="79"/>
                      </a:lnTo>
                      <a:lnTo>
                        <a:pt x="19" y="47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09" name="Freeform 234">
                  <a:extLst>
                    <a:ext uri="{FF2B5EF4-FFF2-40B4-BE49-F238E27FC236}">
                      <a16:creationId xmlns:a16="http://schemas.microsoft.com/office/drawing/2014/main" id="{E9512A1E-0A77-9221-B121-CB30894696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" y="1823"/>
                  <a:ext cx="193" cy="39"/>
                </a:xfrm>
                <a:custGeom>
                  <a:avLst/>
                  <a:gdLst/>
                  <a:ahLst/>
                  <a:cxnLst>
                    <a:cxn ang="0">
                      <a:pos x="0" y="30"/>
                    </a:cxn>
                    <a:cxn ang="0">
                      <a:pos x="378" y="0"/>
                    </a:cxn>
                    <a:cxn ang="0">
                      <a:pos x="386" y="43"/>
                    </a:cxn>
                    <a:cxn ang="0">
                      <a:pos x="10" y="79"/>
                    </a:cxn>
                    <a:cxn ang="0">
                      <a:pos x="19" y="47"/>
                    </a:cxn>
                    <a:cxn ang="0">
                      <a:pos x="0" y="30"/>
                    </a:cxn>
                  </a:cxnLst>
                  <a:rect l="0" t="0" r="r" b="b"/>
                  <a:pathLst>
                    <a:path w="386" h="79">
                      <a:moveTo>
                        <a:pt x="0" y="30"/>
                      </a:moveTo>
                      <a:lnTo>
                        <a:pt x="378" y="0"/>
                      </a:lnTo>
                      <a:lnTo>
                        <a:pt x="386" y="43"/>
                      </a:lnTo>
                      <a:lnTo>
                        <a:pt x="10" y="79"/>
                      </a:lnTo>
                      <a:lnTo>
                        <a:pt x="19" y="47"/>
                      </a:lnTo>
                      <a:lnTo>
                        <a:pt x="0" y="3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10" name="Rectangle 235">
                  <a:extLst>
                    <a:ext uri="{FF2B5EF4-FFF2-40B4-BE49-F238E27FC236}">
                      <a16:creationId xmlns:a16="http://schemas.microsoft.com/office/drawing/2014/main" id="{CA60972F-63DE-A110-5E5A-00521415EB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66" y="1891"/>
                  <a:ext cx="11" cy="12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11" name="Rectangle 236">
                  <a:extLst>
                    <a:ext uri="{FF2B5EF4-FFF2-40B4-BE49-F238E27FC236}">
                      <a16:creationId xmlns:a16="http://schemas.microsoft.com/office/drawing/2014/main" id="{2292EC98-C7B6-FF88-30A6-98412F6A13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66" y="1891"/>
                  <a:ext cx="11" cy="127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12" name="Rectangle 237">
                  <a:extLst>
                    <a:ext uri="{FF2B5EF4-FFF2-40B4-BE49-F238E27FC236}">
                      <a16:creationId xmlns:a16="http://schemas.microsoft.com/office/drawing/2014/main" id="{874FEC86-37AC-CDF2-05AD-3E45A52432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21" y="1891"/>
                  <a:ext cx="11" cy="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13" name="Rectangle 238">
                  <a:extLst>
                    <a:ext uri="{FF2B5EF4-FFF2-40B4-BE49-F238E27FC236}">
                      <a16:creationId xmlns:a16="http://schemas.microsoft.com/office/drawing/2014/main" id="{8E770459-91DC-5758-3531-796CF380E2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21" y="1891"/>
                  <a:ext cx="11" cy="128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14" name="Freeform 239">
                  <a:extLst>
                    <a:ext uri="{FF2B5EF4-FFF2-40B4-BE49-F238E27FC236}">
                      <a16:creationId xmlns:a16="http://schemas.microsoft.com/office/drawing/2014/main" id="{CE5F863D-0133-AC87-9442-DC3ECC30D3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9" y="1927"/>
                  <a:ext cx="258" cy="4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2" y="95"/>
                    </a:cxn>
                    <a:cxn ang="0">
                      <a:pos x="48" y="95"/>
                    </a:cxn>
                    <a:cxn ang="0">
                      <a:pos x="72" y="95"/>
                    </a:cxn>
                    <a:cxn ang="0">
                      <a:pos x="97" y="95"/>
                    </a:cxn>
                    <a:cxn ang="0">
                      <a:pos x="122" y="95"/>
                    </a:cxn>
                    <a:cxn ang="0">
                      <a:pos x="147" y="95"/>
                    </a:cxn>
                    <a:cxn ang="0">
                      <a:pos x="172" y="95"/>
                    </a:cxn>
                    <a:cxn ang="0">
                      <a:pos x="197" y="95"/>
                    </a:cxn>
                    <a:cxn ang="0">
                      <a:pos x="222" y="95"/>
                    </a:cxn>
                    <a:cxn ang="0">
                      <a:pos x="247" y="95"/>
                    </a:cxn>
                    <a:cxn ang="0">
                      <a:pos x="273" y="95"/>
                    </a:cxn>
                    <a:cxn ang="0">
                      <a:pos x="297" y="95"/>
                    </a:cxn>
                    <a:cxn ang="0">
                      <a:pos x="323" y="95"/>
                    </a:cxn>
                    <a:cxn ang="0">
                      <a:pos x="348" y="95"/>
                    </a:cxn>
                    <a:cxn ang="0">
                      <a:pos x="373" y="95"/>
                    </a:cxn>
                    <a:cxn ang="0">
                      <a:pos x="398" y="95"/>
                    </a:cxn>
                    <a:cxn ang="0">
                      <a:pos x="423" y="95"/>
                    </a:cxn>
                    <a:cxn ang="0">
                      <a:pos x="430" y="81"/>
                    </a:cxn>
                    <a:cxn ang="0">
                      <a:pos x="437" y="67"/>
                    </a:cxn>
                    <a:cxn ang="0">
                      <a:pos x="446" y="54"/>
                    </a:cxn>
                    <a:cxn ang="0">
                      <a:pos x="456" y="43"/>
                    </a:cxn>
                    <a:cxn ang="0">
                      <a:pos x="469" y="31"/>
                    </a:cxn>
                    <a:cxn ang="0">
                      <a:pos x="483" y="19"/>
                    </a:cxn>
                    <a:cxn ang="0">
                      <a:pos x="498" y="10"/>
                    </a:cxn>
                    <a:cxn ang="0">
                      <a:pos x="517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17" h="95">
                      <a:moveTo>
                        <a:pt x="0" y="0"/>
                      </a:moveTo>
                      <a:lnTo>
                        <a:pt x="22" y="95"/>
                      </a:lnTo>
                      <a:lnTo>
                        <a:pt x="48" y="95"/>
                      </a:lnTo>
                      <a:lnTo>
                        <a:pt x="72" y="95"/>
                      </a:lnTo>
                      <a:lnTo>
                        <a:pt x="97" y="95"/>
                      </a:lnTo>
                      <a:lnTo>
                        <a:pt x="122" y="95"/>
                      </a:lnTo>
                      <a:lnTo>
                        <a:pt x="147" y="95"/>
                      </a:lnTo>
                      <a:lnTo>
                        <a:pt x="172" y="95"/>
                      </a:lnTo>
                      <a:lnTo>
                        <a:pt x="197" y="95"/>
                      </a:lnTo>
                      <a:lnTo>
                        <a:pt x="222" y="95"/>
                      </a:lnTo>
                      <a:lnTo>
                        <a:pt x="247" y="95"/>
                      </a:lnTo>
                      <a:lnTo>
                        <a:pt x="273" y="95"/>
                      </a:lnTo>
                      <a:lnTo>
                        <a:pt x="297" y="95"/>
                      </a:lnTo>
                      <a:lnTo>
                        <a:pt x="323" y="95"/>
                      </a:lnTo>
                      <a:lnTo>
                        <a:pt x="348" y="95"/>
                      </a:lnTo>
                      <a:lnTo>
                        <a:pt x="373" y="95"/>
                      </a:lnTo>
                      <a:lnTo>
                        <a:pt x="398" y="95"/>
                      </a:lnTo>
                      <a:lnTo>
                        <a:pt x="423" y="95"/>
                      </a:lnTo>
                      <a:lnTo>
                        <a:pt x="430" y="81"/>
                      </a:lnTo>
                      <a:lnTo>
                        <a:pt x="437" y="67"/>
                      </a:lnTo>
                      <a:lnTo>
                        <a:pt x="446" y="54"/>
                      </a:lnTo>
                      <a:lnTo>
                        <a:pt x="456" y="43"/>
                      </a:lnTo>
                      <a:lnTo>
                        <a:pt x="469" y="31"/>
                      </a:lnTo>
                      <a:lnTo>
                        <a:pt x="483" y="19"/>
                      </a:lnTo>
                      <a:lnTo>
                        <a:pt x="498" y="10"/>
                      </a:lnTo>
                      <a:lnTo>
                        <a:pt x="517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15" name="Freeform 240">
                  <a:extLst>
                    <a:ext uri="{FF2B5EF4-FFF2-40B4-BE49-F238E27FC236}">
                      <a16:creationId xmlns:a16="http://schemas.microsoft.com/office/drawing/2014/main" id="{6B964635-982D-8ACB-3B9B-4F3108B33A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9" y="1927"/>
                  <a:ext cx="258" cy="4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2" y="95"/>
                    </a:cxn>
                    <a:cxn ang="0">
                      <a:pos x="22" y="95"/>
                    </a:cxn>
                    <a:cxn ang="0">
                      <a:pos x="48" y="95"/>
                    </a:cxn>
                    <a:cxn ang="0">
                      <a:pos x="72" y="95"/>
                    </a:cxn>
                    <a:cxn ang="0">
                      <a:pos x="97" y="95"/>
                    </a:cxn>
                    <a:cxn ang="0">
                      <a:pos x="122" y="95"/>
                    </a:cxn>
                    <a:cxn ang="0">
                      <a:pos x="147" y="95"/>
                    </a:cxn>
                    <a:cxn ang="0">
                      <a:pos x="172" y="95"/>
                    </a:cxn>
                    <a:cxn ang="0">
                      <a:pos x="197" y="95"/>
                    </a:cxn>
                    <a:cxn ang="0">
                      <a:pos x="222" y="95"/>
                    </a:cxn>
                    <a:cxn ang="0">
                      <a:pos x="247" y="95"/>
                    </a:cxn>
                    <a:cxn ang="0">
                      <a:pos x="273" y="95"/>
                    </a:cxn>
                    <a:cxn ang="0">
                      <a:pos x="297" y="95"/>
                    </a:cxn>
                    <a:cxn ang="0">
                      <a:pos x="323" y="95"/>
                    </a:cxn>
                    <a:cxn ang="0">
                      <a:pos x="348" y="95"/>
                    </a:cxn>
                    <a:cxn ang="0">
                      <a:pos x="373" y="95"/>
                    </a:cxn>
                    <a:cxn ang="0">
                      <a:pos x="398" y="95"/>
                    </a:cxn>
                    <a:cxn ang="0">
                      <a:pos x="423" y="95"/>
                    </a:cxn>
                    <a:cxn ang="0">
                      <a:pos x="423" y="95"/>
                    </a:cxn>
                    <a:cxn ang="0">
                      <a:pos x="430" y="81"/>
                    </a:cxn>
                    <a:cxn ang="0">
                      <a:pos x="437" y="67"/>
                    </a:cxn>
                    <a:cxn ang="0">
                      <a:pos x="446" y="54"/>
                    </a:cxn>
                    <a:cxn ang="0">
                      <a:pos x="456" y="43"/>
                    </a:cxn>
                    <a:cxn ang="0">
                      <a:pos x="469" y="31"/>
                    </a:cxn>
                    <a:cxn ang="0">
                      <a:pos x="483" y="19"/>
                    </a:cxn>
                    <a:cxn ang="0">
                      <a:pos x="498" y="10"/>
                    </a:cxn>
                    <a:cxn ang="0">
                      <a:pos x="517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17" h="95">
                      <a:moveTo>
                        <a:pt x="0" y="0"/>
                      </a:moveTo>
                      <a:lnTo>
                        <a:pt x="22" y="95"/>
                      </a:lnTo>
                      <a:lnTo>
                        <a:pt x="22" y="95"/>
                      </a:lnTo>
                      <a:lnTo>
                        <a:pt x="48" y="95"/>
                      </a:lnTo>
                      <a:lnTo>
                        <a:pt x="72" y="95"/>
                      </a:lnTo>
                      <a:lnTo>
                        <a:pt x="97" y="95"/>
                      </a:lnTo>
                      <a:lnTo>
                        <a:pt x="122" y="95"/>
                      </a:lnTo>
                      <a:lnTo>
                        <a:pt x="147" y="95"/>
                      </a:lnTo>
                      <a:lnTo>
                        <a:pt x="172" y="95"/>
                      </a:lnTo>
                      <a:lnTo>
                        <a:pt x="197" y="95"/>
                      </a:lnTo>
                      <a:lnTo>
                        <a:pt x="222" y="95"/>
                      </a:lnTo>
                      <a:lnTo>
                        <a:pt x="247" y="95"/>
                      </a:lnTo>
                      <a:lnTo>
                        <a:pt x="273" y="95"/>
                      </a:lnTo>
                      <a:lnTo>
                        <a:pt x="297" y="95"/>
                      </a:lnTo>
                      <a:lnTo>
                        <a:pt x="323" y="95"/>
                      </a:lnTo>
                      <a:lnTo>
                        <a:pt x="348" y="95"/>
                      </a:lnTo>
                      <a:lnTo>
                        <a:pt x="373" y="95"/>
                      </a:lnTo>
                      <a:lnTo>
                        <a:pt x="398" y="95"/>
                      </a:lnTo>
                      <a:lnTo>
                        <a:pt x="423" y="95"/>
                      </a:lnTo>
                      <a:lnTo>
                        <a:pt x="423" y="95"/>
                      </a:lnTo>
                      <a:lnTo>
                        <a:pt x="430" y="81"/>
                      </a:lnTo>
                      <a:lnTo>
                        <a:pt x="437" y="67"/>
                      </a:lnTo>
                      <a:lnTo>
                        <a:pt x="446" y="54"/>
                      </a:lnTo>
                      <a:lnTo>
                        <a:pt x="456" y="43"/>
                      </a:lnTo>
                      <a:lnTo>
                        <a:pt x="469" y="31"/>
                      </a:lnTo>
                      <a:lnTo>
                        <a:pt x="483" y="19"/>
                      </a:lnTo>
                      <a:lnTo>
                        <a:pt x="498" y="10"/>
                      </a:lnTo>
                      <a:lnTo>
                        <a:pt x="517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16" name="Freeform 241">
                  <a:extLst>
                    <a:ext uri="{FF2B5EF4-FFF2-40B4-BE49-F238E27FC236}">
                      <a16:creationId xmlns:a16="http://schemas.microsoft.com/office/drawing/2014/main" id="{175C8497-9136-9C5E-780D-00BA0F7A21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9" y="1927"/>
                  <a:ext cx="258" cy="14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7" y="29"/>
                    </a:cxn>
                    <a:cxn ang="0">
                      <a:pos x="37" y="29"/>
                    </a:cxn>
                    <a:cxn ang="0">
                      <a:pos x="67" y="29"/>
                    </a:cxn>
                    <a:cxn ang="0">
                      <a:pos x="97" y="29"/>
                    </a:cxn>
                    <a:cxn ang="0">
                      <a:pos x="127" y="29"/>
                    </a:cxn>
                    <a:cxn ang="0">
                      <a:pos x="156" y="29"/>
                    </a:cxn>
                    <a:cxn ang="0">
                      <a:pos x="186" y="29"/>
                    </a:cxn>
                    <a:cxn ang="0">
                      <a:pos x="216" y="29"/>
                    </a:cxn>
                    <a:cxn ang="0">
                      <a:pos x="246" y="29"/>
                    </a:cxn>
                    <a:cxn ang="0">
                      <a:pos x="276" y="29"/>
                    </a:cxn>
                    <a:cxn ang="0">
                      <a:pos x="306" y="29"/>
                    </a:cxn>
                    <a:cxn ang="0">
                      <a:pos x="337" y="29"/>
                    </a:cxn>
                    <a:cxn ang="0">
                      <a:pos x="367" y="29"/>
                    </a:cxn>
                    <a:cxn ang="0">
                      <a:pos x="397" y="29"/>
                    </a:cxn>
                    <a:cxn ang="0">
                      <a:pos x="427" y="29"/>
                    </a:cxn>
                    <a:cxn ang="0">
                      <a:pos x="457" y="29"/>
                    </a:cxn>
                    <a:cxn ang="0">
                      <a:pos x="487" y="29"/>
                    </a:cxn>
                    <a:cxn ang="0">
                      <a:pos x="502" y="24"/>
                    </a:cxn>
                    <a:cxn ang="0">
                      <a:pos x="512" y="17"/>
                    </a:cxn>
                    <a:cxn ang="0">
                      <a:pos x="517" y="9"/>
                    </a:cxn>
                    <a:cxn ang="0">
                      <a:pos x="517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w="517" h="29">
                      <a:moveTo>
                        <a:pt x="0" y="3"/>
                      </a:moveTo>
                      <a:lnTo>
                        <a:pt x="7" y="29"/>
                      </a:lnTo>
                      <a:lnTo>
                        <a:pt x="37" y="29"/>
                      </a:lnTo>
                      <a:lnTo>
                        <a:pt x="67" y="29"/>
                      </a:lnTo>
                      <a:lnTo>
                        <a:pt x="97" y="29"/>
                      </a:lnTo>
                      <a:lnTo>
                        <a:pt x="127" y="29"/>
                      </a:lnTo>
                      <a:lnTo>
                        <a:pt x="156" y="29"/>
                      </a:lnTo>
                      <a:lnTo>
                        <a:pt x="186" y="29"/>
                      </a:lnTo>
                      <a:lnTo>
                        <a:pt x="216" y="29"/>
                      </a:lnTo>
                      <a:lnTo>
                        <a:pt x="246" y="29"/>
                      </a:lnTo>
                      <a:lnTo>
                        <a:pt x="276" y="29"/>
                      </a:lnTo>
                      <a:lnTo>
                        <a:pt x="306" y="29"/>
                      </a:lnTo>
                      <a:lnTo>
                        <a:pt x="337" y="29"/>
                      </a:lnTo>
                      <a:lnTo>
                        <a:pt x="367" y="29"/>
                      </a:lnTo>
                      <a:lnTo>
                        <a:pt x="397" y="29"/>
                      </a:lnTo>
                      <a:lnTo>
                        <a:pt x="427" y="29"/>
                      </a:lnTo>
                      <a:lnTo>
                        <a:pt x="457" y="29"/>
                      </a:lnTo>
                      <a:lnTo>
                        <a:pt x="487" y="29"/>
                      </a:lnTo>
                      <a:lnTo>
                        <a:pt x="502" y="24"/>
                      </a:lnTo>
                      <a:lnTo>
                        <a:pt x="512" y="17"/>
                      </a:lnTo>
                      <a:lnTo>
                        <a:pt x="517" y="9"/>
                      </a:lnTo>
                      <a:lnTo>
                        <a:pt x="517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17" name="Freeform 242">
                  <a:extLst>
                    <a:ext uri="{FF2B5EF4-FFF2-40B4-BE49-F238E27FC236}">
                      <a16:creationId xmlns:a16="http://schemas.microsoft.com/office/drawing/2014/main" id="{1607459D-D88F-C89E-09A7-408B670C65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9" y="1927"/>
                  <a:ext cx="258" cy="14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7" y="29"/>
                    </a:cxn>
                    <a:cxn ang="0">
                      <a:pos x="7" y="29"/>
                    </a:cxn>
                    <a:cxn ang="0">
                      <a:pos x="37" y="29"/>
                    </a:cxn>
                    <a:cxn ang="0">
                      <a:pos x="67" y="29"/>
                    </a:cxn>
                    <a:cxn ang="0">
                      <a:pos x="97" y="29"/>
                    </a:cxn>
                    <a:cxn ang="0">
                      <a:pos x="127" y="29"/>
                    </a:cxn>
                    <a:cxn ang="0">
                      <a:pos x="156" y="29"/>
                    </a:cxn>
                    <a:cxn ang="0">
                      <a:pos x="186" y="29"/>
                    </a:cxn>
                    <a:cxn ang="0">
                      <a:pos x="216" y="29"/>
                    </a:cxn>
                    <a:cxn ang="0">
                      <a:pos x="246" y="29"/>
                    </a:cxn>
                    <a:cxn ang="0">
                      <a:pos x="276" y="29"/>
                    </a:cxn>
                    <a:cxn ang="0">
                      <a:pos x="306" y="29"/>
                    </a:cxn>
                    <a:cxn ang="0">
                      <a:pos x="337" y="29"/>
                    </a:cxn>
                    <a:cxn ang="0">
                      <a:pos x="367" y="29"/>
                    </a:cxn>
                    <a:cxn ang="0">
                      <a:pos x="397" y="29"/>
                    </a:cxn>
                    <a:cxn ang="0">
                      <a:pos x="427" y="29"/>
                    </a:cxn>
                    <a:cxn ang="0">
                      <a:pos x="457" y="29"/>
                    </a:cxn>
                    <a:cxn ang="0">
                      <a:pos x="487" y="29"/>
                    </a:cxn>
                    <a:cxn ang="0">
                      <a:pos x="487" y="29"/>
                    </a:cxn>
                    <a:cxn ang="0">
                      <a:pos x="502" y="24"/>
                    </a:cxn>
                    <a:cxn ang="0">
                      <a:pos x="512" y="17"/>
                    </a:cxn>
                    <a:cxn ang="0">
                      <a:pos x="517" y="9"/>
                    </a:cxn>
                    <a:cxn ang="0">
                      <a:pos x="517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w="517" h="29">
                      <a:moveTo>
                        <a:pt x="0" y="3"/>
                      </a:moveTo>
                      <a:lnTo>
                        <a:pt x="7" y="29"/>
                      </a:lnTo>
                      <a:lnTo>
                        <a:pt x="7" y="29"/>
                      </a:lnTo>
                      <a:lnTo>
                        <a:pt x="37" y="29"/>
                      </a:lnTo>
                      <a:lnTo>
                        <a:pt x="67" y="29"/>
                      </a:lnTo>
                      <a:lnTo>
                        <a:pt x="97" y="29"/>
                      </a:lnTo>
                      <a:lnTo>
                        <a:pt x="127" y="29"/>
                      </a:lnTo>
                      <a:lnTo>
                        <a:pt x="156" y="29"/>
                      </a:lnTo>
                      <a:lnTo>
                        <a:pt x="186" y="29"/>
                      </a:lnTo>
                      <a:lnTo>
                        <a:pt x="216" y="29"/>
                      </a:lnTo>
                      <a:lnTo>
                        <a:pt x="246" y="29"/>
                      </a:lnTo>
                      <a:lnTo>
                        <a:pt x="276" y="29"/>
                      </a:lnTo>
                      <a:lnTo>
                        <a:pt x="306" y="29"/>
                      </a:lnTo>
                      <a:lnTo>
                        <a:pt x="337" y="29"/>
                      </a:lnTo>
                      <a:lnTo>
                        <a:pt x="367" y="29"/>
                      </a:lnTo>
                      <a:lnTo>
                        <a:pt x="397" y="29"/>
                      </a:lnTo>
                      <a:lnTo>
                        <a:pt x="427" y="29"/>
                      </a:lnTo>
                      <a:lnTo>
                        <a:pt x="457" y="29"/>
                      </a:lnTo>
                      <a:lnTo>
                        <a:pt x="487" y="29"/>
                      </a:lnTo>
                      <a:lnTo>
                        <a:pt x="487" y="29"/>
                      </a:lnTo>
                      <a:lnTo>
                        <a:pt x="502" y="24"/>
                      </a:lnTo>
                      <a:lnTo>
                        <a:pt x="512" y="17"/>
                      </a:lnTo>
                      <a:lnTo>
                        <a:pt x="517" y="9"/>
                      </a:lnTo>
                      <a:lnTo>
                        <a:pt x="517" y="0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18" name="Rectangle 243">
                  <a:extLst>
                    <a:ext uri="{FF2B5EF4-FFF2-40B4-BE49-F238E27FC236}">
                      <a16:creationId xmlns:a16="http://schemas.microsoft.com/office/drawing/2014/main" id="{D4EE58D2-E5F3-F87D-42F0-1013E67252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89" y="1891"/>
                  <a:ext cx="11" cy="12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19" name="Rectangle 244">
                  <a:extLst>
                    <a:ext uri="{FF2B5EF4-FFF2-40B4-BE49-F238E27FC236}">
                      <a16:creationId xmlns:a16="http://schemas.microsoft.com/office/drawing/2014/main" id="{B4AAAD28-9289-BE55-A225-AA41F2BB68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89" y="1891"/>
                  <a:ext cx="11" cy="127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20" name="Rectangle 245">
                  <a:extLst>
                    <a:ext uri="{FF2B5EF4-FFF2-40B4-BE49-F238E27FC236}">
                      <a16:creationId xmlns:a16="http://schemas.microsoft.com/office/drawing/2014/main" id="{9E86E8DD-4159-337E-CD94-0C6E75BB6A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44" y="1891"/>
                  <a:ext cx="10" cy="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21" name="Rectangle 246">
                  <a:extLst>
                    <a:ext uri="{FF2B5EF4-FFF2-40B4-BE49-F238E27FC236}">
                      <a16:creationId xmlns:a16="http://schemas.microsoft.com/office/drawing/2014/main" id="{5C5E87E0-FD71-3CC7-6D02-89AD27800B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44" y="1891"/>
                  <a:ext cx="10" cy="128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22" name="Freeform 247">
                  <a:extLst>
                    <a:ext uri="{FF2B5EF4-FFF2-40B4-BE49-F238E27FC236}">
                      <a16:creationId xmlns:a16="http://schemas.microsoft.com/office/drawing/2014/main" id="{46551B62-1E33-4423-F516-AC1BFA949C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61" y="1927"/>
                  <a:ext cx="259" cy="4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2" y="95"/>
                    </a:cxn>
                    <a:cxn ang="0">
                      <a:pos x="47" y="95"/>
                    </a:cxn>
                    <a:cxn ang="0">
                      <a:pos x="72" y="95"/>
                    </a:cxn>
                    <a:cxn ang="0">
                      <a:pos x="97" y="95"/>
                    </a:cxn>
                    <a:cxn ang="0">
                      <a:pos x="121" y="95"/>
                    </a:cxn>
                    <a:cxn ang="0">
                      <a:pos x="147" y="95"/>
                    </a:cxn>
                    <a:cxn ang="0">
                      <a:pos x="172" y="95"/>
                    </a:cxn>
                    <a:cxn ang="0">
                      <a:pos x="196" y="95"/>
                    </a:cxn>
                    <a:cxn ang="0">
                      <a:pos x="222" y="95"/>
                    </a:cxn>
                    <a:cxn ang="0">
                      <a:pos x="247" y="95"/>
                    </a:cxn>
                    <a:cxn ang="0">
                      <a:pos x="273" y="95"/>
                    </a:cxn>
                    <a:cxn ang="0">
                      <a:pos x="297" y="95"/>
                    </a:cxn>
                    <a:cxn ang="0">
                      <a:pos x="322" y="95"/>
                    </a:cxn>
                    <a:cxn ang="0">
                      <a:pos x="348" y="95"/>
                    </a:cxn>
                    <a:cxn ang="0">
                      <a:pos x="373" y="95"/>
                    </a:cxn>
                    <a:cxn ang="0">
                      <a:pos x="397" y="95"/>
                    </a:cxn>
                    <a:cxn ang="0">
                      <a:pos x="423" y="95"/>
                    </a:cxn>
                    <a:cxn ang="0">
                      <a:pos x="430" y="81"/>
                    </a:cxn>
                    <a:cxn ang="0">
                      <a:pos x="437" y="67"/>
                    </a:cxn>
                    <a:cxn ang="0">
                      <a:pos x="446" y="54"/>
                    </a:cxn>
                    <a:cxn ang="0">
                      <a:pos x="456" y="43"/>
                    </a:cxn>
                    <a:cxn ang="0">
                      <a:pos x="469" y="31"/>
                    </a:cxn>
                    <a:cxn ang="0">
                      <a:pos x="483" y="19"/>
                    </a:cxn>
                    <a:cxn ang="0">
                      <a:pos x="498" y="10"/>
                    </a:cxn>
                    <a:cxn ang="0">
                      <a:pos x="516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16" h="95">
                      <a:moveTo>
                        <a:pt x="0" y="0"/>
                      </a:moveTo>
                      <a:lnTo>
                        <a:pt x="22" y="95"/>
                      </a:lnTo>
                      <a:lnTo>
                        <a:pt x="47" y="95"/>
                      </a:lnTo>
                      <a:lnTo>
                        <a:pt x="72" y="95"/>
                      </a:lnTo>
                      <a:lnTo>
                        <a:pt x="97" y="95"/>
                      </a:lnTo>
                      <a:lnTo>
                        <a:pt x="121" y="95"/>
                      </a:lnTo>
                      <a:lnTo>
                        <a:pt x="147" y="95"/>
                      </a:lnTo>
                      <a:lnTo>
                        <a:pt x="172" y="95"/>
                      </a:lnTo>
                      <a:lnTo>
                        <a:pt x="196" y="95"/>
                      </a:lnTo>
                      <a:lnTo>
                        <a:pt x="222" y="95"/>
                      </a:lnTo>
                      <a:lnTo>
                        <a:pt x="247" y="95"/>
                      </a:lnTo>
                      <a:lnTo>
                        <a:pt x="273" y="95"/>
                      </a:lnTo>
                      <a:lnTo>
                        <a:pt x="297" y="95"/>
                      </a:lnTo>
                      <a:lnTo>
                        <a:pt x="322" y="95"/>
                      </a:lnTo>
                      <a:lnTo>
                        <a:pt x="348" y="95"/>
                      </a:lnTo>
                      <a:lnTo>
                        <a:pt x="373" y="95"/>
                      </a:lnTo>
                      <a:lnTo>
                        <a:pt x="397" y="95"/>
                      </a:lnTo>
                      <a:lnTo>
                        <a:pt x="423" y="95"/>
                      </a:lnTo>
                      <a:lnTo>
                        <a:pt x="430" y="81"/>
                      </a:lnTo>
                      <a:lnTo>
                        <a:pt x="437" y="67"/>
                      </a:lnTo>
                      <a:lnTo>
                        <a:pt x="446" y="54"/>
                      </a:lnTo>
                      <a:lnTo>
                        <a:pt x="456" y="43"/>
                      </a:lnTo>
                      <a:lnTo>
                        <a:pt x="469" y="31"/>
                      </a:lnTo>
                      <a:lnTo>
                        <a:pt x="483" y="19"/>
                      </a:lnTo>
                      <a:lnTo>
                        <a:pt x="498" y="10"/>
                      </a:lnTo>
                      <a:lnTo>
                        <a:pt x="516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23" name="Freeform 248">
                  <a:extLst>
                    <a:ext uri="{FF2B5EF4-FFF2-40B4-BE49-F238E27FC236}">
                      <a16:creationId xmlns:a16="http://schemas.microsoft.com/office/drawing/2014/main" id="{8D3C83D6-5B87-8023-5247-03B02901C3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61" y="1927"/>
                  <a:ext cx="259" cy="4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2" y="95"/>
                    </a:cxn>
                    <a:cxn ang="0">
                      <a:pos x="22" y="95"/>
                    </a:cxn>
                    <a:cxn ang="0">
                      <a:pos x="47" y="95"/>
                    </a:cxn>
                    <a:cxn ang="0">
                      <a:pos x="72" y="95"/>
                    </a:cxn>
                    <a:cxn ang="0">
                      <a:pos x="97" y="95"/>
                    </a:cxn>
                    <a:cxn ang="0">
                      <a:pos x="121" y="95"/>
                    </a:cxn>
                    <a:cxn ang="0">
                      <a:pos x="147" y="95"/>
                    </a:cxn>
                    <a:cxn ang="0">
                      <a:pos x="172" y="95"/>
                    </a:cxn>
                    <a:cxn ang="0">
                      <a:pos x="196" y="95"/>
                    </a:cxn>
                    <a:cxn ang="0">
                      <a:pos x="222" y="95"/>
                    </a:cxn>
                    <a:cxn ang="0">
                      <a:pos x="247" y="95"/>
                    </a:cxn>
                    <a:cxn ang="0">
                      <a:pos x="273" y="95"/>
                    </a:cxn>
                    <a:cxn ang="0">
                      <a:pos x="297" y="95"/>
                    </a:cxn>
                    <a:cxn ang="0">
                      <a:pos x="322" y="95"/>
                    </a:cxn>
                    <a:cxn ang="0">
                      <a:pos x="348" y="95"/>
                    </a:cxn>
                    <a:cxn ang="0">
                      <a:pos x="373" y="95"/>
                    </a:cxn>
                    <a:cxn ang="0">
                      <a:pos x="397" y="95"/>
                    </a:cxn>
                    <a:cxn ang="0">
                      <a:pos x="423" y="95"/>
                    </a:cxn>
                    <a:cxn ang="0">
                      <a:pos x="423" y="95"/>
                    </a:cxn>
                    <a:cxn ang="0">
                      <a:pos x="430" y="81"/>
                    </a:cxn>
                    <a:cxn ang="0">
                      <a:pos x="437" y="67"/>
                    </a:cxn>
                    <a:cxn ang="0">
                      <a:pos x="446" y="54"/>
                    </a:cxn>
                    <a:cxn ang="0">
                      <a:pos x="456" y="43"/>
                    </a:cxn>
                    <a:cxn ang="0">
                      <a:pos x="469" y="31"/>
                    </a:cxn>
                    <a:cxn ang="0">
                      <a:pos x="483" y="19"/>
                    </a:cxn>
                    <a:cxn ang="0">
                      <a:pos x="498" y="10"/>
                    </a:cxn>
                    <a:cxn ang="0">
                      <a:pos x="516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16" h="95">
                      <a:moveTo>
                        <a:pt x="0" y="0"/>
                      </a:moveTo>
                      <a:lnTo>
                        <a:pt x="22" y="95"/>
                      </a:lnTo>
                      <a:lnTo>
                        <a:pt x="22" y="95"/>
                      </a:lnTo>
                      <a:lnTo>
                        <a:pt x="47" y="95"/>
                      </a:lnTo>
                      <a:lnTo>
                        <a:pt x="72" y="95"/>
                      </a:lnTo>
                      <a:lnTo>
                        <a:pt x="97" y="95"/>
                      </a:lnTo>
                      <a:lnTo>
                        <a:pt x="121" y="95"/>
                      </a:lnTo>
                      <a:lnTo>
                        <a:pt x="147" y="95"/>
                      </a:lnTo>
                      <a:lnTo>
                        <a:pt x="172" y="95"/>
                      </a:lnTo>
                      <a:lnTo>
                        <a:pt x="196" y="95"/>
                      </a:lnTo>
                      <a:lnTo>
                        <a:pt x="222" y="95"/>
                      </a:lnTo>
                      <a:lnTo>
                        <a:pt x="247" y="95"/>
                      </a:lnTo>
                      <a:lnTo>
                        <a:pt x="273" y="95"/>
                      </a:lnTo>
                      <a:lnTo>
                        <a:pt x="297" y="95"/>
                      </a:lnTo>
                      <a:lnTo>
                        <a:pt x="322" y="95"/>
                      </a:lnTo>
                      <a:lnTo>
                        <a:pt x="348" y="95"/>
                      </a:lnTo>
                      <a:lnTo>
                        <a:pt x="373" y="95"/>
                      </a:lnTo>
                      <a:lnTo>
                        <a:pt x="397" y="95"/>
                      </a:lnTo>
                      <a:lnTo>
                        <a:pt x="423" y="95"/>
                      </a:lnTo>
                      <a:lnTo>
                        <a:pt x="423" y="95"/>
                      </a:lnTo>
                      <a:lnTo>
                        <a:pt x="430" y="81"/>
                      </a:lnTo>
                      <a:lnTo>
                        <a:pt x="437" y="67"/>
                      </a:lnTo>
                      <a:lnTo>
                        <a:pt x="446" y="54"/>
                      </a:lnTo>
                      <a:lnTo>
                        <a:pt x="456" y="43"/>
                      </a:lnTo>
                      <a:lnTo>
                        <a:pt x="469" y="31"/>
                      </a:lnTo>
                      <a:lnTo>
                        <a:pt x="483" y="19"/>
                      </a:lnTo>
                      <a:lnTo>
                        <a:pt x="498" y="10"/>
                      </a:lnTo>
                      <a:lnTo>
                        <a:pt x="516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24" name="Freeform 249">
                  <a:extLst>
                    <a:ext uri="{FF2B5EF4-FFF2-40B4-BE49-F238E27FC236}">
                      <a16:creationId xmlns:a16="http://schemas.microsoft.com/office/drawing/2014/main" id="{C573D2CB-4736-51C6-6F49-4114BA7055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62" y="1927"/>
                  <a:ext cx="258" cy="14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7" y="29"/>
                    </a:cxn>
                    <a:cxn ang="0">
                      <a:pos x="37" y="29"/>
                    </a:cxn>
                    <a:cxn ang="0">
                      <a:pos x="67" y="29"/>
                    </a:cxn>
                    <a:cxn ang="0">
                      <a:pos x="97" y="29"/>
                    </a:cxn>
                    <a:cxn ang="0">
                      <a:pos x="127" y="29"/>
                    </a:cxn>
                    <a:cxn ang="0">
                      <a:pos x="156" y="29"/>
                    </a:cxn>
                    <a:cxn ang="0">
                      <a:pos x="186" y="29"/>
                    </a:cxn>
                    <a:cxn ang="0">
                      <a:pos x="216" y="29"/>
                    </a:cxn>
                    <a:cxn ang="0">
                      <a:pos x="246" y="29"/>
                    </a:cxn>
                    <a:cxn ang="0">
                      <a:pos x="276" y="29"/>
                    </a:cxn>
                    <a:cxn ang="0">
                      <a:pos x="306" y="29"/>
                    </a:cxn>
                    <a:cxn ang="0">
                      <a:pos x="336" y="29"/>
                    </a:cxn>
                    <a:cxn ang="0">
                      <a:pos x="366" y="29"/>
                    </a:cxn>
                    <a:cxn ang="0">
                      <a:pos x="396" y="29"/>
                    </a:cxn>
                    <a:cxn ang="0">
                      <a:pos x="426" y="29"/>
                    </a:cxn>
                    <a:cxn ang="0">
                      <a:pos x="456" y="29"/>
                    </a:cxn>
                    <a:cxn ang="0">
                      <a:pos x="486" y="29"/>
                    </a:cxn>
                    <a:cxn ang="0">
                      <a:pos x="501" y="24"/>
                    </a:cxn>
                    <a:cxn ang="0">
                      <a:pos x="512" y="17"/>
                    </a:cxn>
                    <a:cxn ang="0">
                      <a:pos x="516" y="9"/>
                    </a:cxn>
                    <a:cxn ang="0">
                      <a:pos x="516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w="516" h="29">
                      <a:moveTo>
                        <a:pt x="0" y="3"/>
                      </a:moveTo>
                      <a:lnTo>
                        <a:pt x="7" y="29"/>
                      </a:lnTo>
                      <a:lnTo>
                        <a:pt x="37" y="29"/>
                      </a:lnTo>
                      <a:lnTo>
                        <a:pt x="67" y="29"/>
                      </a:lnTo>
                      <a:lnTo>
                        <a:pt x="97" y="29"/>
                      </a:lnTo>
                      <a:lnTo>
                        <a:pt x="127" y="29"/>
                      </a:lnTo>
                      <a:lnTo>
                        <a:pt x="156" y="29"/>
                      </a:lnTo>
                      <a:lnTo>
                        <a:pt x="186" y="29"/>
                      </a:lnTo>
                      <a:lnTo>
                        <a:pt x="216" y="29"/>
                      </a:lnTo>
                      <a:lnTo>
                        <a:pt x="246" y="29"/>
                      </a:lnTo>
                      <a:lnTo>
                        <a:pt x="276" y="29"/>
                      </a:lnTo>
                      <a:lnTo>
                        <a:pt x="306" y="29"/>
                      </a:lnTo>
                      <a:lnTo>
                        <a:pt x="336" y="29"/>
                      </a:lnTo>
                      <a:lnTo>
                        <a:pt x="366" y="29"/>
                      </a:lnTo>
                      <a:lnTo>
                        <a:pt x="396" y="29"/>
                      </a:lnTo>
                      <a:lnTo>
                        <a:pt x="426" y="29"/>
                      </a:lnTo>
                      <a:lnTo>
                        <a:pt x="456" y="29"/>
                      </a:lnTo>
                      <a:lnTo>
                        <a:pt x="486" y="29"/>
                      </a:lnTo>
                      <a:lnTo>
                        <a:pt x="501" y="24"/>
                      </a:lnTo>
                      <a:lnTo>
                        <a:pt x="512" y="17"/>
                      </a:lnTo>
                      <a:lnTo>
                        <a:pt x="516" y="9"/>
                      </a:lnTo>
                      <a:lnTo>
                        <a:pt x="516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25" name="Freeform 250">
                  <a:extLst>
                    <a:ext uri="{FF2B5EF4-FFF2-40B4-BE49-F238E27FC236}">
                      <a16:creationId xmlns:a16="http://schemas.microsoft.com/office/drawing/2014/main" id="{F2D2C181-BF8F-610C-5AD9-F472A1A48E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62" y="1927"/>
                  <a:ext cx="258" cy="14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7" y="29"/>
                    </a:cxn>
                    <a:cxn ang="0">
                      <a:pos x="7" y="29"/>
                    </a:cxn>
                    <a:cxn ang="0">
                      <a:pos x="37" y="29"/>
                    </a:cxn>
                    <a:cxn ang="0">
                      <a:pos x="67" y="29"/>
                    </a:cxn>
                    <a:cxn ang="0">
                      <a:pos x="97" y="29"/>
                    </a:cxn>
                    <a:cxn ang="0">
                      <a:pos x="127" y="29"/>
                    </a:cxn>
                    <a:cxn ang="0">
                      <a:pos x="156" y="29"/>
                    </a:cxn>
                    <a:cxn ang="0">
                      <a:pos x="186" y="29"/>
                    </a:cxn>
                    <a:cxn ang="0">
                      <a:pos x="216" y="29"/>
                    </a:cxn>
                    <a:cxn ang="0">
                      <a:pos x="246" y="29"/>
                    </a:cxn>
                    <a:cxn ang="0">
                      <a:pos x="276" y="29"/>
                    </a:cxn>
                    <a:cxn ang="0">
                      <a:pos x="306" y="29"/>
                    </a:cxn>
                    <a:cxn ang="0">
                      <a:pos x="336" y="29"/>
                    </a:cxn>
                    <a:cxn ang="0">
                      <a:pos x="366" y="29"/>
                    </a:cxn>
                    <a:cxn ang="0">
                      <a:pos x="396" y="29"/>
                    </a:cxn>
                    <a:cxn ang="0">
                      <a:pos x="426" y="29"/>
                    </a:cxn>
                    <a:cxn ang="0">
                      <a:pos x="456" y="29"/>
                    </a:cxn>
                    <a:cxn ang="0">
                      <a:pos x="486" y="29"/>
                    </a:cxn>
                    <a:cxn ang="0">
                      <a:pos x="486" y="29"/>
                    </a:cxn>
                    <a:cxn ang="0">
                      <a:pos x="501" y="24"/>
                    </a:cxn>
                    <a:cxn ang="0">
                      <a:pos x="512" y="17"/>
                    </a:cxn>
                    <a:cxn ang="0">
                      <a:pos x="516" y="9"/>
                    </a:cxn>
                    <a:cxn ang="0">
                      <a:pos x="516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w="516" h="29">
                      <a:moveTo>
                        <a:pt x="0" y="3"/>
                      </a:moveTo>
                      <a:lnTo>
                        <a:pt x="7" y="29"/>
                      </a:lnTo>
                      <a:lnTo>
                        <a:pt x="7" y="29"/>
                      </a:lnTo>
                      <a:lnTo>
                        <a:pt x="37" y="29"/>
                      </a:lnTo>
                      <a:lnTo>
                        <a:pt x="67" y="29"/>
                      </a:lnTo>
                      <a:lnTo>
                        <a:pt x="97" y="29"/>
                      </a:lnTo>
                      <a:lnTo>
                        <a:pt x="127" y="29"/>
                      </a:lnTo>
                      <a:lnTo>
                        <a:pt x="156" y="29"/>
                      </a:lnTo>
                      <a:lnTo>
                        <a:pt x="186" y="29"/>
                      </a:lnTo>
                      <a:lnTo>
                        <a:pt x="216" y="29"/>
                      </a:lnTo>
                      <a:lnTo>
                        <a:pt x="246" y="29"/>
                      </a:lnTo>
                      <a:lnTo>
                        <a:pt x="276" y="29"/>
                      </a:lnTo>
                      <a:lnTo>
                        <a:pt x="306" y="29"/>
                      </a:lnTo>
                      <a:lnTo>
                        <a:pt x="336" y="29"/>
                      </a:lnTo>
                      <a:lnTo>
                        <a:pt x="366" y="29"/>
                      </a:lnTo>
                      <a:lnTo>
                        <a:pt x="396" y="29"/>
                      </a:lnTo>
                      <a:lnTo>
                        <a:pt x="426" y="29"/>
                      </a:lnTo>
                      <a:lnTo>
                        <a:pt x="456" y="29"/>
                      </a:lnTo>
                      <a:lnTo>
                        <a:pt x="486" y="29"/>
                      </a:lnTo>
                      <a:lnTo>
                        <a:pt x="486" y="29"/>
                      </a:lnTo>
                      <a:lnTo>
                        <a:pt x="501" y="24"/>
                      </a:lnTo>
                      <a:lnTo>
                        <a:pt x="512" y="17"/>
                      </a:lnTo>
                      <a:lnTo>
                        <a:pt x="516" y="9"/>
                      </a:lnTo>
                      <a:lnTo>
                        <a:pt x="516" y="0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26" name="Rectangle 251">
                  <a:extLst>
                    <a:ext uri="{FF2B5EF4-FFF2-40B4-BE49-F238E27FC236}">
                      <a16:creationId xmlns:a16="http://schemas.microsoft.com/office/drawing/2014/main" id="{FE310649-D7C6-FDBE-35BB-6C723BE20A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19" y="1891"/>
                  <a:ext cx="10" cy="12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27" name="Rectangle 252">
                  <a:extLst>
                    <a:ext uri="{FF2B5EF4-FFF2-40B4-BE49-F238E27FC236}">
                      <a16:creationId xmlns:a16="http://schemas.microsoft.com/office/drawing/2014/main" id="{1C496E8E-273E-5E81-F7B3-AF61415AF4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19" y="1891"/>
                  <a:ext cx="10" cy="127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28" name="Rectangle 253">
                  <a:extLst>
                    <a:ext uri="{FF2B5EF4-FFF2-40B4-BE49-F238E27FC236}">
                      <a16:creationId xmlns:a16="http://schemas.microsoft.com/office/drawing/2014/main" id="{1FDF97ED-CCA5-122B-5106-2A3268ED3C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74" y="1891"/>
                  <a:ext cx="10" cy="12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29" name="Rectangle 254">
                  <a:extLst>
                    <a:ext uri="{FF2B5EF4-FFF2-40B4-BE49-F238E27FC236}">
                      <a16:creationId xmlns:a16="http://schemas.microsoft.com/office/drawing/2014/main" id="{CB379F0A-3DD8-7522-4057-B0C4E0FD5B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74" y="1891"/>
                  <a:ext cx="10" cy="128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30" name="Freeform 255">
                  <a:extLst>
                    <a:ext uri="{FF2B5EF4-FFF2-40B4-BE49-F238E27FC236}">
                      <a16:creationId xmlns:a16="http://schemas.microsoft.com/office/drawing/2014/main" id="{629C7615-68AC-07B7-B54D-8029DA39AE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1" y="1927"/>
                  <a:ext cx="258" cy="4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2" y="95"/>
                    </a:cxn>
                    <a:cxn ang="0">
                      <a:pos x="48" y="95"/>
                    </a:cxn>
                    <a:cxn ang="0">
                      <a:pos x="72" y="95"/>
                    </a:cxn>
                    <a:cxn ang="0">
                      <a:pos x="97" y="95"/>
                    </a:cxn>
                    <a:cxn ang="0">
                      <a:pos x="122" y="95"/>
                    </a:cxn>
                    <a:cxn ang="0">
                      <a:pos x="147" y="95"/>
                    </a:cxn>
                    <a:cxn ang="0">
                      <a:pos x="173" y="95"/>
                    </a:cxn>
                    <a:cxn ang="0">
                      <a:pos x="197" y="95"/>
                    </a:cxn>
                    <a:cxn ang="0">
                      <a:pos x="222" y="95"/>
                    </a:cxn>
                    <a:cxn ang="0">
                      <a:pos x="248" y="95"/>
                    </a:cxn>
                    <a:cxn ang="0">
                      <a:pos x="273" y="95"/>
                    </a:cxn>
                    <a:cxn ang="0">
                      <a:pos x="297" y="95"/>
                    </a:cxn>
                    <a:cxn ang="0">
                      <a:pos x="323" y="95"/>
                    </a:cxn>
                    <a:cxn ang="0">
                      <a:pos x="348" y="95"/>
                    </a:cxn>
                    <a:cxn ang="0">
                      <a:pos x="374" y="95"/>
                    </a:cxn>
                    <a:cxn ang="0">
                      <a:pos x="398" y="95"/>
                    </a:cxn>
                    <a:cxn ang="0">
                      <a:pos x="423" y="95"/>
                    </a:cxn>
                    <a:cxn ang="0">
                      <a:pos x="430" y="81"/>
                    </a:cxn>
                    <a:cxn ang="0">
                      <a:pos x="437" y="67"/>
                    </a:cxn>
                    <a:cxn ang="0">
                      <a:pos x="446" y="54"/>
                    </a:cxn>
                    <a:cxn ang="0">
                      <a:pos x="457" y="43"/>
                    </a:cxn>
                    <a:cxn ang="0">
                      <a:pos x="469" y="31"/>
                    </a:cxn>
                    <a:cxn ang="0">
                      <a:pos x="483" y="19"/>
                    </a:cxn>
                    <a:cxn ang="0">
                      <a:pos x="498" y="10"/>
                    </a:cxn>
                    <a:cxn ang="0">
                      <a:pos x="517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17" h="95">
                      <a:moveTo>
                        <a:pt x="0" y="0"/>
                      </a:moveTo>
                      <a:lnTo>
                        <a:pt x="22" y="95"/>
                      </a:lnTo>
                      <a:lnTo>
                        <a:pt x="48" y="95"/>
                      </a:lnTo>
                      <a:lnTo>
                        <a:pt x="72" y="95"/>
                      </a:lnTo>
                      <a:lnTo>
                        <a:pt x="97" y="95"/>
                      </a:lnTo>
                      <a:lnTo>
                        <a:pt x="122" y="95"/>
                      </a:lnTo>
                      <a:lnTo>
                        <a:pt x="147" y="95"/>
                      </a:lnTo>
                      <a:lnTo>
                        <a:pt x="173" y="95"/>
                      </a:lnTo>
                      <a:lnTo>
                        <a:pt x="197" y="95"/>
                      </a:lnTo>
                      <a:lnTo>
                        <a:pt x="222" y="95"/>
                      </a:lnTo>
                      <a:lnTo>
                        <a:pt x="248" y="95"/>
                      </a:lnTo>
                      <a:lnTo>
                        <a:pt x="273" y="95"/>
                      </a:lnTo>
                      <a:lnTo>
                        <a:pt x="297" y="95"/>
                      </a:lnTo>
                      <a:lnTo>
                        <a:pt x="323" y="95"/>
                      </a:lnTo>
                      <a:lnTo>
                        <a:pt x="348" y="95"/>
                      </a:lnTo>
                      <a:lnTo>
                        <a:pt x="374" y="95"/>
                      </a:lnTo>
                      <a:lnTo>
                        <a:pt x="398" y="95"/>
                      </a:lnTo>
                      <a:lnTo>
                        <a:pt x="423" y="95"/>
                      </a:lnTo>
                      <a:lnTo>
                        <a:pt x="430" y="81"/>
                      </a:lnTo>
                      <a:lnTo>
                        <a:pt x="437" y="67"/>
                      </a:lnTo>
                      <a:lnTo>
                        <a:pt x="446" y="54"/>
                      </a:lnTo>
                      <a:lnTo>
                        <a:pt x="457" y="43"/>
                      </a:lnTo>
                      <a:lnTo>
                        <a:pt x="469" y="31"/>
                      </a:lnTo>
                      <a:lnTo>
                        <a:pt x="483" y="19"/>
                      </a:lnTo>
                      <a:lnTo>
                        <a:pt x="498" y="10"/>
                      </a:lnTo>
                      <a:lnTo>
                        <a:pt x="517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66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31" name="Freeform 256">
                  <a:extLst>
                    <a:ext uri="{FF2B5EF4-FFF2-40B4-BE49-F238E27FC236}">
                      <a16:creationId xmlns:a16="http://schemas.microsoft.com/office/drawing/2014/main" id="{5648E233-7714-7583-C26F-3079526986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1" y="1927"/>
                  <a:ext cx="258" cy="4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2" y="95"/>
                    </a:cxn>
                    <a:cxn ang="0">
                      <a:pos x="22" y="95"/>
                    </a:cxn>
                    <a:cxn ang="0">
                      <a:pos x="48" y="95"/>
                    </a:cxn>
                    <a:cxn ang="0">
                      <a:pos x="72" y="95"/>
                    </a:cxn>
                    <a:cxn ang="0">
                      <a:pos x="97" y="95"/>
                    </a:cxn>
                    <a:cxn ang="0">
                      <a:pos x="122" y="95"/>
                    </a:cxn>
                    <a:cxn ang="0">
                      <a:pos x="147" y="95"/>
                    </a:cxn>
                    <a:cxn ang="0">
                      <a:pos x="173" y="95"/>
                    </a:cxn>
                    <a:cxn ang="0">
                      <a:pos x="197" y="95"/>
                    </a:cxn>
                    <a:cxn ang="0">
                      <a:pos x="222" y="95"/>
                    </a:cxn>
                    <a:cxn ang="0">
                      <a:pos x="248" y="95"/>
                    </a:cxn>
                    <a:cxn ang="0">
                      <a:pos x="273" y="95"/>
                    </a:cxn>
                    <a:cxn ang="0">
                      <a:pos x="297" y="95"/>
                    </a:cxn>
                    <a:cxn ang="0">
                      <a:pos x="323" y="95"/>
                    </a:cxn>
                    <a:cxn ang="0">
                      <a:pos x="348" y="95"/>
                    </a:cxn>
                    <a:cxn ang="0">
                      <a:pos x="374" y="95"/>
                    </a:cxn>
                    <a:cxn ang="0">
                      <a:pos x="398" y="95"/>
                    </a:cxn>
                    <a:cxn ang="0">
                      <a:pos x="423" y="95"/>
                    </a:cxn>
                    <a:cxn ang="0">
                      <a:pos x="423" y="95"/>
                    </a:cxn>
                    <a:cxn ang="0">
                      <a:pos x="430" y="81"/>
                    </a:cxn>
                    <a:cxn ang="0">
                      <a:pos x="437" y="67"/>
                    </a:cxn>
                    <a:cxn ang="0">
                      <a:pos x="446" y="54"/>
                    </a:cxn>
                    <a:cxn ang="0">
                      <a:pos x="457" y="43"/>
                    </a:cxn>
                    <a:cxn ang="0">
                      <a:pos x="469" y="31"/>
                    </a:cxn>
                    <a:cxn ang="0">
                      <a:pos x="483" y="19"/>
                    </a:cxn>
                    <a:cxn ang="0">
                      <a:pos x="498" y="10"/>
                    </a:cxn>
                    <a:cxn ang="0">
                      <a:pos x="517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17" h="95">
                      <a:moveTo>
                        <a:pt x="0" y="0"/>
                      </a:moveTo>
                      <a:lnTo>
                        <a:pt x="22" y="95"/>
                      </a:lnTo>
                      <a:lnTo>
                        <a:pt x="22" y="95"/>
                      </a:lnTo>
                      <a:lnTo>
                        <a:pt x="48" y="95"/>
                      </a:lnTo>
                      <a:lnTo>
                        <a:pt x="72" y="95"/>
                      </a:lnTo>
                      <a:lnTo>
                        <a:pt x="97" y="95"/>
                      </a:lnTo>
                      <a:lnTo>
                        <a:pt x="122" y="95"/>
                      </a:lnTo>
                      <a:lnTo>
                        <a:pt x="147" y="95"/>
                      </a:lnTo>
                      <a:lnTo>
                        <a:pt x="173" y="95"/>
                      </a:lnTo>
                      <a:lnTo>
                        <a:pt x="197" y="95"/>
                      </a:lnTo>
                      <a:lnTo>
                        <a:pt x="222" y="95"/>
                      </a:lnTo>
                      <a:lnTo>
                        <a:pt x="248" y="95"/>
                      </a:lnTo>
                      <a:lnTo>
                        <a:pt x="273" y="95"/>
                      </a:lnTo>
                      <a:lnTo>
                        <a:pt x="297" y="95"/>
                      </a:lnTo>
                      <a:lnTo>
                        <a:pt x="323" y="95"/>
                      </a:lnTo>
                      <a:lnTo>
                        <a:pt x="348" y="95"/>
                      </a:lnTo>
                      <a:lnTo>
                        <a:pt x="374" y="95"/>
                      </a:lnTo>
                      <a:lnTo>
                        <a:pt x="398" y="95"/>
                      </a:lnTo>
                      <a:lnTo>
                        <a:pt x="423" y="95"/>
                      </a:lnTo>
                      <a:lnTo>
                        <a:pt x="423" y="95"/>
                      </a:lnTo>
                      <a:lnTo>
                        <a:pt x="430" y="81"/>
                      </a:lnTo>
                      <a:lnTo>
                        <a:pt x="437" y="67"/>
                      </a:lnTo>
                      <a:lnTo>
                        <a:pt x="446" y="54"/>
                      </a:lnTo>
                      <a:lnTo>
                        <a:pt x="457" y="43"/>
                      </a:lnTo>
                      <a:lnTo>
                        <a:pt x="469" y="31"/>
                      </a:lnTo>
                      <a:lnTo>
                        <a:pt x="483" y="19"/>
                      </a:lnTo>
                      <a:lnTo>
                        <a:pt x="498" y="10"/>
                      </a:lnTo>
                      <a:lnTo>
                        <a:pt x="517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32" name="Freeform 257">
                  <a:extLst>
                    <a:ext uri="{FF2B5EF4-FFF2-40B4-BE49-F238E27FC236}">
                      <a16:creationId xmlns:a16="http://schemas.microsoft.com/office/drawing/2014/main" id="{FD15CFB4-66C4-A74B-40D5-A692507026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2" y="1927"/>
                  <a:ext cx="258" cy="14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7" y="29"/>
                    </a:cxn>
                    <a:cxn ang="0">
                      <a:pos x="37" y="29"/>
                    </a:cxn>
                    <a:cxn ang="0">
                      <a:pos x="67" y="29"/>
                    </a:cxn>
                    <a:cxn ang="0">
                      <a:pos x="97" y="29"/>
                    </a:cxn>
                    <a:cxn ang="0">
                      <a:pos x="127" y="29"/>
                    </a:cxn>
                    <a:cxn ang="0">
                      <a:pos x="156" y="29"/>
                    </a:cxn>
                    <a:cxn ang="0">
                      <a:pos x="186" y="29"/>
                    </a:cxn>
                    <a:cxn ang="0">
                      <a:pos x="216" y="29"/>
                    </a:cxn>
                    <a:cxn ang="0">
                      <a:pos x="246" y="29"/>
                    </a:cxn>
                    <a:cxn ang="0">
                      <a:pos x="276" y="29"/>
                    </a:cxn>
                    <a:cxn ang="0">
                      <a:pos x="306" y="29"/>
                    </a:cxn>
                    <a:cxn ang="0">
                      <a:pos x="336" y="29"/>
                    </a:cxn>
                    <a:cxn ang="0">
                      <a:pos x="366" y="29"/>
                    </a:cxn>
                    <a:cxn ang="0">
                      <a:pos x="396" y="29"/>
                    </a:cxn>
                    <a:cxn ang="0">
                      <a:pos x="426" y="29"/>
                    </a:cxn>
                    <a:cxn ang="0">
                      <a:pos x="456" y="29"/>
                    </a:cxn>
                    <a:cxn ang="0">
                      <a:pos x="486" y="29"/>
                    </a:cxn>
                    <a:cxn ang="0">
                      <a:pos x="501" y="24"/>
                    </a:cxn>
                    <a:cxn ang="0">
                      <a:pos x="511" y="17"/>
                    </a:cxn>
                    <a:cxn ang="0">
                      <a:pos x="516" y="9"/>
                    </a:cxn>
                    <a:cxn ang="0">
                      <a:pos x="516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w="516" h="29">
                      <a:moveTo>
                        <a:pt x="0" y="3"/>
                      </a:moveTo>
                      <a:lnTo>
                        <a:pt x="7" y="29"/>
                      </a:lnTo>
                      <a:lnTo>
                        <a:pt x="37" y="29"/>
                      </a:lnTo>
                      <a:lnTo>
                        <a:pt x="67" y="29"/>
                      </a:lnTo>
                      <a:lnTo>
                        <a:pt x="97" y="29"/>
                      </a:lnTo>
                      <a:lnTo>
                        <a:pt x="127" y="29"/>
                      </a:lnTo>
                      <a:lnTo>
                        <a:pt x="156" y="29"/>
                      </a:lnTo>
                      <a:lnTo>
                        <a:pt x="186" y="29"/>
                      </a:lnTo>
                      <a:lnTo>
                        <a:pt x="216" y="29"/>
                      </a:lnTo>
                      <a:lnTo>
                        <a:pt x="246" y="29"/>
                      </a:lnTo>
                      <a:lnTo>
                        <a:pt x="276" y="29"/>
                      </a:lnTo>
                      <a:lnTo>
                        <a:pt x="306" y="29"/>
                      </a:lnTo>
                      <a:lnTo>
                        <a:pt x="336" y="29"/>
                      </a:lnTo>
                      <a:lnTo>
                        <a:pt x="366" y="29"/>
                      </a:lnTo>
                      <a:lnTo>
                        <a:pt x="396" y="29"/>
                      </a:lnTo>
                      <a:lnTo>
                        <a:pt x="426" y="29"/>
                      </a:lnTo>
                      <a:lnTo>
                        <a:pt x="456" y="29"/>
                      </a:lnTo>
                      <a:lnTo>
                        <a:pt x="486" y="29"/>
                      </a:lnTo>
                      <a:lnTo>
                        <a:pt x="501" y="24"/>
                      </a:lnTo>
                      <a:lnTo>
                        <a:pt x="511" y="17"/>
                      </a:lnTo>
                      <a:lnTo>
                        <a:pt x="516" y="9"/>
                      </a:lnTo>
                      <a:lnTo>
                        <a:pt x="516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33" name="Freeform 258">
                  <a:extLst>
                    <a:ext uri="{FF2B5EF4-FFF2-40B4-BE49-F238E27FC236}">
                      <a16:creationId xmlns:a16="http://schemas.microsoft.com/office/drawing/2014/main" id="{32D8E76F-17D7-96ED-B132-62BC250774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2" y="1927"/>
                  <a:ext cx="258" cy="14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7" y="29"/>
                    </a:cxn>
                    <a:cxn ang="0">
                      <a:pos x="7" y="29"/>
                    </a:cxn>
                    <a:cxn ang="0">
                      <a:pos x="37" y="29"/>
                    </a:cxn>
                    <a:cxn ang="0">
                      <a:pos x="67" y="29"/>
                    </a:cxn>
                    <a:cxn ang="0">
                      <a:pos x="97" y="29"/>
                    </a:cxn>
                    <a:cxn ang="0">
                      <a:pos x="127" y="29"/>
                    </a:cxn>
                    <a:cxn ang="0">
                      <a:pos x="156" y="29"/>
                    </a:cxn>
                    <a:cxn ang="0">
                      <a:pos x="186" y="29"/>
                    </a:cxn>
                    <a:cxn ang="0">
                      <a:pos x="216" y="29"/>
                    </a:cxn>
                    <a:cxn ang="0">
                      <a:pos x="246" y="29"/>
                    </a:cxn>
                    <a:cxn ang="0">
                      <a:pos x="276" y="29"/>
                    </a:cxn>
                    <a:cxn ang="0">
                      <a:pos x="306" y="29"/>
                    </a:cxn>
                    <a:cxn ang="0">
                      <a:pos x="336" y="29"/>
                    </a:cxn>
                    <a:cxn ang="0">
                      <a:pos x="366" y="29"/>
                    </a:cxn>
                    <a:cxn ang="0">
                      <a:pos x="396" y="29"/>
                    </a:cxn>
                    <a:cxn ang="0">
                      <a:pos x="426" y="29"/>
                    </a:cxn>
                    <a:cxn ang="0">
                      <a:pos x="456" y="29"/>
                    </a:cxn>
                    <a:cxn ang="0">
                      <a:pos x="486" y="29"/>
                    </a:cxn>
                    <a:cxn ang="0">
                      <a:pos x="486" y="29"/>
                    </a:cxn>
                    <a:cxn ang="0">
                      <a:pos x="501" y="24"/>
                    </a:cxn>
                    <a:cxn ang="0">
                      <a:pos x="511" y="17"/>
                    </a:cxn>
                    <a:cxn ang="0">
                      <a:pos x="516" y="9"/>
                    </a:cxn>
                    <a:cxn ang="0">
                      <a:pos x="516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w="516" h="29">
                      <a:moveTo>
                        <a:pt x="0" y="3"/>
                      </a:moveTo>
                      <a:lnTo>
                        <a:pt x="7" y="29"/>
                      </a:lnTo>
                      <a:lnTo>
                        <a:pt x="7" y="29"/>
                      </a:lnTo>
                      <a:lnTo>
                        <a:pt x="37" y="29"/>
                      </a:lnTo>
                      <a:lnTo>
                        <a:pt x="67" y="29"/>
                      </a:lnTo>
                      <a:lnTo>
                        <a:pt x="97" y="29"/>
                      </a:lnTo>
                      <a:lnTo>
                        <a:pt x="127" y="29"/>
                      </a:lnTo>
                      <a:lnTo>
                        <a:pt x="156" y="29"/>
                      </a:lnTo>
                      <a:lnTo>
                        <a:pt x="186" y="29"/>
                      </a:lnTo>
                      <a:lnTo>
                        <a:pt x="216" y="29"/>
                      </a:lnTo>
                      <a:lnTo>
                        <a:pt x="246" y="29"/>
                      </a:lnTo>
                      <a:lnTo>
                        <a:pt x="276" y="29"/>
                      </a:lnTo>
                      <a:lnTo>
                        <a:pt x="306" y="29"/>
                      </a:lnTo>
                      <a:lnTo>
                        <a:pt x="336" y="29"/>
                      </a:lnTo>
                      <a:lnTo>
                        <a:pt x="366" y="29"/>
                      </a:lnTo>
                      <a:lnTo>
                        <a:pt x="396" y="29"/>
                      </a:lnTo>
                      <a:lnTo>
                        <a:pt x="426" y="29"/>
                      </a:lnTo>
                      <a:lnTo>
                        <a:pt x="456" y="29"/>
                      </a:lnTo>
                      <a:lnTo>
                        <a:pt x="486" y="29"/>
                      </a:lnTo>
                      <a:lnTo>
                        <a:pt x="486" y="29"/>
                      </a:lnTo>
                      <a:lnTo>
                        <a:pt x="501" y="24"/>
                      </a:lnTo>
                      <a:lnTo>
                        <a:pt x="511" y="17"/>
                      </a:lnTo>
                      <a:lnTo>
                        <a:pt x="516" y="9"/>
                      </a:lnTo>
                      <a:lnTo>
                        <a:pt x="516" y="0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34" name="Rectangle 259">
                  <a:extLst>
                    <a:ext uri="{FF2B5EF4-FFF2-40B4-BE49-F238E27FC236}">
                      <a16:creationId xmlns:a16="http://schemas.microsoft.com/office/drawing/2014/main" id="{703BD265-BB5E-94BE-46BC-6E04975E76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04" y="1981"/>
                  <a:ext cx="28" cy="38"/>
                </a:xfrm>
                <a:prstGeom prst="rect">
                  <a:avLst/>
                </a:prstGeom>
                <a:solidFill>
                  <a:srgbClr val="66333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35" name="Rectangle 260">
                  <a:extLst>
                    <a:ext uri="{FF2B5EF4-FFF2-40B4-BE49-F238E27FC236}">
                      <a16:creationId xmlns:a16="http://schemas.microsoft.com/office/drawing/2014/main" id="{B23A062D-2EC5-8B53-281F-F72A08B25E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04" y="1981"/>
                  <a:ext cx="28" cy="38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36" name="Rectangle 261">
                  <a:extLst>
                    <a:ext uri="{FF2B5EF4-FFF2-40B4-BE49-F238E27FC236}">
                      <a16:creationId xmlns:a16="http://schemas.microsoft.com/office/drawing/2014/main" id="{70EDABC7-EEE5-7E4B-9252-F79733D1F7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1" y="1982"/>
                  <a:ext cx="27" cy="38"/>
                </a:xfrm>
                <a:prstGeom prst="rect">
                  <a:avLst/>
                </a:prstGeom>
                <a:solidFill>
                  <a:srgbClr val="66333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37" name="Rectangle 262">
                  <a:extLst>
                    <a:ext uri="{FF2B5EF4-FFF2-40B4-BE49-F238E27FC236}">
                      <a16:creationId xmlns:a16="http://schemas.microsoft.com/office/drawing/2014/main" id="{2CF34716-81A7-E610-991B-2898617E78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1" y="1982"/>
                  <a:ext cx="27" cy="38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38" name="Freeform 263">
                  <a:extLst>
                    <a:ext uri="{FF2B5EF4-FFF2-40B4-BE49-F238E27FC236}">
                      <a16:creationId xmlns:a16="http://schemas.microsoft.com/office/drawing/2014/main" id="{90232ADF-AAD5-9361-84A0-55D88F6D72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7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39" name="Freeform 264">
                  <a:extLst>
                    <a:ext uri="{FF2B5EF4-FFF2-40B4-BE49-F238E27FC236}">
                      <a16:creationId xmlns:a16="http://schemas.microsoft.com/office/drawing/2014/main" id="{C8B5E3AE-7E5A-D1BA-D9B5-31846DEDD7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7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40" name="Freeform 265">
                  <a:extLst>
                    <a:ext uri="{FF2B5EF4-FFF2-40B4-BE49-F238E27FC236}">
                      <a16:creationId xmlns:a16="http://schemas.microsoft.com/office/drawing/2014/main" id="{63981D42-0C03-54B6-93E9-85145307C0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1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41" name="Freeform 266">
                  <a:extLst>
                    <a:ext uri="{FF2B5EF4-FFF2-40B4-BE49-F238E27FC236}">
                      <a16:creationId xmlns:a16="http://schemas.microsoft.com/office/drawing/2014/main" id="{5B33FFA3-7DFB-16A0-7FF3-03817CB50A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1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42" name="Freeform 267">
                  <a:extLst>
                    <a:ext uri="{FF2B5EF4-FFF2-40B4-BE49-F238E27FC236}">
                      <a16:creationId xmlns:a16="http://schemas.microsoft.com/office/drawing/2014/main" id="{65DB04B8-8422-3207-BABA-68EE5F99A5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7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43" name="Freeform 268">
                  <a:extLst>
                    <a:ext uri="{FF2B5EF4-FFF2-40B4-BE49-F238E27FC236}">
                      <a16:creationId xmlns:a16="http://schemas.microsoft.com/office/drawing/2014/main" id="{AE753D8A-2B45-2C0A-A56D-D3E7F5E0D0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7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44" name="Freeform 269">
                  <a:extLst>
                    <a:ext uri="{FF2B5EF4-FFF2-40B4-BE49-F238E27FC236}">
                      <a16:creationId xmlns:a16="http://schemas.microsoft.com/office/drawing/2014/main" id="{F5BDFF53-87D6-C145-1154-B42A8A824B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4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45" name="Freeform 270">
                  <a:extLst>
                    <a:ext uri="{FF2B5EF4-FFF2-40B4-BE49-F238E27FC236}">
                      <a16:creationId xmlns:a16="http://schemas.microsoft.com/office/drawing/2014/main" id="{7691D123-E498-3833-2B71-9D1A927EE6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4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46" name="Freeform 271">
                  <a:extLst>
                    <a:ext uri="{FF2B5EF4-FFF2-40B4-BE49-F238E27FC236}">
                      <a16:creationId xmlns:a16="http://schemas.microsoft.com/office/drawing/2014/main" id="{50424C16-AD7C-19D1-6CF4-33C6AA1EC5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2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47" name="Freeform 272">
                  <a:extLst>
                    <a:ext uri="{FF2B5EF4-FFF2-40B4-BE49-F238E27FC236}">
                      <a16:creationId xmlns:a16="http://schemas.microsoft.com/office/drawing/2014/main" id="{AC39881D-846C-8C1A-A520-8C630959C1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2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48" name="Freeform 273">
                  <a:extLst>
                    <a:ext uri="{FF2B5EF4-FFF2-40B4-BE49-F238E27FC236}">
                      <a16:creationId xmlns:a16="http://schemas.microsoft.com/office/drawing/2014/main" id="{66145FA8-50DB-9F8C-1F3C-B807FFD543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6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49" name="Freeform 274">
                  <a:extLst>
                    <a:ext uri="{FF2B5EF4-FFF2-40B4-BE49-F238E27FC236}">
                      <a16:creationId xmlns:a16="http://schemas.microsoft.com/office/drawing/2014/main" id="{48358C44-E00B-F8F8-4F03-B6A0E78FE7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6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50" name="Freeform 275">
                  <a:extLst>
                    <a:ext uri="{FF2B5EF4-FFF2-40B4-BE49-F238E27FC236}">
                      <a16:creationId xmlns:a16="http://schemas.microsoft.com/office/drawing/2014/main" id="{1B271009-8C9E-1209-9BC9-3584B7D1D5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1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51" name="Freeform 276">
                  <a:extLst>
                    <a:ext uri="{FF2B5EF4-FFF2-40B4-BE49-F238E27FC236}">
                      <a16:creationId xmlns:a16="http://schemas.microsoft.com/office/drawing/2014/main" id="{29E0333C-9F1F-C0CE-F202-01A0FC50EA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1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52" name="Freeform 277">
                  <a:extLst>
                    <a:ext uri="{FF2B5EF4-FFF2-40B4-BE49-F238E27FC236}">
                      <a16:creationId xmlns:a16="http://schemas.microsoft.com/office/drawing/2014/main" id="{CA04F34D-EE1D-F3C6-A79F-C92B57DAEC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5" y="1856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53" name="Freeform 278">
                  <a:extLst>
                    <a:ext uri="{FF2B5EF4-FFF2-40B4-BE49-F238E27FC236}">
                      <a16:creationId xmlns:a16="http://schemas.microsoft.com/office/drawing/2014/main" id="{C8BE4408-34E4-B319-97D9-DD6FB65B7A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5" y="1856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54" name="Freeform 279">
                  <a:extLst>
                    <a:ext uri="{FF2B5EF4-FFF2-40B4-BE49-F238E27FC236}">
                      <a16:creationId xmlns:a16="http://schemas.microsoft.com/office/drawing/2014/main" id="{6EBE08EF-37B0-3FAD-9B5B-C14A83C293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1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55" name="Freeform 280">
                  <a:extLst>
                    <a:ext uri="{FF2B5EF4-FFF2-40B4-BE49-F238E27FC236}">
                      <a16:creationId xmlns:a16="http://schemas.microsoft.com/office/drawing/2014/main" id="{4B5685D4-E3D4-B213-0E2E-7E38D8F46E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1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56" name="Freeform 281">
                  <a:extLst>
                    <a:ext uri="{FF2B5EF4-FFF2-40B4-BE49-F238E27FC236}">
                      <a16:creationId xmlns:a16="http://schemas.microsoft.com/office/drawing/2014/main" id="{FE089EB1-7EAB-5E96-5507-F86C23B2C3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7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57" name="Freeform 282">
                  <a:extLst>
                    <a:ext uri="{FF2B5EF4-FFF2-40B4-BE49-F238E27FC236}">
                      <a16:creationId xmlns:a16="http://schemas.microsoft.com/office/drawing/2014/main" id="{6AB8024E-1EE0-37F1-C0F8-F41EE72CCC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7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58" name="Freeform 283">
                  <a:extLst>
                    <a:ext uri="{FF2B5EF4-FFF2-40B4-BE49-F238E27FC236}">
                      <a16:creationId xmlns:a16="http://schemas.microsoft.com/office/drawing/2014/main" id="{D97BD2F3-AF08-D519-3F8B-A4D501055A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7" y="1857"/>
                  <a:ext cx="38" cy="19"/>
                </a:xfrm>
                <a:custGeom>
                  <a:avLst/>
                  <a:gdLst/>
                  <a:ahLst/>
                  <a:cxnLst>
                    <a:cxn ang="0">
                      <a:pos x="51" y="0"/>
                    </a:cxn>
                    <a:cxn ang="0">
                      <a:pos x="0" y="0"/>
                    </a:cxn>
                    <a:cxn ang="0">
                      <a:pos x="0" y="40"/>
                    </a:cxn>
                    <a:cxn ang="0">
                      <a:pos x="77" y="40"/>
                    </a:cxn>
                    <a:cxn ang="0">
                      <a:pos x="51" y="0"/>
                    </a:cxn>
                  </a:cxnLst>
                  <a:rect l="0" t="0" r="r" b="b"/>
                  <a:pathLst>
                    <a:path w="77" h="40">
                      <a:moveTo>
                        <a:pt x="51" y="0"/>
                      </a:moveTo>
                      <a:lnTo>
                        <a:pt x="0" y="0"/>
                      </a:lnTo>
                      <a:lnTo>
                        <a:pt x="0" y="40"/>
                      </a:lnTo>
                      <a:lnTo>
                        <a:pt x="77" y="40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59" name="Freeform 284">
                  <a:extLst>
                    <a:ext uri="{FF2B5EF4-FFF2-40B4-BE49-F238E27FC236}">
                      <a16:creationId xmlns:a16="http://schemas.microsoft.com/office/drawing/2014/main" id="{7459D320-D12C-861D-1D89-700FC85734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7" y="1857"/>
                  <a:ext cx="38" cy="19"/>
                </a:xfrm>
                <a:custGeom>
                  <a:avLst/>
                  <a:gdLst/>
                  <a:ahLst/>
                  <a:cxnLst>
                    <a:cxn ang="0">
                      <a:pos x="51" y="0"/>
                    </a:cxn>
                    <a:cxn ang="0">
                      <a:pos x="0" y="0"/>
                    </a:cxn>
                    <a:cxn ang="0">
                      <a:pos x="0" y="40"/>
                    </a:cxn>
                    <a:cxn ang="0">
                      <a:pos x="77" y="40"/>
                    </a:cxn>
                    <a:cxn ang="0">
                      <a:pos x="51" y="0"/>
                    </a:cxn>
                  </a:cxnLst>
                  <a:rect l="0" t="0" r="r" b="b"/>
                  <a:pathLst>
                    <a:path w="77" h="40">
                      <a:moveTo>
                        <a:pt x="51" y="0"/>
                      </a:moveTo>
                      <a:lnTo>
                        <a:pt x="0" y="0"/>
                      </a:lnTo>
                      <a:lnTo>
                        <a:pt x="0" y="40"/>
                      </a:lnTo>
                      <a:lnTo>
                        <a:pt x="77" y="40"/>
                      </a:lnTo>
                      <a:lnTo>
                        <a:pt x="51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60" name="Freeform 285">
                  <a:extLst>
                    <a:ext uri="{FF2B5EF4-FFF2-40B4-BE49-F238E27FC236}">
                      <a16:creationId xmlns:a16="http://schemas.microsoft.com/office/drawing/2014/main" id="{D0798336-8BA1-A06C-673E-4BE877A261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8" y="1916"/>
                  <a:ext cx="46" cy="19"/>
                </a:xfrm>
                <a:custGeom>
                  <a:avLst/>
                  <a:gdLst/>
                  <a:ahLst/>
                  <a:cxnLst>
                    <a:cxn ang="0">
                      <a:pos x="94" y="0"/>
                    </a:cxn>
                    <a:cxn ang="0">
                      <a:pos x="0" y="0"/>
                    </a:cxn>
                    <a:cxn ang="0">
                      <a:pos x="0" y="40"/>
                    </a:cxn>
                    <a:cxn ang="0">
                      <a:pos x="64" y="39"/>
                    </a:cxn>
                    <a:cxn ang="0">
                      <a:pos x="94" y="0"/>
                    </a:cxn>
                  </a:cxnLst>
                  <a:rect l="0" t="0" r="r" b="b"/>
                  <a:pathLst>
                    <a:path w="94" h="40">
                      <a:moveTo>
                        <a:pt x="94" y="0"/>
                      </a:moveTo>
                      <a:lnTo>
                        <a:pt x="0" y="0"/>
                      </a:lnTo>
                      <a:lnTo>
                        <a:pt x="0" y="40"/>
                      </a:lnTo>
                      <a:lnTo>
                        <a:pt x="64" y="39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61" name="Freeform 286">
                  <a:extLst>
                    <a:ext uri="{FF2B5EF4-FFF2-40B4-BE49-F238E27FC236}">
                      <a16:creationId xmlns:a16="http://schemas.microsoft.com/office/drawing/2014/main" id="{256E84FE-BC3E-98A9-4983-70F412DD8D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8" y="1916"/>
                  <a:ext cx="46" cy="19"/>
                </a:xfrm>
                <a:custGeom>
                  <a:avLst/>
                  <a:gdLst/>
                  <a:ahLst/>
                  <a:cxnLst>
                    <a:cxn ang="0">
                      <a:pos x="94" y="0"/>
                    </a:cxn>
                    <a:cxn ang="0">
                      <a:pos x="0" y="0"/>
                    </a:cxn>
                    <a:cxn ang="0">
                      <a:pos x="0" y="40"/>
                    </a:cxn>
                    <a:cxn ang="0">
                      <a:pos x="64" y="39"/>
                    </a:cxn>
                    <a:cxn ang="0">
                      <a:pos x="94" y="0"/>
                    </a:cxn>
                  </a:cxnLst>
                  <a:rect l="0" t="0" r="r" b="b"/>
                  <a:pathLst>
                    <a:path w="94" h="40">
                      <a:moveTo>
                        <a:pt x="94" y="0"/>
                      </a:moveTo>
                      <a:lnTo>
                        <a:pt x="0" y="0"/>
                      </a:lnTo>
                      <a:lnTo>
                        <a:pt x="0" y="40"/>
                      </a:lnTo>
                      <a:lnTo>
                        <a:pt x="64" y="39"/>
                      </a:lnTo>
                      <a:lnTo>
                        <a:pt x="9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62" name="Freeform 287">
                  <a:extLst>
                    <a:ext uri="{FF2B5EF4-FFF2-40B4-BE49-F238E27FC236}">
                      <a16:creationId xmlns:a16="http://schemas.microsoft.com/office/drawing/2014/main" id="{E0254633-751F-5235-4339-B28F3E5475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8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63" name="Freeform 288">
                  <a:extLst>
                    <a:ext uri="{FF2B5EF4-FFF2-40B4-BE49-F238E27FC236}">
                      <a16:creationId xmlns:a16="http://schemas.microsoft.com/office/drawing/2014/main" id="{8684E8A1-3B5F-5537-90F3-813634F5E8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8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64" name="Freeform 289">
                  <a:extLst>
                    <a:ext uri="{FF2B5EF4-FFF2-40B4-BE49-F238E27FC236}">
                      <a16:creationId xmlns:a16="http://schemas.microsoft.com/office/drawing/2014/main" id="{C2A79637-9F5A-6AD8-D182-A6E3B65AFB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2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65" name="Freeform 290">
                  <a:extLst>
                    <a:ext uri="{FF2B5EF4-FFF2-40B4-BE49-F238E27FC236}">
                      <a16:creationId xmlns:a16="http://schemas.microsoft.com/office/drawing/2014/main" id="{8934C914-40C0-D20C-C538-56B2DEE36C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2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66" name="Freeform 291">
                  <a:extLst>
                    <a:ext uri="{FF2B5EF4-FFF2-40B4-BE49-F238E27FC236}">
                      <a16:creationId xmlns:a16="http://schemas.microsoft.com/office/drawing/2014/main" id="{082A7D32-8F7B-5840-F700-C636D9981B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9" y="1915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67" name="Freeform 292">
                  <a:extLst>
                    <a:ext uri="{FF2B5EF4-FFF2-40B4-BE49-F238E27FC236}">
                      <a16:creationId xmlns:a16="http://schemas.microsoft.com/office/drawing/2014/main" id="{F3A9EE50-E025-A0B5-BDEB-A0B9E58161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9" y="1915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68" name="Freeform 293">
                  <a:extLst>
                    <a:ext uri="{FF2B5EF4-FFF2-40B4-BE49-F238E27FC236}">
                      <a16:creationId xmlns:a16="http://schemas.microsoft.com/office/drawing/2014/main" id="{3211AD2A-C440-C13D-E96B-4B1E2702C5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5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69" name="Freeform 294">
                  <a:extLst>
                    <a:ext uri="{FF2B5EF4-FFF2-40B4-BE49-F238E27FC236}">
                      <a16:creationId xmlns:a16="http://schemas.microsoft.com/office/drawing/2014/main" id="{447923AE-3BB4-5152-7145-D97E7AA193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5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70" name="Freeform 295">
                  <a:extLst>
                    <a:ext uri="{FF2B5EF4-FFF2-40B4-BE49-F238E27FC236}">
                      <a16:creationId xmlns:a16="http://schemas.microsoft.com/office/drawing/2014/main" id="{808809C1-3CB3-FF22-4B9B-2F6EDB828D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3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71" name="Freeform 296">
                  <a:extLst>
                    <a:ext uri="{FF2B5EF4-FFF2-40B4-BE49-F238E27FC236}">
                      <a16:creationId xmlns:a16="http://schemas.microsoft.com/office/drawing/2014/main" id="{49D39EB6-248B-14D7-683C-C99D343C34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3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72" name="Freeform 297">
                  <a:extLst>
                    <a:ext uri="{FF2B5EF4-FFF2-40B4-BE49-F238E27FC236}">
                      <a16:creationId xmlns:a16="http://schemas.microsoft.com/office/drawing/2014/main" id="{E676717E-DF53-F3B6-9103-1EB5C89D2F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8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73" name="Freeform 298">
                  <a:extLst>
                    <a:ext uri="{FF2B5EF4-FFF2-40B4-BE49-F238E27FC236}">
                      <a16:creationId xmlns:a16="http://schemas.microsoft.com/office/drawing/2014/main" id="{DD86AB5F-9E48-137D-B34A-AAFB1A433C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8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74" name="Freeform 299">
                  <a:extLst>
                    <a:ext uri="{FF2B5EF4-FFF2-40B4-BE49-F238E27FC236}">
                      <a16:creationId xmlns:a16="http://schemas.microsoft.com/office/drawing/2014/main" id="{42BBBAD2-56B7-9AE0-A96E-4BB0E28A39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2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75" name="Freeform 300">
                  <a:extLst>
                    <a:ext uri="{FF2B5EF4-FFF2-40B4-BE49-F238E27FC236}">
                      <a16:creationId xmlns:a16="http://schemas.microsoft.com/office/drawing/2014/main" id="{0EC17305-8F4A-CC30-3019-D6B20866ED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2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76" name="Freeform 301">
                  <a:extLst>
                    <a:ext uri="{FF2B5EF4-FFF2-40B4-BE49-F238E27FC236}">
                      <a16:creationId xmlns:a16="http://schemas.microsoft.com/office/drawing/2014/main" id="{8FD83A4E-8450-AB9C-B885-AA531BB920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6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77" name="Freeform 302">
                  <a:extLst>
                    <a:ext uri="{FF2B5EF4-FFF2-40B4-BE49-F238E27FC236}">
                      <a16:creationId xmlns:a16="http://schemas.microsoft.com/office/drawing/2014/main" id="{4A11CD7D-98A7-75B9-4869-6ABAA7EB14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6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78" name="Freeform 303">
                  <a:extLst>
                    <a:ext uri="{FF2B5EF4-FFF2-40B4-BE49-F238E27FC236}">
                      <a16:creationId xmlns:a16="http://schemas.microsoft.com/office/drawing/2014/main" id="{026E01F4-E795-056B-79AA-360F55376A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2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79" name="Freeform 304">
                  <a:extLst>
                    <a:ext uri="{FF2B5EF4-FFF2-40B4-BE49-F238E27FC236}">
                      <a16:creationId xmlns:a16="http://schemas.microsoft.com/office/drawing/2014/main" id="{28C77805-CDB8-DAF7-5E34-741774364A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2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80" name="Freeform 305">
                  <a:extLst>
                    <a:ext uri="{FF2B5EF4-FFF2-40B4-BE49-F238E27FC236}">
                      <a16:creationId xmlns:a16="http://schemas.microsoft.com/office/drawing/2014/main" id="{04E9B77D-CB31-4F43-E713-3B30AE7015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9" y="1915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81" name="Freeform 306">
                  <a:extLst>
                    <a:ext uri="{FF2B5EF4-FFF2-40B4-BE49-F238E27FC236}">
                      <a16:creationId xmlns:a16="http://schemas.microsoft.com/office/drawing/2014/main" id="{1DB2607A-0324-715C-15F5-997A8BF1F9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9" y="1915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82" name="Freeform 307">
                  <a:extLst>
                    <a:ext uri="{FF2B5EF4-FFF2-40B4-BE49-F238E27FC236}">
                      <a16:creationId xmlns:a16="http://schemas.microsoft.com/office/drawing/2014/main" id="{2F5431F5-41F1-159B-A005-49CA5D62E8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83" name="Freeform 308">
                  <a:extLst>
                    <a:ext uri="{FF2B5EF4-FFF2-40B4-BE49-F238E27FC236}">
                      <a16:creationId xmlns:a16="http://schemas.microsoft.com/office/drawing/2014/main" id="{32511847-B22D-05D5-54FD-BF4E7D6594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84" name="Freeform 309">
                  <a:extLst>
                    <a:ext uri="{FF2B5EF4-FFF2-40B4-BE49-F238E27FC236}">
                      <a16:creationId xmlns:a16="http://schemas.microsoft.com/office/drawing/2014/main" id="{68B17CFA-5951-76E0-4A3D-A435D2F09E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3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5"/>
                    </a:cxn>
                    <a:cxn ang="0">
                      <a:pos x="20" y="45"/>
                    </a:cxn>
                    <a:cxn ang="0">
                      <a:pos x="10" y="45"/>
                    </a:cxn>
                    <a:cxn ang="0">
                      <a:pos x="6" y="45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5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5"/>
                      </a:lnTo>
                      <a:lnTo>
                        <a:pt x="20" y="45"/>
                      </a:lnTo>
                      <a:lnTo>
                        <a:pt x="10" y="45"/>
                      </a:lnTo>
                      <a:lnTo>
                        <a:pt x="6" y="45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85" name="Freeform 310">
                  <a:extLst>
                    <a:ext uri="{FF2B5EF4-FFF2-40B4-BE49-F238E27FC236}">
                      <a16:creationId xmlns:a16="http://schemas.microsoft.com/office/drawing/2014/main" id="{F0A0586F-8F0B-4981-E48C-16F874ED4A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3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5"/>
                    </a:cxn>
                    <a:cxn ang="0">
                      <a:pos x="20" y="45"/>
                    </a:cxn>
                    <a:cxn ang="0">
                      <a:pos x="10" y="45"/>
                    </a:cxn>
                    <a:cxn ang="0">
                      <a:pos x="10" y="45"/>
                    </a:cxn>
                    <a:cxn ang="0">
                      <a:pos x="6" y="45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5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5"/>
                      </a:lnTo>
                      <a:lnTo>
                        <a:pt x="20" y="45"/>
                      </a:lnTo>
                      <a:lnTo>
                        <a:pt x="10" y="45"/>
                      </a:lnTo>
                      <a:lnTo>
                        <a:pt x="10" y="45"/>
                      </a:lnTo>
                      <a:lnTo>
                        <a:pt x="6" y="45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86" name="Freeform 311">
                  <a:extLst>
                    <a:ext uri="{FF2B5EF4-FFF2-40B4-BE49-F238E27FC236}">
                      <a16:creationId xmlns:a16="http://schemas.microsoft.com/office/drawing/2014/main" id="{76F30CC3-655B-A1F3-A296-898E34B9BC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8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5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5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87" name="Freeform 312">
                  <a:extLst>
                    <a:ext uri="{FF2B5EF4-FFF2-40B4-BE49-F238E27FC236}">
                      <a16:creationId xmlns:a16="http://schemas.microsoft.com/office/drawing/2014/main" id="{CDB41AED-FBEE-E50E-8D87-FDE95B50FB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8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5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5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88" name="Freeform 313">
                  <a:extLst>
                    <a:ext uri="{FF2B5EF4-FFF2-40B4-BE49-F238E27FC236}">
                      <a16:creationId xmlns:a16="http://schemas.microsoft.com/office/drawing/2014/main" id="{7BDB2BC9-4B4F-E23B-8FD9-88EC619F5A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6" y="1916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89" name="Freeform 314">
                  <a:extLst>
                    <a:ext uri="{FF2B5EF4-FFF2-40B4-BE49-F238E27FC236}">
                      <a16:creationId xmlns:a16="http://schemas.microsoft.com/office/drawing/2014/main" id="{9E441D77-7069-273F-A045-B09E9C4241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6" y="1916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90" name="Freeform 315">
                  <a:extLst>
                    <a:ext uri="{FF2B5EF4-FFF2-40B4-BE49-F238E27FC236}">
                      <a16:creationId xmlns:a16="http://schemas.microsoft.com/office/drawing/2014/main" id="{EBB21BEA-B98D-84BA-DC13-F442D8011C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4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10" y="45"/>
                    </a:cxn>
                    <a:cxn ang="0">
                      <a:pos x="6" y="45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5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10" y="45"/>
                      </a:lnTo>
                      <a:lnTo>
                        <a:pt x="6" y="45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91" name="Freeform 316">
                  <a:extLst>
                    <a:ext uri="{FF2B5EF4-FFF2-40B4-BE49-F238E27FC236}">
                      <a16:creationId xmlns:a16="http://schemas.microsoft.com/office/drawing/2014/main" id="{04DDA396-1173-025C-AD6E-4C8E228BA8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4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10" y="45"/>
                    </a:cxn>
                    <a:cxn ang="0">
                      <a:pos x="10" y="45"/>
                    </a:cxn>
                    <a:cxn ang="0">
                      <a:pos x="6" y="45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5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10" y="45"/>
                      </a:lnTo>
                      <a:lnTo>
                        <a:pt x="10" y="45"/>
                      </a:lnTo>
                      <a:lnTo>
                        <a:pt x="6" y="45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92" name="Freeform 317">
                  <a:extLst>
                    <a:ext uri="{FF2B5EF4-FFF2-40B4-BE49-F238E27FC236}">
                      <a16:creationId xmlns:a16="http://schemas.microsoft.com/office/drawing/2014/main" id="{31CC59DE-10B0-14B8-AD02-9455C21736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8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93" name="Freeform 318">
                  <a:extLst>
                    <a:ext uri="{FF2B5EF4-FFF2-40B4-BE49-F238E27FC236}">
                      <a16:creationId xmlns:a16="http://schemas.microsoft.com/office/drawing/2014/main" id="{4B0D3C5D-EAA7-7155-B6E1-E082ED0E74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8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94" name="Freeform 319">
                  <a:extLst>
                    <a:ext uri="{FF2B5EF4-FFF2-40B4-BE49-F238E27FC236}">
                      <a16:creationId xmlns:a16="http://schemas.microsoft.com/office/drawing/2014/main" id="{00761164-B6F0-CFEF-139B-B7DAAEA7AF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3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5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5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95" name="Freeform 320">
                  <a:extLst>
                    <a:ext uri="{FF2B5EF4-FFF2-40B4-BE49-F238E27FC236}">
                      <a16:creationId xmlns:a16="http://schemas.microsoft.com/office/drawing/2014/main" id="{A19EA7FC-5232-86BC-105E-7D6DDC5329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3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5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5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96" name="Freeform 321">
                  <a:extLst>
                    <a:ext uri="{FF2B5EF4-FFF2-40B4-BE49-F238E27FC236}">
                      <a16:creationId xmlns:a16="http://schemas.microsoft.com/office/drawing/2014/main" id="{7F49BFD4-235E-DB75-3BDB-2CFB0270B3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6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97" name="Freeform 322">
                  <a:extLst>
                    <a:ext uri="{FF2B5EF4-FFF2-40B4-BE49-F238E27FC236}">
                      <a16:creationId xmlns:a16="http://schemas.microsoft.com/office/drawing/2014/main" id="{BC39FA90-A5FB-6404-A5EF-705B108CED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6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98" name="Freeform 323">
                  <a:extLst>
                    <a:ext uri="{FF2B5EF4-FFF2-40B4-BE49-F238E27FC236}">
                      <a16:creationId xmlns:a16="http://schemas.microsoft.com/office/drawing/2014/main" id="{5A82B9ED-AE31-5A1B-0A51-FFC5BD1B57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3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599" name="Freeform 324">
                  <a:extLst>
                    <a:ext uri="{FF2B5EF4-FFF2-40B4-BE49-F238E27FC236}">
                      <a16:creationId xmlns:a16="http://schemas.microsoft.com/office/drawing/2014/main" id="{97935EC3-BC5E-6991-270E-9C9D4ABBED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3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00" name="Freeform 325">
                  <a:extLst>
                    <a:ext uri="{FF2B5EF4-FFF2-40B4-BE49-F238E27FC236}">
                      <a16:creationId xmlns:a16="http://schemas.microsoft.com/office/drawing/2014/main" id="{ABDA3FAB-E16A-9F33-38F2-03CC949C20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2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5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5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01" name="Freeform 326">
                  <a:extLst>
                    <a:ext uri="{FF2B5EF4-FFF2-40B4-BE49-F238E27FC236}">
                      <a16:creationId xmlns:a16="http://schemas.microsoft.com/office/drawing/2014/main" id="{1ED6E104-3724-2171-8CC9-E604B2EE18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2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5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5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02" name="Freeform 327">
                  <a:extLst>
                    <a:ext uri="{FF2B5EF4-FFF2-40B4-BE49-F238E27FC236}">
                      <a16:creationId xmlns:a16="http://schemas.microsoft.com/office/drawing/2014/main" id="{C8493C64-BD23-15CA-2834-50C42177DC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2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03" name="Freeform 328">
                  <a:extLst>
                    <a:ext uri="{FF2B5EF4-FFF2-40B4-BE49-F238E27FC236}">
                      <a16:creationId xmlns:a16="http://schemas.microsoft.com/office/drawing/2014/main" id="{CB60C3FD-07E3-3027-CB5B-F350801FEE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2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04" name="Freeform 329">
                  <a:extLst>
                    <a:ext uri="{FF2B5EF4-FFF2-40B4-BE49-F238E27FC236}">
                      <a16:creationId xmlns:a16="http://schemas.microsoft.com/office/drawing/2014/main" id="{6B804EE0-52A2-C8B1-28C0-C5599B0882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25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6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6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05" name="Freeform 330">
                  <a:extLst>
                    <a:ext uri="{FF2B5EF4-FFF2-40B4-BE49-F238E27FC236}">
                      <a16:creationId xmlns:a16="http://schemas.microsoft.com/office/drawing/2014/main" id="{B2C3EF29-858E-0B35-4AE6-66C9FEAA1A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25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06" name="Freeform 331">
                  <a:extLst>
                    <a:ext uri="{FF2B5EF4-FFF2-40B4-BE49-F238E27FC236}">
                      <a16:creationId xmlns:a16="http://schemas.microsoft.com/office/drawing/2014/main" id="{4382CD0A-C875-BD23-B304-786B43E736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2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07" name="Freeform 332">
                  <a:extLst>
                    <a:ext uri="{FF2B5EF4-FFF2-40B4-BE49-F238E27FC236}">
                      <a16:creationId xmlns:a16="http://schemas.microsoft.com/office/drawing/2014/main" id="{20D3CFD1-3C31-F64B-BBBC-3843C87C4D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2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08" name="Freeform 333">
                  <a:extLst>
                    <a:ext uri="{FF2B5EF4-FFF2-40B4-BE49-F238E27FC236}">
                      <a16:creationId xmlns:a16="http://schemas.microsoft.com/office/drawing/2014/main" id="{9825E67B-93DD-076A-EAFC-929F38C485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8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5"/>
                    </a:cxn>
                    <a:cxn ang="0">
                      <a:pos x="27" y="38"/>
                    </a:cxn>
                    <a:cxn ang="0">
                      <a:pos x="26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5"/>
                      </a:lnTo>
                      <a:lnTo>
                        <a:pt x="27" y="38"/>
                      </a:lnTo>
                      <a:lnTo>
                        <a:pt x="26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09" name="Freeform 334">
                  <a:extLst>
                    <a:ext uri="{FF2B5EF4-FFF2-40B4-BE49-F238E27FC236}">
                      <a16:creationId xmlns:a16="http://schemas.microsoft.com/office/drawing/2014/main" id="{1668BCAF-E88C-C0D8-1921-D7DDB09B1A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8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5"/>
                    </a:cxn>
                    <a:cxn ang="0">
                      <a:pos x="27" y="38"/>
                    </a:cxn>
                    <a:cxn ang="0">
                      <a:pos x="27" y="38"/>
                    </a:cxn>
                    <a:cxn ang="0">
                      <a:pos x="26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5"/>
                      </a:ln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6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10" name="Freeform 335">
                  <a:extLst>
                    <a:ext uri="{FF2B5EF4-FFF2-40B4-BE49-F238E27FC236}">
                      <a16:creationId xmlns:a16="http://schemas.microsoft.com/office/drawing/2014/main" id="{5DBDBF6D-7C92-B173-6115-5CE1A312C8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7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5"/>
                    </a:cxn>
                    <a:cxn ang="0">
                      <a:pos x="27" y="38"/>
                    </a:cxn>
                    <a:cxn ang="0">
                      <a:pos x="26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5"/>
                      </a:lnTo>
                      <a:lnTo>
                        <a:pt x="27" y="38"/>
                      </a:lnTo>
                      <a:lnTo>
                        <a:pt x="26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11" name="Freeform 336">
                  <a:extLst>
                    <a:ext uri="{FF2B5EF4-FFF2-40B4-BE49-F238E27FC236}">
                      <a16:creationId xmlns:a16="http://schemas.microsoft.com/office/drawing/2014/main" id="{ABF83896-8645-DD15-E34C-2E42444B58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7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5"/>
                    </a:cxn>
                    <a:cxn ang="0">
                      <a:pos x="27" y="38"/>
                    </a:cxn>
                    <a:cxn ang="0">
                      <a:pos x="27" y="38"/>
                    </a:cxn>
                    <a:cxn ang="0">
                      <a:pos x="26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5"/>
                      </a:ln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6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12" name="Freeform 337">
                  <a:extLst>
                    <a:ext uri="{FF2B5EF4-FFF2-40B4-BE49-F238E27FC236}">
                      <a16:creationId xmlns:a16="http://schemas.microsoft.com/office/drawing/2014/main" id="{F96CA592-AA90-01A3-14F8-5446FD14EB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5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13" name="Freeform 338">
                  <a:extLst>
                    <a:ext uri="{FF2B5EF4-FFF2-40B4-BE49-F238E27FC236}">
                      <a16:creationId xmlns:a16="http://schemas.microsoft.com/office/drawing/2014/main" id="{337C59B8-8EDE-76F3-3845-87ED0D990C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5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14" name="Freeform 339">
                  <a:extLst>
                    <a:ext uri="{FF2B5EF4-FFF2-40B4-BE49-F238E27FC236}">
                      <a16:creationId xmlns:a16="http://schemas.microsoft.com/office/drawing/2014/main" id="{6D16A0DF-6F98-CAFD-A35E-80670654C5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15" name="Freeform 340">
                  <a:extLst>
                    <a:ext uri="{FF2B5EF4-FFF2-40B4-BE49-F238E27FC236}">
                      <a16:creationId xmlns:a16="http://schemas.microsoft.com/office/drawing/2014/main" id="{CD6F51CF-4A54-A9F1-5F00-7DC3D47699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16" name="Freeform 341">
                  <a:extLst>
                    <a:ext uri="{FF2B5EF4-FFF2-40B4-BE49-F238E27FC236}">
                      <a16:creationId xmlns:a16="http://schemas.microsoft.com/office/drawing/2014/main" id="{13C0F9A1-E501-6D2D-D787-598AF05EC5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6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17" name="Freeform 342">
                  <a:extLst>
                    <a:ext uri="{FF2B5EF4-FFF2-40B4-BE49-F238E27FC236}">
                      <a16:creationId xmlns:a16="http://schemas.microsoft.com/office/drawing/2014/main" id="{86BA6B34-8D4D-17F5-9CB6-1B7FD6C34D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6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18" name="Freeform 343">
                  <a:extLst>
                    <a:ext uri="{FF2B5EF4-FFF2-40B4-BE49-F238E27FC236}">
                      <a16:creationId xmlns:a16="http://schemas.microsoft.com/office/drawing/2014/main" id="{4C629C2D-9DE7-B17D-A122-6BCA6490B4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2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19" name="Freeform 344">
                  <a:extLst>
                    <a:ext uri="{FF2B5EF4-FFF2-40B4-BE49-F238E27FC236}">
                      <a16:creationId xmlns:a16="http://schemas.microsoft.com/office/drawing/2014/main" id="{B2A4B5B5-5B4E-80BC-7038-ACEF122117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2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20" name="Freeform 345">
                  <a:extLst>
                    <a:ext uri="{FF2B5EF4-FFF2-40B4-BE49-F238E27FC236}">
                      <a16:creationId xmlns:a16="http://schemas.microsoft.com/office/drawing/2014/main" id="{0CEBFA54-C6DA-AD43-AED3-B7B1EE63CF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9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21" name="Freeform 346">
                  <a:extLst>
                    <a:ext uri="{FF2B5EF4-FFF2-40B4-BE49-F238E27FC236}">
                      <a16:creationId xmlns:a16="http://schemas.microsoft.com/office/drawing/2014/main" id="{479CA673-BD08-3066-2AE9-F4821A2545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9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22" name="Freeform 347">
                  <a:extLst>
                    <a:ext uri="{FF2B5EF4-FFF2-40B4-BE49-F238E27FC236}">
                      <a16:creationId xmlns:a16="http://schemas.microsoft.com/office/drawing/2014/main" id="{385BC682-EB77-570D-D1A6-65758572DA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3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23" name="Freeform 348">
                  <a:extLst>
                    <a:ext uri="{FF2B5EF4-FFF2-40B4-BE49-F238E27FC236}">
                      <a16:creationId xmlns:a16="http://schemas.microsoft.com/office/drawing/2014/main" id="{7EC63348-AC06-3AA0-7B33-7668E9F253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3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24" name="Freeform 349">
                  <a:extLst>
                    <a:ext uri="{FF2B5EF4-FFF2-40B4-BE49-F238E27FC236}">
                      <a16:creationId xmlns:a16="http://schemas.microsoft.com/office/drawing/2014/main" id="{C215E190-E1E7-AC1B-80CE-DBF8063AD6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50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25" name="Freeform 350">
                  <a:extLst>
                    <a:ext uri="{FF2B5EF4-FFF2-40B4-BE49-F238E27FC236}">
                      <a16:creationId xmlns:a16="http://schemas.microsoft.com/office/drawing/2014/main" id="{297076F8-68BE-7631-29C3-07AC199747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50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26" name="Freeform 351">
                  <a:extLst>
                    <a:ext uri="{FF2B5EF4-FFF2-40B4-BE49-F238E27FC236}">
                      <a16:creationId xmlns:a16="http://schemas.microsoft.com/office/drawing/2014/main" id="{5392BB82-99DA-DDC7-5776-290689FE96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6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27" name="Freeform 352">
                  <a:extLst>
                    <a:ext uri="{FF2B5EF4-FFF2-40B4-BE49-F238E27FC236}">
                      <a16:creationId xmlns:a16="http://schemas.microsoft.com/office/drawing/2014/main" id="{D74809F1-7104-F360-68DE-E96B6CB6AB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6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28" name="Freeform 353">
                  <a:extLst>
                    <a:ext uri="{FF2B5EF4-FFF2-40B4-BE49-F238E27FC236}">
                      <a16:creationId xmlns:a16="http://schemas.microsoft.com/office/drawing/2014/main" id="{5BCCE98D-3C1F-75AF-05F0-2F6A02E74E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5" y="1982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29" name="Freeform 354">
                  <a:extLst>
                    <a:ext uri="{FF2B5EF4-FFF2-40B4-BE49-F238E27FC236}">
                      <a16:creationId xmlns:a16="http://schemas.microsoft.com/office/drawing/2014/main" id="{DD215B8D-6352-B024-D517-6E6E3368A5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5" y="1982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30" name="Freeform 355">
                  <a:extLst>
                    <a:ext uri="{FF2B5EF4-FFF2-40B4-BE49-F238E27FC236}">
                      <a16:creationId xmlns:a16="http://schemas.microsoft.com/office/drawing/2014/main" id="{C2790A1F-D0AE-0588-C944-614BFBBEA0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9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31" name="Freeform 356">
                  <a:extLst>
                    <a:ext uri="{FF2B5EF4-FFF2-40B4-BE49-F238E27FC236}">
                      <a16:creationId xmlns:a16="http://schemas.microsoft.com/office/drawing/2014/main" id="{C232B412-D230-CB4E-E19C-F625A08E55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9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32" name="Freeform 357">
                  <a:extLst>
                    <a:ext uri="{FF2B5EF4-FFF2-40B4-BE49-F238E27FC236}">
                      <a16:creationId xmlns:a16="http://schemas.microsoft.com/office/drawing/2014/main" id="{FFB15CE6-BDF7-8C10-E4EF-D263EC2DE5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7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33" name="Freeform 358">
                  <a:extLst>
                    <a:ext uri="{FF2B5EF4-FFF2-40B4-BE49-F238E27FC236}">
                      <a16:creationId xmlns:a16="http://schemas.microsoft.com/office/drawing/2014/main" id="{AA0E1EA2-8019-4ECD-FB1D-757DAF7E19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7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34" name="Freeform 359">
                  <a:extLst>
                    <a:ext uri="{FF2B5EF4-FFF2-40B4-BE49-F238E27FC236}">
                      <a16:creationId xmlns:a16="http://schemas.microsoft.com/office/drawing/2014/main" id="{D9D78A11-5747-916C-F622-9FEB1630D2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3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35" name="Freeform 360">
                  <a:extLst>
                    <a:ext uri="{FF2B5EF4-FFF2-40B4-BE49-F238E27FC236}">
                      <a16:creationId xmlns:a16="http://schemas.microsoft.com/office/drawing/2014/main" id="{8AF2AF0C-73CE-A747-76BD-072098D867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3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36" name="Freeform 361">
                  <a:extLst>
                    <a:ext uri="{FF2B5EF4-FFF2-40B4-BE49-F238E27FC236}">
                      <a16:creationId xmlns:a16="http://schemas.microsoft.com/office/drawing/2014/main" id="{B9229170-3242-4067-E9D9-A942E19C5D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37" name="Freeform 362">
                  <a:extLst>
                    <a:ext uri="{FF2B5EF4-FFF2-40B4-BE49-F238E27FC236}">
                      <a16:creationId xmlns:a16="http://schemas.microsoft.com/office/drawing/2014/main" id="{ED50FDA8-A664-0EF0-96C5-B51339A24D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38" name="Freeform 363">
                  <a:extLst>
                    <a:ext uri="{FF2B5EF4-FFF2-40B4-BE49-F238E27FC236}">
                      <a16:creationId xmlns:a16="http://schemas.microsoft.com/office/drawing/2014/main" id="{B50B3E59-32D3-91A2-0F2D-B7F14E5F90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39" name="Freeform 364">
                  <a:extLst>
                    <a:ext uri="{FF2B5EF4-FFF2-40B4-BE49-F238E27FC236}">
                      <a16:creationId xmlns:a16="http://schemas.microsoft.com/office/drawing/2014/main" id="{1F739D68-364D-1D6C-F54F-228B53FD30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40" name="Freeform 365">
                  <a:extLst>
                    <a:ext uri="{FF2B5EF4-FFF2-40B4-BE49-F238E27FC236}">
                      <a16:creationId xmlns:a16="http://schemas.microsoft.com/office/drawing/2014/main" id="{D6A0CE46-0F3A-CD4D-AA66-B5360103A4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41" name="Freeform 366">
                  <a:extLst>
                    <a:ext uri="{FF2B5EF4-FFF2-40B4-BE49-F238E27FC236}">
                      <a16:creationId xmlns:a16="http://schemas.microsoft.com/office/drawing/2014/main" id="{5C49C548-831E-92FE-95C7-F7098DA987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42" name="Freeform 367">
                  <a:extLst>
                    <a:ext uri="{FF2B5EF4-FFF2-40B4-BE49-F238E27FC236}">
                      <a16:creationId xmlns:a16="http://schemas.microsoft.com/office/drawing/2014/main" id="{303EB0E2-473E-02E2-D5B4-46A78D35F9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7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43" name="Freeform 368">
                  <a:extLst>
                    <a:ext uri="{FF2B5EF4-FFF2-40B4-BE49-F238E27FC236}">
                      <a16:creationId xmlns:a16="http://schemas.microsoft.com/office/drawing/2014/main" id="{15D3187F-CB4C-23F2-3925-112CC5EA97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7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44" name="Freeform 369">
                  <a:extLst>
                    <a:ext uri="{FF2B5EF4-FFF2-40B4-BE49-F238E27FC236}">
                      <a16:creationId xmlns:a16="http://schemas.microsoft.com/office/drawing/2014/main" id="{C100FF60-E954-0166-712A-9F34B71101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5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45" name="Freeform 370">
                  <a:extLst>
                    <a:ext uri="{FF2B5EF4-FFF2-40B4-BE49-F238E27FC236}">
                      <a16:creationId xmlns:a16="http://schemas.microsoft.com/office/drawing/2014/main" id="{6B6E8617-B51D-2BBA-488C-98EE06D36F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5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46" name="Freeform 371">
                  <a:extLst>
                    <a:ext uri="{FF2B5EF4-FFF2-40B4-BE49-F238E27FC236}">
                      <a16:creationId xmlns:a16="http://schemas.microsoft.com/office/drawing/2014/main" id="{5ADC65F1-8FA7-7D57-6F9C-8BDEC87513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0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47" name="Freeform 372">
                  <a:extLst>
                    <a:ext uri="{FF2B5EF4-FFF2-40B4-BE49-F238E27FC236}">
                      <a16:creationId xmlns:a16="http://schemas.microsoft.com/office/drawing/2014/main" id="{DCF4CD28-6F8F-7967-6B1A-6D955329E8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0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48" name="Freeform 373">
                  <a:extLst>
                    <a:ext uri="{FF2B5EF4-FFF2-40B4-BE49-F238E27FC236}">
                      <a16:creationId xmlns:a16="http://schemas.microsoft.com/office/drawing/2014/main" id="{CFB10562-13E5-712C-5C63-02B3792289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49" name="Freeform 374">
                  <a:extLst>
                    <a:ext uri="{FF2B5EF4-FFF2-40B4-BE49-F238E27FC236}">
                      <a16:creationId xmlns:a16="http://schemas.microsoft.com/office/drawing/2014/main" id="{92CB3297-433D-CFEF-72F1-A4D57C87B2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50" name="Freeform 375">
                  <a:extLst>
                    <a:ext uri="{FF2B5EF4-FFF2-40B4-BE49-F238E27FC236}">
                      <a16:creationId xmlns:a16="http://schemas.microsoft.com/office/drawing/2014/main" id="{839C9281-117A-55BE-9F0A-422C407A62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8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51" name="Freeform 376">
                  <a:extLst>
                    <a:ext uri="{FF2B5EF4-FFF2-40B4-BE49-F238E27FC236}">
                      <a16:creationId xmlns:a16="http://schemas.microsoft.com/office/drawing/2014/main" id="{D6FA5208-21D4-1B8A-E4BA-2DAACB01F4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8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52" name="Freeform 377">
                  <a:extLst>
                    <a:ext uri="{FF2B5EF4-FFF2-40B4-BE49-F238E27FC236}">
                      <a16:creationId xmlns:a16="http://schemas.microsoft.com/office/drawing/2014/main" id="{92E3B23C-B460-2274-586B-C473F698F6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53" name="Freeform 378">
                  <a:extLst>
                    <a:ext uri="{FF2B5EF4-FFF2-40B4-BE49-F238E27FC236}">
                      <a16:creationId xmlns:a16="http://schemas.microsoft.com/office/drawing/2014/main" id="{7F24E671-E60A-740D-4FC0-E84F44DF8C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54" name="Freeform 379">
                  <a:extLst>
                    <a:ext uri="{FF2B5EF4-FFF2-40B4-BE49-F238E27FC236}">
                      <a16:creationId xmlns:a16="http://schemas.microsoft.com/office/drawing/2014/main" id="{93D31F98-66DD-F529-27A6-146A6EBEEF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31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55" name="Freeform 380">
                  <a:extLst>
                    <a:ext uri="{FF2B5EF4-FFF2-40B4-BE49-F238E27FC236}">
                      <a16:creationId xmlns:a16="http://schemas.microsoft.com/office/drawing/2014/main" id="{D65E420E-D989-40BC-C89D-70462697BB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31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56" name="Freeform 381">
                  <a:extLst>
                    <a:ext uri="{FF2B5EF4-FFF2-40B4-BE49-F238E27FC236}">
                      <a16:creationId xmlns:a16="http://schemas.microsoft.com/office/drawing/2014/main" id="{8B0B105B-E57B-B896-D66E-0D2BBB3E70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3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57" name="Freeform 382">
                  <a:extLst>
                    <a:ext uri="{FF2B5EF4-FFF2-40B4-BE49-F238E27FC236}">
                      <a16:creationId xmlns:a16="http://schemas.microsoft.com/office/drawing/2014/main" id="{E33ED080-BE11-F917-8D75-7AE21D7DE2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3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58" name="Freeform 383">
                  <a:extLst>
                    <a:ext uri="{FF2B5EF4-FFF2-40B4-BE49-F238E27FC236}">
                      <a16:creationId xmlns:a16="http://schemas.microsoft.com/office/drawing/2014/main" id="{A66F4506-68FE-0FAA-8260-7660B95243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3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59" name="Freeform 384">
                  <a:extLst>
                    <a:ext uri="{FF2B5EF4-FFF2-40B4-BE49-F238E27FC236}">
                      <a16:creationId xmlns:a16="http://schemas.microsoft.com/office/drawing/2014/main" id="{2B0F1734-4D3B-DD0A-0EDF-9A7167F051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3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60" name="Freeform 385">
                  <a:extLst>
                    <a:ext uri="{FF2B5EF4-FFF2-40B4-BE49-F238E27FC236}">
                      <a16:creationId xmlns:a16="http://schemas.microsoft.com/office/drawing/2014/main" id="{C9C062FC-FA48-5885-0F2F-01B17D9ACE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8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61" name="Freeform 386">
                  <a:extLst>
                    <a:ext uri="{FF2B5EF4-FFF2-40B4-BE49-F238E27FC236}">
                      <a16:creationId xmlns:a16="http://schemas.microsoft.com/office/drawing/2014/main" id="{C0EFB959-569D-E3EA-D2E2-9722BB2622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8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62" name="Freeform 387">
                  <a:extLst>
                    <a:ext uri="{FF2B5EF4-FFF2-40B4-BE49-F238E27FC236}">
                      <a16:creationId xmlns:a16="http://schemas.microsoft.com/office/drawing/2014/main" id="{00166393-2D96-AFD3-DCA3-31A053B9F9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7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63" name="Freeform 388">
                  <a:extLst>
                    <a:ext uri="{FF2B5EF4-FFF2-40B4-BE49-F238E27FC236}">
                      <a16:creationId xmlns:a16="http://schemas.microsoft.com/office/drawing/2014/main" id="{C0B1E10F-354E-B963-57B8-487DBB1807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7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64" name="Freeform 389">
                  <a:extLst>
                    <a:ext uri="{FF2B5EF4-FFF2-40B4-BE49-F238E27FC236}">
                      <a16:creationId xmlns:a16="http://schemas.microsoft.com/office/drawing/2014/main" id="{1264C983-6BBE-FD35-2C1C-819BE9C3B5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65" name="Freeform 390">
                  <a:extLst>
                    <a:ext uri="{FF2B5EF4-FFF2-40B4-BE49-F238E27FC236}">
                      <a16:creationId xmlns:a16="http://schemas.microsoft.com/office/drawing/2014/main" id="{F1D0F55A-B7C7-CC39-4847-BE2E1F16CA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66" name="Freeform 391">
                  <a:extLst>
                    <a:ext uri="{FF2B5EF4-FFF2-40B4-BE49-F238E27FC236}">
                      <a16:creationId xmlns:a16="http://schemas.microsoft.com/office/drawing/2014/main" id="{D8513A16-D4E8-904D-D589-75929D106E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7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67" name="Freeform 392">
                  <a:extLst>
                    <a:ext uri="{FF2B5EF4-FFF2-40B4-BE49-F238E27FC236}">
                      <a16:creationId xmlns:a16="http://schemas.microsoft.com/office/drawing/2014/main" id="{543811AB-91D3-674C-CA74-61ACA20831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7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68" name="Freeform 393">
                  <a:extLst>
                    <a:ext uri="{FF2B5EF4-FFF2-40B4-BE49-F238E27FC236}">
                      <a16:creationId xmlns:a16="http://schemas.microsoft.com/office/drawing/2014/main" id="{63C58F5B-56AE-5835-8EB5-AA06E3DF6F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3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69" name="Freeform 394">
                  <a:extLst>
                    <a:ext uri="{FF2B5EF4-FFF2-40B4-BE49-F238E27FC236}">
                      <a16:creationId xmlns:a16="http://schemas.microsoft.com/office/drawing/2014/main" id="{FA0E1868-C968-A22C-DB17-00BC8DF4CE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3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70" name="Freeform 395">
                  <a:extLst>
                    <a:ext uri="{FF2B5EF4-FFF2-40B4-BE49-F238E27FC236}">
                      <a16:creationId xmlns:a16="http://schemas.microsoft.com/office/drawing/2014/main" id="{A88EB034-DA3F-94FD-AEBC-586BFE33D4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3" y="2019"/>
                  <a:ext cx="3144" cy="228"/>
                </a:xfrm>
                <a:custGeom>
                  <a:avLst/>
                  <a:gdLst/>
                  <a:ahLst/>
                  <a:cxnLst>
                    <a:cxn ang="0">
                      <a:pos x="6024" y="455"/>
                    </a:cxn>
                    <a:cxn ang="0">
                      <a:pos x="6290" y="136"/>
                    </a:cxn>
                    <a:cxn ang="0">
                      <a:pos x="5362" y="171"/>
                    </a:cxn>
                    <a:cxn ang="0">
                      <a:pos x="5342" y="0"/>
                    </a:cxn>
                    <a:cxn ang="0">
                      <a:pos x="3710" y="0"/>
                    </a:cxn>
                    <a:cxn ang="0">
                      <a:pos x="440" y="0"/>
                    </a:cxn>
                    <a:cxn ang="0">
                      <a:pos x="370" y="156"/>
                    </a:cxn>
                    <a:cxn ang="0">
                      <a:pos x="0" y="156"/>
                    </a:cxn>
                    <a:cxn ang="0">
                      <a:pos x="6" y="185"/>
                    </a:cxn>
                    <a:cxn ang="0">
                      <a:pos x="12" y="210"/>
                    </a:cxn>
                    <a:cxn ang="0">
                      <a:pos x="18" y="233"/>
                    </a:cxn>
                    <a:cxn ang="0">
                      <a:pos x="23" y="256"/>
                    </a:cxn>
                    <a:cxn ang="0">
                      <a:pos x="29" y="274"/>
                    </a:cxn>
                    <a:cxn ang="0">
                      <a:pos x="34" y="293"/>
                    </a:cxn>
                    <a:cxn ang="0">
                      <a:pos x="40" y="309"/>
                    </a:cxn>
                    <a:cxn ang="0">
                      <a:pos x="44" y="325"/>
                    </a:cxn>
                    <a:cxn ang="0">
                      <a:pos x="50" y="340"/>
                    </a:cxn>
                    <a:cxn ang="0">
                      <a:pos x="55" y="355"/>
                    </a:cxn>
                    <a:cxn ang="0">
                      <a:pos x="60" y="369"/>
                    </a:cxn>
                    <a:cxn ang="0">
                      <a:pos x="66" y="386"/>
                    </a:cxn>
                    <a:cxn ang="0">
                      <a:pos x="72" y="401"/>
                    </a:cxn>
                    <a:cxn ang="0">
                      <a:pos x="78" y="418"/>
                    </a:cxn>
                    <a:cxn ang="0">
                      <a:pos x="83" y="437"/>
                    </a:cxn>
                    <a:cxn ang="0">
                      <a:pos x="90" y="456"/>
                    </a:cxn>
                    <a:cxn ang="0">
                      <a:pos x="276" y="456"/>
                    </a:cxn>
                    <a:cxn ang="0">
                      <a:pos x="461" y="456"/>
                    </a:cxn>
                    <a:cxn ang="0">
                      <a:pos x="647" y="456"/>
                    </a:cxn>
                    <a:cxn ang="0">
                      <a:pos x="832" y="456"/>
                    </a:cxn>
                    <a:cxn ang="0">
                      <a:pos x="1018" y="456"/>
                    </a:cxn>
                    <a:cxn ang="0">
                      <a:pos x="1204" y="456"/>
                    </a:cxn>
                    <a:cxn ang="0">
                      <a:pos x="1388" y="456"/>
                    </a:cxn>
                    <a:cxn ang="0">
                      <a:pos x="1574" y="456"/>
                    </a:cxn>
                    <a:cxn ang="0">
                      <a:pos x="1759" y="456"/>
                    </a:cxn>
                    <a:cxn ang="0">
                      <a:pos x="1945" y="456"/>
                    </a:cxn>
                    <a:cxn ang="0">
                      <a:pos x="2131" y="456"/>
                    </a:cxn>
                    <a:cxn ang="0">
                      <a:pos x="2316" y="456"/>
                    </a:cxn>
                    <a:cxn ang="0">
                      <a:pos x="2502" y="456"/>
                    </a:cxn>
                    <a:cxn ang="0">
                      <a:pos x="2688" y="456"/>
                    </a:cxn>
                    <a:cxn ang="0">
                      <a:pos x="2872" y="456"/>
                    </a:cxn>
                    <a:cxn ang="0">
                      <a:pos x="3058" y="456"/>
                    </a:cxn>
                    <a:cxn ang="0">
                      <a:pos x="3243" y="456"/>
                    </a:cxn>
                    <a:cxn ang="0">
                      <a:pos x="3429" y="456"/>
                    </a:cxn>
                    <a:cxn ang="0">
                      <a:pos x="3615" y="456"/>
                    </a:cxn>
                    <a:cxn ang="0">
                      <a:pos x="3800" y="456"/>
                    </a:cxn>
                    <a:cxn ang="0">
                      <a:pos x="3986" y="456"/>
                    </a:cxn>
                    <a:cxn ang="0">
                      <a:pos x="4171" y="456"/>
                    </a:cxn>
                    <a:cxn ang="0">
                      <a:pos x="4356" y="456"/>
                    </a:cxn>
                    <a:cxn ang="0">
                      <a:pos x="4541" y="456"/>
                    </a:cxn>
                    <a:cxn ang="0">
                      <a:pos x="4727" y="456"/>
                    </a:cxn>
                    <a:cxn ang="0">
                      <a:pos x="4912" y="455"/>
                    </a:cxn>
                    <a:cxn ang="0">
                      <a:pos x="5098" y="455"/>
                    </a:cxn>
                    <a:cxn ang="0">
                      <a:pos x="5283" y="455"/>
                    </a:cxn>
                    <a:cxn ang="0">
                      <a:pos x="5469" y="455"/>
                    </a:cxn>
                    <a:cxn ang="0">
                      <a:pos x="5653" y="455"/>
                    </a:cxn>
                    <a:cxn ang="0">
                      <a:pos x="5839" y="455"/>
                    </a:cxn>
                    <a:cxn ang="0">
                      <a:pos x="6024" y="455"/>
                    </a:cxn>
                  </a:cxnLst>
                  <a:rect l="0" t="0" r="r" b="b"/>
                  <a:pathLst>
                    <a:path w="6290" h="456">
                      <a:moveTo>
                        <a:pt x="6024" y="455"/>
                      </a:moveTo>
                      <a:lnTo>
                        <a:pt x="6290" y="136"/>
                      </a:lnTo>
                      <a:lnTo>
                        <a:pt x="5362" y="171"/>
                      </a:lnTo>
                      <a:lnTo>
                        <a:pt x="5342" y="0"/>
                      </a:lnTo>
                      <a:lnTo>
                        <a:pt x="3710" y="0"/>
                      </a:lnTo>
                      <a:lnTo>
                        <a:pt x="440" y="0"/>
                      </a:lnTo>
                      <a:lnTo>
                        <a:pt x="370" y="156"/>
                      </a:lnTo>
                      <a:lnTo>
                        <a:pt x="0" y="156"/>
                      </a:lnTo>
                      <a:lnTo>
                        <a:pt x="6" y="185"/>
                      </a:lnTo>
                      <a:lnTo>
                        <a:pt x="12" y="210"/>
                      </a:lnTo>
                      <a:lnTo>
                        <a:pt x="18" y="233"/>
                      </a:lnTo>
                      <a:lnTo>
                        <a:pt x="23" y="256"/>
                      </a:lnTo>
                      <a:lnTo>
                        <a:pt x="29" y="274"/>
                      </a:lnTo>
                      <a:lnTo>
                        <a:pt x="34" y="293"/>
                      </a:lnTo>
                      <a:lnTo>
                        <a:pt x="40" y="309"/>
                      </a:lnTo>
                      <a:lnTo>
                        <a:pt x="44" y="325"/>
                      </a:lnTo>
                      <a:lnTo>
                        <a:pt x="50" y="340"/>
                      </a:lnTo>
                      <a:lnTo>
                        <a:pt x="55" y="355"/>
                      </a:lnTo>
                      <a:lnTo>
                        <a:pt x="60" y="369"/>
                      </a:lnTo>
                      <a:lnTo>
                        <a:pt x="66" y="386"/>
                      </a:lnTo>
                      <a:lnTo>
                        <a:pt x="72" y="401"/>
                      </a:lnTo>
                      <a:lnTo>
                        <a:pt x="78" y="418"/>
                      </a:lnTo>
                      <a:lnTo>
                        <a:pt x="83" y="437"/>
                      </a:lnTo>
                      <a:lnTo>
                        <a:pt x="90" y="456"/>
                      </a:lnTo>
                      <a:lnTo>
                        <a:pt x="276" y="456"/>
                      </a:lnTo>
                      <a:lnTo>
                        <a:pt x="461" y="456"/>
                      </a:lnTo>
                      <a:lnTo>
                        <a:pt x="647" y="456"/>
                      </a:lnTo>
                      <a:lnTo>
                        <a:pt x="832" y="456"/>
                      </a:lnTo>
                      <a:lnTo>
                        <a:pt x="1018" y="456"/>
                      </a:lnTo>
                      <a:lnTo>
                        <a:pt x="1204" y="456"/>
                      </a:lnTo>
                      <a:lnTo>
                        <a:pt x="1388" y="456"/>
                      </a:lnTo>
                      <a:lnTo>
                        <a:pt x="1574" y="456"/>
                      </a:lnTo>
                      <a:lnTo>
                        <a:pt x="1759" y="456"/>
                      </a:lnTo>
                      <a:lnTo>
                        <a:pt x="1945" y="456"/>
                      </a:lnTo>
                      <a:lnTo>
                        <a:pt x="2131" y="456"/>
                      </a:lnTo>
                      <a:lnTo>
                        <a:pt x="2316" y="456"/>
                      </a:lnTo>
                      <a:lnTo>
                        <a:pt x="2502" y="456"/>
                      </a:lnTo>
                      <a:lnTo>
                        <a:pt x="2688" y="456"/>
                      </a:lnTo>
                      <a:lnTo>
                        <a:pt x="2872" y="456"/>
                      </a:lnTo>
                      <a:lnTo>
                        <a:pt x="3058" y="456"/>
                      </a:lnTo>
                      <a:lnTo>
                        <a:pt x="3243" y="456"/>
                      </a:lnTo>
                      <a:lnTo>
                        <a:pt x="3429" y="456"/>
                      </a:lnTo>
                      <a:lnTo>
                        <a:pt x="3615" y="456"/>
                      </a:lnTo>
                      <a:lnTo>
                        <a:pt x="3800" y="456"/>
                      </a:lnTo>
                      <a:lnTo>
                        <a:pt x="3986" y="456"/>
                      </a:lnTo>
                      <a:lnTo>
                        <a:pt x="4171" y="456"/>
                      </a:lnTo>
                      <a:lnTo>
                        <a:pt x="4356" y="456"/>
                      </a:lnTo>
                      <a:lnTo>
                        <a:pt x="4541" y="456"/>
                      </a:lnTo>
                      <a:lnTo>
                        <a:pt x="4727" y="456"/>
                      </a:lnTo>
                      <a:lnTo>
                        <a:pt x="4912" y="455"/>
                      </a:lnTo>
                      <a:lnTo>
                        <a:pt x="5098" y="455"/>
                      </a:lnTo>
                      <a:lnTo>
                        <a:pt x="5283" y="455"/>
                      </a:lnTo>
                      <a:lnTo>
                        <a:pt x="5469" y="455"/>
                      </a:lnTo>
                      <a:lnTo>
                        <a:pt x="5653" y="455"/>
                      </a:lnTo>
                      <a:lnTo>
                        <a:pt x="5839" y="455"/>
                      </a:lnTo>
                      <a:lnTo>
                        <a:pt x="6024" y="455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71" name="Freeform 396">
                  <a:extLst>
                    <a:ext uri="{FF2B5EF4-FFF2-40B4-BE49-F238E27FC236}">
                      <a16:creationId xmlns:a16="http://schemas.microsoft.com/office/drawing/2014/main" id="{F7CF7E6F-00AD-F670-E528-8959945987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3" y="2019"/>
                  <a:ext cx="3144" cy="228"/>
                </a:xfrm>
                <a:custGeom>
                  <a:avLst/>
                  <a:gdLst/>
                  <a:ahLst/>
                  <a:cxnLst>
                    <a:cxn ang="0">
                      <a:pos x="6024" y="455"/>
                    </a:cxn>
                    <a:cxn ang="0">
                      <a:pos x="6290" y="136"/>
                    </a:cxn>
                    <a:cxn ang="0">
                      <a:pos x="5362" y="171"/>
                    </a:cxn>
                    <a:cxn ang="0">
                      <a:pos x="5342" y="0"/>
                    </a:cxn>
                    <a:cxn ang="0">
                      <a:pos x="3710" y="0"/>
                    </a:cxn>
                    <a:cxn ang="0">
                      <a:pos x="440" y="0"/>
                    </a:cxn>
                    <a:cxn ang="0">
                      <a:pos x="370" y="156"/>
                    </a:cxn>
                    <a:cxn ang="0">
                      <a:pos x="0" y="156"/>
                    </a:cxn>
                    <a:cxn ang="0">
                      <a:pos x="0" y="156"/>
                    </a:cxn>
                    <a:cxn ang="0">
                      <a:pos x="6" y="185"/>
                    </a:cxn>
                    <a:cxn ang="0">
                      <a:pos x="12" y="210"/>
                    </a:cxn>
                    <a:cxn ang="0">
                      <a:pos x="18" y="233"/>
                    </a:cxn>
                    <a:cxn ang="0">
                      <a:pos x="23" y="256"/>
                    </a:cxn>
                    <a:cxn ang="0">
                      <a:pos x="29" y="274"/>
                    </a:cxn>
                    <a:cxn ang="0">
                      <a:pos x="34" y="293"/>
                    </a:cxn>
                    <a:cxn ang="0">
                      <a:pos x="40" y="309"/>
                    </a:cxn>
                    <a:cxn ang="0">
                      <a:pos x="44" y="325"/>
                    </a:cxn>
                    <a:cxn ang="0">
                      <a:pos x="50" y="340"/>
                    </a:cxn>
                    <a:cxn ang="0">
                      <a:pos x="55" y="355"/>
                    </a:cxn>
                    <a:cxn ang="0">
                      <a:pos x="60" y="369"/>
                    </a:cxn>
                    <a:cxn ang="0">
                      <a:pos x="66" y="386"/>
                    </a:cxn>
                    <a:cxn ang="0">
                      <a:pos x="72" y="401"/>
                    </a:cxn>
                    <a:cxn ang="0">
                      <a:pos x="78" y="418"/>
                    </a:cxn>
                    <a:cxn ang="0">
                      <a:pos x="83" y="437"/>
                    </a:cxn>
                    <a:cxn ang="0">
                      <a:pos x="90" y="456"/>
                    </a:cxn>
                    <a:cxn ang="0">
                      <a:pos x="90" y="456"/>
                    </a:cxn>
                    <a:cxn ang="0">
                      <a:pos x="276" y="456"/>
                    </a:cxn>
                    <a:cxn ang="0">
                      <a:pos x="461" y="456"/>
                    </a:cxn>
                    <a:cxn ang="0">
                      <a:pos x="647" y="456"/>
                    </a:cxn>
                    <a:cxn ang="0">
                      <a:pos x="832" y="456"/>
                    </a:cxn>
                    <a:cxn ang="0">
                      <a:pos x="1018" y="456"/>
                    </a:cxn>
                    <a:cxn ang="0">
                      <a:pos x="1204" y="456"/>
                    </a:cxn>
                    <a:cxn ang="0">
                      <a:pos x="1388" y="456"/>
                    </a:cxn>
                    <a:cxn ang="0">
                      <a:pos x="1574" y="456"/>
                    </a:cxn>
                    <a:cxn ang="0">
                      <a:pos x="1759" y="456"/>
                    </a:cxn>
                    <a:cxn ang="0">
                      <a:pos x="1945" y="456"/>
                    </a:cxn>
                    <a:cxn ang="0">
                      <a:pos x="2131" y="456"/>
                    </a:cxn>
                    <a:cxn ang="0">
                      <a:pos x="2316" y="456"/>
                    </a:cxn>
                    <a:cxn ang="0">
                      <a:pos x="2502" y="456"/>
                    </a:cxn>
                    <a:cxn ang="0">
                      <a:pos x="2688" y="456"/>
                    </a:cxn>
                    <a:cxn ang="0">
                      <a:pos x="2872" y="456"/>
                    </a:cxn>
                    <a:cxn ang="0">
                      <a:pos x="3058" y="456"/>
                    </a:cxn>
                    <a:cxn ang="0">
                      <a:pos x="3243" y="456"/>
                    </a:cxn>
                    <a:cxn ang="0">
                      <a:pos x="3429" y="456"/>
                    </a:cxn>
                    <a:cxn ang="0">
                      <a:pos x="3615" y="456"/>
                    </a:cxn>
                    <a:cxn ang="0">
                      <a:pos x="3800" y="456"/>
                    </a:cxn>
                    <a:cxn ang="0">
                      <a:pos x="3986" y="456"/>
                    </a:cxn>
                    <a:cxn ang="0">
                      <a:pos x="4171" y="456"/>
                    </a:cxn>
                    <a:cxn ang="0">
                      <a:pos x="4356" y="456"/>
                    </a:cxn>
                    <a:cxn ang="0">
                      <a:pos x="4541" y="456"/>
                    </a:cxn>
                    <a:cxn ang="0">
                      <a:pos x="4727" y="456"/>
                    </a:cxn>
                    <a:cxn ang="0">
                      <a:pos x="4912" y="455"/>
                    </a:cxn>
                    <a:cxn ang="0">
                      <a:pos x="5098" y="455"/>
                    </a:cxn>
                    <a:cxn ang="0">
                      <a:pos x="5283" y="455"/>
                    </a:cxn>
                    <a:cxn ang="0">
                      <a:pos x="5469" y="455"/>
                    </a:cxn>
                    <a:cxn ang="0">
                      <a:pos x="5653" y="455"/>
                    </a:cxn>
                    <a:cxn ang="0">
                      <a:pos x="5839" y="455"/>
                    </a:cxn>
                    <a:cxn ang="0">
                      <a:pos x="6024" y="455"/>
                    </a:cxn>
                  </a:cxnLst>
                  <a:rect l="0" t="0" r="r" b="b"/>
                  <a:pathLst>
                    <a:path w="6290" h="456">
                      <a:moveTo>
                        <a:pt x="6024" y="455"/>
                      </a:moveTo>
                      <a:lnTo>
                        <a:pt x="6290" y="136"/>
                      </a:lnTo>
                      <a:lnTo>
                        <a:pt x="5362" y="171"/>
                      </a:lnTo>
                      <a:lnTo>
                        <a:pt x="5342" y="0"/>
                      </a:lnTo>
                      <a:lnTo>
                        <a:pt x="3710" y="0"/>
                      </a:lnTo>
                      <a:lnTo>
                        <a:pt x="440" y="0"/>
                      </a:lnTo>
                      <a:lnTo>
                        <a:pt x="370" y="156"/>
                      </a:lnTo>
                      <a:lnTo>
                        <a:pt x="0" y="156"/>
                      </a:lnTo>
                      <a:lnTo>
                        <a:pt x="0" y="156"/>
                      </a:lnTo>
                      <a:lnTo>
                        <a:pt x="6" y="185"/>
                      </a:lnTo>
                      <a:lnTo>
                        <a:pt x="12" y="210"/>
                      </a:lnTo>
                      <a:lnTo>
                        <a:pt x="18" y="233"/>
                      </a:lnTo>
                      <a:lnTo>
                        <a:pt x="23" y="256"/>
                      </a:lnTo>
                      <a:lnTo>
                        <a:pt x="29" y="274"/>
                      </a:lnTo>
                      <a:lnTo>
                        <a:pt x="34" y="293"/>
                      </a:lnTo>
                      <a:lnTo>
                        <a:pt x="40" y="309"/>
                      </a:lnTo>
                      <a:lnTo>
                        <a:pt x="44" y="325"/>
                      </a:lnTo>
                      <a:lnTo>
                        <a:pt x="50" y="340"/>
                      </a:lnTo>
                      <a:lnTo>
                        <a:pt x="55" y="355"/>
                      </a:lnTo>
                      <a:lnTo>
                        <a:pt x="60" y="369"/>
                      </a:lnTo>
                      <a:lnTo>
                        <a:pt x="66" y="386"/>
                      </a:lnTo>
                      <a:lnTo>
                        <a:pt x="72" y="401"/>
                      </a:lnTo>
                      <a:lnTo>
                        <a:pt x="78" y="418"/>
                      </a:lnTo>
                      <a:lnTo>
                        <a:pt x="83" y="437"/>
                      </a:lnTo>
                      <a:lnTo>
                        <a:pt x="90" y="456"/>
                      </a:lnTo>
                      <a:lnTo>
                        <a:pt x="90" y="456"/>
                      </a:lnTo>
                      <a:lnTo>
                        <a:pt x="276" y="456"/>
                      </a:lnTo>
                      <a:lnTo>
                        <a:pt x="461" y="456"/>
                      </a:lnTo>
                      <a:lnTo>
                        <a:pt x="647" y="456"/>
                      </a:lnTo>
                      <a:lnTo>
                        <a:pt x="832" y="456"/>
                      </a:lnTo>
                      <a:lnTo>
                        <a:pt x="1018" y="456"/>
                      </a:lnTo>
                      <a:lnTo>
                        <a:pt x="1204" y="456"/>
                      </a:lnTo>
                      <a:lnTo>
                        <a:pt x="1388" y="456"/>
                      </a:lnTo>
                      <a:lnTo>
                        <a:pt x="1574" y="456"/>
                      </a:lnTo>
                      <a:lnTo>
                        <a:pt x="1759" y="456"/>
                      </a:lnTo>
                      <a:lnTo>
                        <a:pt x="1945" y="456"/>
                      </a:lnTo>
                      <a:lnTo>
                        <a:pt x="2131" y="456"/>
                      </a:lnTo>
                      <a:lnTo>
                        <a:pt x="2316" y="456"/>
                      </a:lnTo>
                      <a:lnTo>
                        <a:pt x="2502" y="456"/>
                      </a:lnTo>
                      <a:lnTo>
                        <a:pt x="2688" y="456"/>
                      </a:lnTo>
                      <a:lnTo>
                        <a:pt x="2872" y="456"/>
                      </a:lnTo>
                      <a:lnTo>
                        <a:pt x="3058" y="456"/>
                      </a:lnTo>
                      <a:lnTo>
                        <a:pt x="3243" y="456"/>
                      </a:lnTo>
                      <a:lnTo>
                        <a:pt x="3429" y="456"/>
                      </a:lnTo>
                      <a:lnTo>
                        <a:pt x="3615" y="456"/>
                      </a:lnTo>
                      <a:lnTo>
                        <a:pt x="3800" y="456"/>
                      </a:lnTo>
                      <a:lnTo>
                        <a:pt x="3986" y="456"/>
                      </a:lnTo>
                      <a:lnTo>
                        <a:pt x="4171" y="456"/>
                      </a:lnTo>
                      <a:lnTo>
                        <a:pt x="4356" y="456"/>
                      </a:lnTo>
                      <a:lnTo>
                        <a:pt x="4541" y="456"/>
                      </a:lnTo>
                      <a:lnTo>
                        <a:pt x="4727" y="456"/>
                      </a:lnTo>
                      <a:lnTo>
                        <a:pt x="4912" y="455"/>
                      </a:lnTo>
                      <a:lnTo>
                        <a:pt x="5098" y="455"/>
                      </a:lnTo>
                      <a:lnTo>
                        <a:pt x="5283" y="455"/>
                      </a:lnTo>
                      <a:lnTo>
                        <a:pt x="5469" y="455"/>
                      </a:lnTo>
                      <a:lnTo>
                        <a:pt x="5653" y="455"/>
                      </a:lnTo>
                      <a:lnTo>
                        <a:pt x="5839" y="455"/>
                      </a:lnTo>
                      <a:lnTo>
                        <a:pt x="6024" y="45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72" name="Freeform 397">
                  <a:extLst>
                    <a:ext uri="{FF2B5EF4-FFF2-40B4-BE49-F238E27FC236}">
                      <a16:creationId xmlns:a16="http://schemas.microsoft.com/office/drawing/2014/main" id="{B44FA2CC-782A-C1B0-78DC-6061917CA2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7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73" name="Freeform 398">
                  <a:extLst>
                    <a:ext uri="{FF2B5EF4-FFF2-40B4-BE49-F238E27FC236}">
                      <a16:creationId xmlns:a16="http://schemas.microsoft.com/office/drawing/2014/main" id="{17466361-A0B9-1583-0749-07DEC81C48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7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74" name="Freeform 399">
                  <a:extLst>
                    <a:ext uri="{FF2B5EF4-FFF2-40B4-BE49-F238E27FC236}">
                      <a16:creationId xmlns:a16="http://schemas.microsoft.com/office/drawing/2014/main" id="{04DE9DA3-646B-0BAF-3359-1056BDB2D8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1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75" name="Freeform 400">
                  <a:extLst>
                    <a:ext uri="{FF2B5EF4-FFF2-40B4-BE49-F238E27FC236}">
                      <a16:creationId xmlns:a16="http://schemas.microsoft.com/office/drawing/2014/main" id="{9239A0C2-28C7-8378-1060-3069327DE9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1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76" name="Freeform 401">
                  <a:extLst>
                    <a:ext uri="{FF2B5EF4-FFF2-40B4-BE49-F238E27FC236}">
                      <a16:creationId xmlns:a16="http://schemas.microsoft.com/office/drawing/2014/main" id="{3D611E1A-0F91-771E-75F9-F69531ACE5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7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77" name="Freeform 402">
                  <a:extLst>
                    <a:ext uri="{FF2B5EF4-FFF2-40B4-BE49-F238E27FC236}">
                      <a16:creationId xmlns:a16="http://schemas.microsoft.com/office/drawing/2014/main" id="{35611C4D-8936-F281-F5CC-3FA242A1C6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7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78" name="Freeform 403">
                  <a:extLst>
                    <a:ext uri="{FF2B5EF4-FFF2-40B4-BE49-F238E27FC236}">
                      <a16:creationId xmlns:a16="http://schemas.microsoft.com/office/drawing/2014/main" id="{5C0B394D-3BB2-1FD1-85C2-295A3A5C02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4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79" name="Freeform 404">
                  <a:extLst>
                    <a:ext uri="{FF2B5EF4-FFF2-40B4-BE49-F238E27FC236}">
                      <a16:creationId xmlns:a16="http://schemas.microsoft.com/office/drawing/2014/main" id="{43DD861E-DFFD-58E7-BFDB-17364A23B2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4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80" name="Freeform 405">
                  <a:extLst>
                    <a:ext uri="{FF2B5EF4-FFF2-40B4-BE49-F238E27FC236}">
                      <a16:creationId xmlns:a16="http://schemas.microsoft.com/office/drawing/2014/main" id="{AD422224-B0C1-9FD9-E5E0-DBB4DCFE76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2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81" name="Freeform 406">
                  <a:extLst>
                    <a:ext uri="{FF2B5EF4-FFF2-40B4-BE49-F238E27FC236}">
                      <a16:creationId xmlns:a16="http://schemas.microsoft.com/office/drawing/2014/main" id="{41F8D9CE-9A84-E31F-B508-476AF21E05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2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82" name="Freeform 407">
                  <a:extLst>
                    <a:ext uri="{FF2B5EF4-FFF2-40B4-BE49-F238E27FC236}">
                      <a16:creationId xmlns:a16="http://schemas.microsoft.com/office/drawing/2014/main" id="{3E6E9C1C-8E3A-7280-333B-2D397E108F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6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83" name="Freeform 408">
                  <a:extLst>
                    <a:ext uri="{FF2B5EF4-FFF2-40B4-BE49-F238E27FC236}">
                      <a16:creationId xmlns:a16="http://schemas.microsoft.com/office/drawing/2014/main" id="{941FB1A2-A65B-E5E6-A514-CF914EDFF8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6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84" name="Freeform 409">
                  <a:extLst>
                    <a:ext uri="{FF2B5EF4-FFF2-40B4-BE49-F238E27FC236}">
                      <a16:creationId xmlns:a16="http://schemas.microsoft.com/office/drawing/2014/main" id="{6CA9B9A3-499B-FA49-AC1C-0E18024C61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1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85" name="Freeform 410">
                  <a:extLst>
                    <a:ext uri="{FF2B5EF4-FFF2-40B4-BE49-F238E27FC236}">
                      <a16:creationId xmlns:a16="http://schemas.microsoft.com/office/drawing/2014/main" id="{9A0A23C2-C5F3-8B0A-53A6-04968F6F2B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1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86" name="Freeform 411">
                  <a:extLst>
                    <a:ext uri="{FF2B5EF4-FFF2-40B4-BE49-F238E27FC236}">
                      <a16:creationId xmlns:a16="http://schemas.microsoft.com/office/drawing/2014/main" id="{9C24CFDC-B33B-DF9F-75C2-6230E40031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5" y="1856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87" name="Freeform 412">
                  <a:extLst>
                    <a:ext uri="{FF2B5EF4-FFF2-40B4-BE49-F238E27FC236}">
                      <a16:creationId xmlns:a16="http://schemas.microsoft.com/office/drawing/2014/main" id="{DC5A1883-0654-AD8C-E492-EF335C2427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5" y="1856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88" name="Freeform 413">
                  <a:extLst>
                    <a:ext uri="{FF2B5EF4-FFF2-40B4-BE49-F238E27FC236}">
                      <a16:creationId xmlns:a16="http://schemas.microsoft.com/office/drawing/2014/main" id="{3F12228C-EF40-8276-4177-9BF6350094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1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89" name="Freeform 414">
                  <a:extLst>
                    <a:ext uri="{FF2B5EF4-FFF2-40B4-BE49-F238E27FC236}">
                      <a16:creationId xmlns:a16="http://schemas.microsoft.com/office/drawing/2014/main" id="{E3C15C30-703B-8135-EE55-6833FA4BEB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1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90" name="Freeform 415">
                  <a:extLst>
                    <a:ext uri="{FF2B5EF4-FFF2-40B4-BE49-F238E27FC236}">
                      <a16:creationId xmlns:a16="http://schemas.microsoft.com/office/drawing/2014/main" id="{B792D97F-1625-3D42-43EE-D2FC5F69B7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7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91" name="Freeform 416">
                  <a:extLst>
                    <a:ext uri="{FF2B5EF4-FFF2-40B4-BE49-F238E27FC236}">
                      <a16:creationId xmlns:a16="http://schemas.microsoft.com/office/drawing/2014/main" id="{D994FE74-2C07-F6CE-BA22-8AFC02EB2F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7" y="185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92" name="Freeform 417">
                  <a:extLst>
                    <a:ext uri="{FF2B5EF4-FFF2-40B4-BE49-F238E27FC236}">
                      <a16:creationId xmlns:a16="http://schemas.microsoft.com/office/drawing/2014/main" id="{F7D4F347-6767-C8B7-0ED7-5072CCA942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7" y="1857"/>
                  <a:ext cx="38" cy="19"/>
                </a:xfrm>
                <a:custGeom>
                  <a:avLst/>
                  <a:gdLst/>
                  <a:ahLst/>
                  <a:cxnLst>
                    <a:cxn ang="0">
                      <a:pos x="51" y="0"/>
                    </a:cxn>
                    <a:cxn ang="0">
                      <a:pos x="0" y="0"/>
                    </a:cxn>
                    <a:cxn ang="0">
                      <a:pos x="0" y="40"/>
                    </a:cxn>
                    <a:cxn ang="0">
                      <a:pos x="77" y="40"/>
                    </a:cxn>
                    <a:cxn ang="0">
                      <a:pos x="51" y="0"/>
                    </a:cxn>
                  </a:cxnLst>
                  <a:rect l="0" t="0" r="r" b="b"/>
                  <a:pathLst>
                    <a:path w="77" h="40">
                      <a:moveTo>
                        <a:pt x="51" y="0"/>
                      </a:moveTo>
                      <a:lnTo>
                        <a:pt x="0" y="0"/>
                      </a:lnTo>
                      <a:lnTo>
                        <a:pt x="0" y="40"/>
                      </a:lnTo>
                      <a:lnTo>
                        <a:pt x="77" y="40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93" name="Freeform 418">
                  <a:extLst>
                    <a:ext uri="{FF2B5EF4-FFF2-40B4-BE49-F238E27FC236}">
                      <a16:creationId xmlns:a16="http://schemas.microsoft.com/office/drawing/2014/main" id="{1052885B-449C-7CDF-37DF-B35F246F3F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7" y="1857"/>
                  <a:ext cx="38" cy="19"/>
                </a:xfrm>
                <a:custGeom>
                  <a:avLst/>
                  <a:gdLst/>
                  <a:ahLst/>
                  <a:cxnLst>
                    <a:cxn ang="0">
                      <a:pos x="51" y="0"/>
                    </a:cxn>
                    <a:cxn ang="0">
                      <a:pos x="0" y="0"/>
                    </a:cxn>
                    <a:cxn ang="0">
                      <a:pos x="0" y="40"/>
                    </a:cxn>
                    <a:cxn ang="0">
                      <a:pos x="77" y="40"/>
                    </a:cxn>
                    <a:cxn ang="0">
                      <a:pos x="51" y="0"/>
                    </a:cxn>
                  </a:cxnLst>
                  <a:rect l="0" t="0" r="r" b="b"/>
                  <a:pathLst>
                    <a:path w="77" h="40">
                      <a:moveTo>
                        <a:pt x="51" y="0"/>
                      </a:moveTo>
                      <a:lnTo>
                        <a:pt x="0" y="0"/>
                      </a:lnTo>
                      <a:lnTo>
                        <a:pt x="0" y="40"/>
                      </a:lnTo>
                      <a:lnTo>
                        <a:pt x="77" y="40"/>
                      </a:lnTo>
                      <a:lnTo>
                        <a:pt x="51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94" name="Freeform 419">
                  <a:extLst>
                    <a:ext uri="{FF2B5EF4-FFF2-40B4-BE49-F238E27FC236}">
                      <a16:creationId xmlns:a16="http://schemas.microsoft.com/office/drawing/2014/main" id="{BAFAF429-262D-6934-3FF9-30B130D25E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8" y="1916"/>
                  <a:ext cx="46" cy="19"/>
                </a:xfrm>
                <a:custGeom>
                  <a:avLst/>
                  <a:gdLst/>
                  <a:ahLst/>
                  <a:cxnLst>
                    <a:cxn ang="0">
                      <a:pos x="94" y="0"/>
                    </a:cxn>
                    <a:cxn ang="0">
                      <a:pos x="0" y="0"/>
                    </a:cxn>
                    <a:cxn ang="0">
                      <a:pos x="0" y="40"/>
                    </a:cxn>
                    <a:cxn ang="0">
                      <a:pos x="64" y="39"/>
                    </a:cxn>
                    <a:cxn ang="0">
                      <a:pos x="94" y="0"/>
                    </a:cxn>
                  </a:cxnLst>
                  <a:rect l="0" t="0" r="r" b="b"/>
                  <a:pathLst>
                    <a:path w="94" h="40">
                      <a:moveTo>
                        <a:pt x="94" y="0"/>
                      </a:moveTo>
                      <a:lnTo>
                        <a:pt x="0" y="0"/>
                      </a:lnTo>
                      <a:lnTo>
                        <a:pt x="0" y="40"/>
                      </a:lnTo>
                      <a:lnTo>
                        <a:pt x="64" y="39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95" name="Freeform 420">
                  <a:extLst>
                    <a:ext uri="{FF2B5EF4-FFF2-40B4-BE49-F238E27FC236}">
                      <a16:creationId xmlns:a16="http://schemas.microsoft.com/office/drawing/2014/main" id="{2358563C-97AB-3138-9A07-C6989AEB18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8" y="1916"/>
                  <a:ext cx="46" cy="19"/>
                </a:xfrm>
                <a:custGeom>
                  <a:avLst/>
                  <a:gdLst/>
                  <a:ahLst/>
                  <a:cxnLst>
                    <a:cxn ang="0">
                      <a:pos x="94" y="0"/>
                    </a:cxn>
                    <a:cxn ang="0">
                      <a:pos x="0" y="0"/>
                    </a:cxn>
                    <a:cxn ang="0">
                      <a:pos x="0" y="40"/>
                    </a:cxn>
                    <a:cxn ang="0">
                      <a:pos x="64" y="39"/>
                    </a:cxn>
                    <a:cxn ang="0">
                      <a:pos x="94" y="0"/>
                    </a:cxn>
                  </a:cxnLst>
                  <a:rect l="0" t="0" r="r" b="b"/>
                  <a:pathLst>
                    <a:path w="94" h="40">
                      <a:moveTo>
                        <a:pt x="94" y="0"/>
                      </a:moveTo>
                      <a:lnTo>
                        <a:pt x="0" y="0"/>
                      </a:lnTo>
                      <a:lnTo>
                        <a:pt x="0" y="40"/>
                      </a:lnTo>
                      <a:lnTo>
                        <a:pt x="64" y="39"/>
                      </a:lnTo>
                      <a:lnTo>
                        <a:pt x="9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96" name="Freeform 421">
                  <a:extLst>
                    <a:ext uri="{FF2B5EF4-FFF2-40B4-BE49-F238E27FC236}">
                      <a16:creationId xmlns:a16="http://schemas.microsoft.com/office/drawing/2014/main" id="{059658F9-99E3-74AC-1439-A8C58C09E1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8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97" name="Freeform 422">
                  <a:extLst>
                    <a:ext uri="{FF2B5EF4-FFF2-40B4-BE49-F238E27FC236}">
                      <a16:creationId xmlns:a16="http://schemas.microsoft.com/office/drawing/2014/main" id="{3F532B5D-D189-79EA-600E-9877BD042F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8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98" name="Freeform 423">
                  <a:extLst>
                    <a:ext uri="{FF2B5EF4-FFF2-40B4-BE49-F238E27FC236}">
                      <a16:creationId xmlns:a16="http://schemas.microsoft.com/office/drawing/2014/main" id="{B34AF94D-13C7-A90D-99C8-89ED47182A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2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699" name="Freeform 424">
                  <a:extLst>
                    <a:ext uri="{FF2B5EF4-FFF2-40B4-BE49-F238E27FC236}">
                      <a16:creationId xmlns:a16="http://schemas.microsoft.com/office/drawing/2014/main" id="{AA09C8CE-EECA-3CF4-8247-0FACFF2E54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2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00" name="Freeform 425">
                  <a:extLst>
                    <a:ext uri="{FF2B5EF4-FFF2-40B4-BE49-F238E27FC236}">
                      <a16:creationId xmlns:a16="http://schemas.microsoft.com/office/drawing/2014/main" id="{916F062A-7B1A-7793-F0C5-F41EC84808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9" y="1915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01" name="Freeform 426">
                  <a:extLst>
                    <a:ext uri="{FF2B5EF4-FFF2-40B4-BE49-F238E27FC236}">
                      <a16:creationId xmlns:a16="http://schemas.microsoft.com/office/drawing/2014/main" id="{E0C836CA-900C-D1DD-1EFB-7495BCB882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9" y="1915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02" name="Freeform 427">
                  <a:extLst>
                    <a:ext uri="{FF2B5EF4-FFF2-40B4-BE49-F238E27FC236}">
                      <a16:creationId xmlns:a16="http://schemas.microsoft.com/office/drawing/2014/main" id="{0CC3D1AD-FA9D-C10A-A2F0-5EABD54971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5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03" name="Freeform 428">
                  <a:extLst>
                    <a:ext uri="{FF2B5EF4-FFF2-40B4-BE49-F238E27FC236}">
                      <a16:creationId xmlns:a16="http://schemas.microsoft.com/office/drawing/2014/main" id="{34E9C595-DDA6-973C-B19B-BBDCF7BA67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5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04" name="Freeform 429">
                  <a:extLst>
                    <a:ext uri="{FF2B5EF4-FFF2-40B4-BE49-F238E27FC236}">
                      <a16:creationId xmlns:a16="http://schemas.microsoft.com/office/drawing/2014/main" id="{11231ACD-2E0D-5FA3-C48C-7ED82A98DD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3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05" name="Freeform 430">
                  <a:extLst>
                    <a:ext uri="{FF2B5EF4-FFF2-40B4-BE49-F238E27FC236}">
                      <a16:creationId xmlns:a16="http://schemas.microsoft.com/office/drawing/2014/main" id="{318AEC5E-CF03-0C90-A328-C5869DF0D2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3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06" name="Freeform 431">
                  <a:extLst>
                    <a:ext uri="{FF2B5EF4-FFF2-40B4-BE49-F238E27FC236}">
                      <a16:creationId xmlns:a16="http://schemas.microsoft.com/office/drawing/2014/main" id="{787D0335-CB3E-8E1F-2AC0-C9935B2181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8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07" name="Freeform 432">
                  <a:extLst>
                    <a:ext uri="{FF2B5EF4-FFF2-40B4-BE49-F238E27FC236}">
                      <a16:creationId xmlns:a16="http://schemas.microsoft.com/office/drawing/2014/main" id="{D5AC6BC1-3A5E-0D3E-8139-42FFD79071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8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08" name="Freeform 433">
                  <a:extLst>
                    <a:ext uri="{FF2B5EF4-FFF2-40B4-BE49-F238E27FC236}">
                      <a16:creationId xmlns:a16="http://schemas.microsoft.com/office/drawing/2014/main" id="{A28AFA2F-8F55-677E-B25F-B6845D20C2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2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09" name="Freeform 434">
                  <a:extLst>
                    <a:ext uri="{FF2B5EF4-FFF2-40B4-BE49-F238E27FC236}">
                      <a16:creationId xmlns:a16="http://schemas.microsoft.com/office/drawing/2014/main" id="{7DD3220A-D74D-5DE8-969C-E801BFF247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2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10" name="Freeform 435">
                  <a:extLst>
                    <a:ext uri="{FF2B5EF4-FFF2-40B4-BE49-F238E27FC236}">
                      <a16:creationId xmlns:a16="http://schemas.microsoft.com/office/drawing/2014/main" id="{7AA1CC01-FA6B-A53A-8414-098CE007FB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6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11" name="Freeform 436">
                  <a:extLst>
                    <a:ext uri="{FF2B5EF4-FFF2-40B4-BE49-F238E27FC236}">
                      <a16:creationId xmlns:a16="http://schemas.microsoft.com/office/drawing/2014/main" id="{BC7C8E5D-5B15-79FB-CBE3-E652E81B84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6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12" name="Freeform 437">
                  <a:extLst>
                    <a:ext uri="{FF2B5EF4-FFF2-40B4-BE49-F238E27FC236}">
                      <a16:creationId xmlns:a16="http://schemas.microsoft.com/office/drawing/2014/main" id="{E6F67FB8-35B2-F2C3-5C12-1F6EE28675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2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13" name="Freeform 438">
                  <a:extLst>
                    <a:ext uri="{FF2B5EF4-FFF2-40B4-BE49-F238E27FC236}">
                      <a16:creationId xmlns:a16="http://schemas.microsoft.com/office/drawing/2014/main" id="{CAC18610-16AE-2ECD-2364-4EB572470E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2" y="1915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14" name="Freeform 439">
                  <a:extLst>
                    <a:ext uri="{FF2B5EF4-FFF2-40B4-BE49-F238E27FC236}">
                      <a16:creationId xmlns:a16="http://schemas.microsoft.com/office/drawing/2014/main" id="{7B870C7E-4061-3B4A-57BF-3FD77FD9EB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9" y="1915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15" name="Freeform 440">
                  <a:extLst>
                    <a:ext uri="{FF2B5EF4-FFF2-40B4-BE49-F238E27FC236}">
                      <a16:creationId xmlns:a16="http://schemas.microsoft.com/office/drawing/2014/main" id="{AABBDC33-6887-FE03-DD15-569A4344B9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9" y="1915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16" name="Freeform 441">
                  <a:extLst>
                    <a:ext uri="{FF2B5EF4-FFF2-40B4-BE49-F238E27FC236}">
                      <a16:creationId xmlns:a16="http://schemas.microsoft.com/office/drawing/2014/main" id="{44991B1B-985C-04AA-747E-E21FCFABF0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17" name="Freeform 442">
                  <a:extLst>
                    <a:ext uri="{FF2B5EF4-FFF2-40B4-BE49-F238E27FC236}">
                      <a16:creationId xmlns:a16="http://schemas.microsoft.com/office/drawing/2014/main" id="{DA97F12C-8066-04B3-9E3C-F754F0C1B0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18" name="Freeform 443">
                  <a:extLst>
                    <a:ext uri="{FF2B5EF4-FFF2-40B4-BE49-F238E27FC236}">
                      <a16:creationId xmlns:a16="http://schemas.microsoft.com/office/drawing/2014/main" id="{85FFA32E-ED10-68FB-78CB-90397F252B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3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5"/>
                    </a:cxn>
                    <a:cxn ang="0">
                      <a:pos x="20" y="45"/>
                    </a:cxn>
                    <a:cxn ang="0">
                      <a:pos x="10" y="45"/>
                    </a:cxn>
                    <a:cxn ang="0">
                      <a:pos x="6" y="45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5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5"/>
                      </a:lnTo>
                      <a:lnTo>
                        <a:pt x="20" y="45"/>
                      </a:lnTo>
                      <a:lnTo>
                        <a:pt x="10" y="45"/>
                      </a:lnTo>
                      <a:lnTo>
                        <a:pt x="6" y="45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19" name="Freeform 444">
                  <a:extLst>
                    <a:ext uri="{FF2B5EF4-FFF2-40B4-BE49-F238E27FC236}">
                      <a16:creationId xmlns:a16="http://schemas.microsoft.com/office/drawing/2014/main" id="{F8AB416A-AFD7-A3D4-9F84-10AF2BA5E9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3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5"/>
                    </a:cxn>
                    <a:cxn ang="0">
                      <a:pos x="20" y="45"/>
                    </a:cxn>
                    <a:cxn ang="0">
                      <a:pos x="10" y="45"/>
                    </a:cxn>
                    <a:cxn ang="0">
                      <a:pos x="10" y="45"/>
                    </a:cxn>
                    <a:cxn ang="0">
                      <a:pos x="6" y="45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5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5"/>
                      </a:lnTo>
                      <a:lnTo>
                        <a:pt x="20" y="45"/>
                      </a:lnTo>
                      <a:lnTo>
                        <a:pt x="10" y="45"/>
                      </a:lnTo>
                      <a:lnTo>
                        <a:pt x="10" y="45"/>
                      </a:lnTo>
                      <a:lnTo>
                        <a:pt x="6" y="45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20" name="Freeform 445">
                  <a:extLst>
                    <a:ext uri="{FF2B5EF4-FFF2-40B4-BE49-F238E27FC236}">
                      <a16:creationId xmlns:a16="http://schemas.microsoft.com/office/drawing/2014/main" id="{7E8F5AC2-533F-9C4B-F977-150640475D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8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5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5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21" name="Freeform 446">
                  <a:extLst>
                    <a:ext uri="{FF2B5EF4-FFF2-40B4-BE49-F238E27FC236}">
                      <a16:creationId xmlns:a16="http://schemas.microsoft.com/office/drawing/2014/main" id="{0181BFAC-D908-9E5E-F7AD-97F6676086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8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5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5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22" name="Freeform 447">
                  <a:extLst>
                    <a:ext uri="{FF2B5EF4-FFF2-40B4-BE49-F238E27FC236}">
                      <a16:creationId xmlns:a16="http://schemas.microsoft.com/office/drawing/2014/main" id="{771BCCBB-43FC-CB3D-B6B2-0CA3C30F31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6" y="1916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23" name="Freeform 448">
                  <a:extLst>
                    <a:ext uri="{FF2B5EF4-FFF2-40B4-BE49-F238E27FC236}">
                      <a16:creationId xmlns:a16="http://schemas.microsoft.com/office/drawing/2014/main" id="{2D3ECA1D-F6E0-4459-E4A7-08AB0A5F81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6" y="1916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24" name="Freeform 449">
                  <a:extLst>
                    <a:ext uri="{FF2B5EF4-FFF2-40B4-BE49-F238E27FC236}">
                      <a16:creationId xmlns:a16="http://schemas.microsoft.com/office/drawing/2014/main" id="{1C5F0432-8FF8-0E37-EB70-1F2BEF0C17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4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10" y="45"/>
                    </a:cxn>
                    <a:cxn ang="0">
                      <a:pos x="6" y="45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5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10" y="45"/>
                      </a:lnTo>
                      <a:lnTo>
                        <a:pt x="6" y="45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25" name="Freeform 450">
                  <a:extLst>
                    <a:ext uri="{FF2B5EF4-FFF2-40B4-BE49-F238E27FC236}">
                      <a16:creationId xmlns:a16="http://schemas.microsoft.com/office/drawing/2014/main" id="{E558133A-3CFB-0909-447E-DDE28052EB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4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10" y="45"/>
                    </a:cxn>
                    <a:cxn ang="0">
                      <a:pos x="10" y="45"/>
                    </a:cxn>
                    <a:cxn ang="0">
                      <a:pos x="6" y="45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5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10" y="45"/>
                      </a:lnTo>
                      <a:lnTo>
                        <a:pt x="10" y="45"/>
                      </a:lnTo>
                      <a:lnTo>
                        <a:pt x="6" y="45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26" name="Freeform 451">
                  <a:extLst>
                    <a:ext uri="{FF2B5EF4-FFF2-40B4-BE49-F238E27FC236}">
                      <a16:creationId xmlns:a16="http://schemas.microsoft.com/office/drawing/2014/main" id="{EF33AC82-B853-2BE6-DDB6-F4AFE1E732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8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27" name="Freeform 452">
                  <a:extLst>
                    <a:ext uri="{FF2B5EF4-FFF2-40B4-BE49-F238E27FC236}">
                      <a16:creationId xmlns:a16="http://schemas.microsoft.com/office/drawing/2014/main" id="{47D57F27-B330-9BC8-F9E6-8AB16904E8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8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28" name="Freeform 453">
                  <a:extLst>
                    <a:ext uri="{FF2B5EF4-FFF2-40B4-BE49-F238E27FC236}">
                      <a16:creationId xmlns:a16="http://schemas.microsoft.com/office/drawing/2014/main" id="{019A874A-8136-B4F6-1EF3-253F793A40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3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5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5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29" name="Freeform 454">
                  <a:extLst>
                    <a:ext uri="{FF2B5EF4-FFF2-40B4-BE49-F238E27FC236}">
                      <a16:creationId xmlns:a16="http://schemas.microsoft.com/office/drawing/2014/main" id="{CF42DDBB-CF1D-7BA9-6665-1AABCC2352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3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5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5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30" name="Freeform 455">
                  <a:extLst>
                    <a:ext uri="{FF2B5EF4-FFF2-40B4-BE49-F238E27FC236}">
                      <a16:creationId xmlns:a16="http://schemas.microsoft.com/office/drawing/2014/main" id="{3C914E33-2D6A-A720-E38D-CF26608BB3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6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31" name="Freeform 456">
                  <a:extLst>
                    <a:ext uri="{FF2B5EF4-FFF2-40B4-BE49-F238E27FC236}">
                      <a16:creationId xmlns:a16="http://schemas.microsoft.com/office/drawing/2014/main" id="{EB629210-89FB-B837-0041-BFC91655EA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6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32" name="Freeform 457">
                  <a:extLst>
                    <a:ext uri="{FF2B5EF4-FFF2-40B4-BE49-F238E27FC236}">
                      <a16:creationId xmlns:a16="http://schemas.microsoft.com/office/drawing/2014/main" id="{19EB3073-10CF-CD1E-5872-E316FD3C0C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3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33" name="Freeform 458">
                  <a:extLst>
                    <a:ext uri="{FF2B5EF4-FFF2-40B4-BE49-F238E27FC236}">
                      <a16:creationId xmlns:a16="http://schemas.microsoft.com/office/drawing/2014/main" id="{E1243CEC-ED74-6D7E-D678-7C3929D1F4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3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5"/>
                    </a:cxn>
                    <a:cxn ang="0">
                      <a:pos x="20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6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5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5"/>
                      </a:lnTo>
                      <a:lnTo>
                        <a:pt x="20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6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34" name="Freeform 459">
                  <a:extLst>
                    <a:ext uri="{FF2B5EF4-FFF2-40B4-BE49-F238E27FC236}">
                      <a16:creationId xmlns:a16="http://schemas.microsoft.com/office/drawing/2014/main" id="{6D962F82-3123-7BB4-5E86-963BE7FD08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2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5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5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35" name="Freeform 460">
                  <a:extLst>
                    <a:ext uri="{FF2B5EF4-FFF2-40B4-BE49-F238E27FC236}">
                      <a16:creationId xmlns:a16="http://schemas.microsoft.com/office/drawing/2014/main" id="{C11676B5-BF8A-C66D-4FF8-39D2935CAA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2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5"/>
                    </a:cxn>
                    <a:cxn ang="0">
                      <a:pos x="19" y="45"/>
                    </a:cxn>
                    <a:cxn ang="0">
                      <a:pos x="9" y="45"/>
                    </a:cxn>
                    <a:cxn ang="0">
                      <a:pos x="9" y="45"/>
                    </a:cxn>
                    <a:cxn ang="0">
                      <a:pos x="5" y="45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5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5"/>
                      </a:lnTo>
                      <a:lnTo>
                        <a:pt x="19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5" y="45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36" name="Freeform 461">
                  <a:extLst>
                    <a:ext uri="{FF2B5EF4-FFF2-40B4-BE49-F238E27FC236}">
                      <a16:creationId xmlns:a16="http://schemas.microsoft.com/office/drawing/2014/main" id="{7B365646-6417-BAA9-D76F-74A311DF03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2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37" name="Freeform 462">
                  <a:extLst>
                    <a:ext uri="{FF2B5EF4-FFF2-40B4-BE49-F238E27FC236}">
                      <a16:creationId xmlns:a16="http://schemas.microsoft.com/office/drawing/2014/main" id="{418F56C4-8868-E8D4-C602-ABEBD668BD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2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38" name="Freeform 463">
                  <a:extLst>
                    <a:ext uri="{FF2B5EF4-FFF2-40B4-BE49-F238E27FC236}">
                      <a16:creationId xmlns:a16="http://schemas.microsoft.com/office/drawing/2014/main" id="{5E2D354A-9996-5470-8113-7E321582F4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25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6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6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39" name="Freeform 464">
                  <a:extLst>
                    <a:ext uri="{FF2B5EF4-FFF2-40B4-BE49-F238E27FC236}">
                      <a16:creationId xmlns:a16="http://schemas.microsoft.com/office/drawing/2014/main" id="{66DB2B9B-8DB4-5F71-6D0E-FA01C3E518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25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40" name="Freeform 465">
                  <a:extLst>
                    <a:ext uri="{FF2B5EF4-FFF2-40B4-BE49-F238E27FC236}">
                      <a16:creationId xmlns:a16="http://schemas.microsoft.com/office/drawing/2014/main" id="{F61942A0-6FA8-FCF2-6AF7-F79C8AF230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2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41" name="Freeform 466">
                  <a:extLst>
                    <a:ext uri="{FF2B5EF4-FFF2-40B4-BE49-F238E27FC236}">
                      <a16:creationId xmlns:a16="http://schemas.microsoft.com/office/drawing/2014/main" id="{34CC2E23-E5EE-98D6-0240-6656033D60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2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42" name="Freeform 467">
                  <a:extLst>
                    <a:ext uri="{FF2B5EF4-FFF2-40B4-BE49-F238E27FC236}">
                      <a16:creationId xmlns:a16="http://schemas.microsoft.com/office/drawing/2014/main" id="{9569D3BC-F360-D27A-79BC-7832E38712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8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5"/>
                    </a:cxn>
                    <a:cxn ang="0">
                      <a:pos x="27" y="38"/>
                    </a:cxn>
                    <a:cxn ang="0">
                      <a:pos x="26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5"/>
                      </a:lnTo>
                      <a:lnTo>
                        <a:pt x="27" y="38"/>
                      </a:lnTo>
                      <a:lnTo>
                        <a:pt x="26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43" name="Freeform 468">
                  <a:extLst>
                    <a:ext uri="{FF2B5EF4-FFF2-40B4-BE49-F238E27FC236}">
                      <a16:creationId xmlns:a16="http://schemas.microsoft.com/office/drawing/2014/main" id="{AA115D3A-FF41-5A54-7C94-FC300AABD8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8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5"/>
                    </a:cxn>
                    <a:cxn ang="0">
                      <a:pos x="27" y="38"/>
                    </a:cxn>
                    <a:cxn ang="0">
                      <a:pos x="27" y="38"/>
                    </a:cxn>
                    <a:cxn ang="0">
                      <a:pos x="26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5"/>
                      </a:ln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6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44" name="Freeform 469">
                  <a:extLst>
                    <a:ext uri="{FF2B5EF4-FFF2-40B4-BE49-F238E27FC236}">
                      <a16:creationId xmlns:a16="http://schemas.microsoft.com/office/drawing/2014/main" id="{39F2C879-3EB1-1953-A264-65C1F015FC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7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5"/>
                    </a:cxn>
                    <a:cxn ang="0">
                      <a:pos x="27" y="38"/>
                    </a:cxn>
                    <a:cxn ang="0">
                      <a:pos x="26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5"/>
                      </a:lnTo>
                      <a:lnTo>
                        <a:pt x="27" y="38"/>
                      </a:lnTo>
                      <a:lnTo>
                        <a:pt x="26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45" name="Freeform 470">
                  <a:extLst>
                    <a:ext uri="{FF2B5EF4-FFF2-40B4-BE49-F238E27FC236}">
                      <a16:creationId xmlns:a16="http://schemas.microsoft.com/office/drawing/2014/main" id="{F3C66FA2-1E5F-02CE-BCFD-174656DF1E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7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5"/>
                    </a:cxn>
                    <a:cxn ang="0">
                      <a:pos x="27" y="38"/>
                    </a:cxn>
                    <a:cxn ang="0">
                      <a:pos x="27" y="38"/>
                    </a:cxn>
                    <a:cxn ang="0">
                      <a:pos x="26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5"/>
                      </a:ln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6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46" name="Freeform 471">
                  <a:extLst>
                    <a:ext uri="{FF2B5EF4-FFF2-40B4-BE49-F238E27FC236}">
                      <a16:creationId xmlns:a16="http://schemas.microsoft.com/office/drawing/2014/main" id="{5D47CE22-98A5-A467-A389-965E2DA511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5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47" name="Freeform 472">
                  <a:extLst>
                    <a:ext uri="{FF2B5EF4-FFF2-40B4-BE49-F238E27FC236}">
                      <a16:creationId xmlns:a16="http://schemas.microsoft.com/office/drawing/2014/main" id="{E2ED7C7C-A816-FFD1-53CE-BCECB28AED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5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48" name="Freeform 473">
                  <a:extLst>
                    <a:ext uri="{FF2B5EF4-FFF2-40B4-BE49-F238E27FC236}">
                      <a16:creationId xmlns:a16="http://schemas.microsoft.com/office/drawing/2014/main" id="{9B504D39-C70E-D331-7EC8-C1CE8CC010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49" name="Freeform 474">
                  <a:extLst>
                    <a:ext uri="{FF2B5EF4-FFF2-40B4-BE49-F238E27FC236}">
                      <a16:creationId xmlns:a16="http://schemas.microsoft.com/office/drawing/2014/main" id="{6F9D1274-FDD6-DB0B-FD83-85907C593A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9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50" name="Freeform 475">
                  <a:extLst>
                    <a:ext uri="{FF2B5EF4-FFF2-40B4-BE49-F238E27FC236}">
                      <a16:creationId xmlns:a16="http://schemas.microsoft.com/office/drawing/2014/main" id="{F9524D1F-013E-90CE-7A95-6C53119AD8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6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51" name="Freeform 476">
                  <a:extLst>
                    <a:ext uri="{FF2B5EF4-FFF2-40B4-BE49-F238E27FC236}">
                      <a16:creationId xmlns:a16="http://schemas.microsoft.com/office/drawing/2014/main" id="{1424C0CE-07B7-D89D-40EA-3E98A3EE83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6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52" name="Freeform 477">
                  <a:extLst>
                    <a:ext uri="{FF2B5EF4-FFF2-40B4-BE49-F238E27FC236}">
                      <a16:creationId xmlns:a16="http://schemas.microsoft.com/office/drawing/2014/main" id="{EAB7A409-B80B-9676-030E-CF9DC25D53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2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53" name="Freeform 478">
                  <a:extLst>
                    <a:ext uri="{FF2B5EF4-FFF2-40B4-BE49-F238E27FC236}">
                      <a16:creationId xmlns:a16="http://schemas.microsoft.com/office/drawing/2014/main" id="{6E02D736-A7E2-FB39-8E1F-5D6086B7D2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2" y="1916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5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0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0"/>
                    </a:cxn>
                    <a:cxn ang="0">
                      <a:pos x="0" y="38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5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0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0"/>
                      </a:lnTo>
                      <a:lnTo>
                        <a:pt x="0" y="3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54" name="Freeform 479">
                  <a:extLst>
                    <a:ext uri="{FF2B5EF4-FFF2-40B4-BE49-F238E27FC236}">
                      <a16:creationId xmlns:a16="http://schemas.microsoft.com/office/drawing/2014/main" id="{FABCE1AC-2141-73AE-9CF0-E5C6FDB711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9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55" name="Freeform 480">
                  <a:extLst>
                    <a:ext uri="{FF2B5EF4-FFF2-40B4-BE49-F238E27FC236}">
                      <a16:creationId xmlns:a16="http://schemas.microsoft.com/office/drawing/2014/main" id="{C5B84C35-1195-F2D7-8DA3-32B4C7CFCE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9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56" name="Freeform 481">
                  <a:extLst>
                    <a:ext uri="{FF2B5EF4-FFF2-40B4-BE49-F238E27FC236}">
                      <a16:creationId xmlns:a16="http://schemas.microsoft.com/office/drawing/2014/main" id="{14449A17-434B-A564-7158-B663C6474D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3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57" name="Freeform 482">
                  <a:extLst>
                    <a:ext uri="{FF2B5EF4-FFF2-40B4-BE49-F238E27FC236}">
                      <a16:creationId xmlns:a16="http://schemas.microsoft.com/office/drawing/2014/main" id="{32A5B83E-1B7D-DAE8-D601-B572ECADCF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3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58" name="Freeform 483">
                  <a:extLst>
                    <a:ext uri="{FF2B5EF4-FFF2-40B4-BE49-F238E27FC236}">
                      <a16:creationId xmlns:a16="http://schemas.microsoft.com/office/drawing/2014/main" id="{F21511B8-7F19-75DD-7506-31F4660911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50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59" name="Freeform 484">
                  <a:extLst>
                    <a:ext uri="{FF2B5EF4-FFF2-40B4-BE49-F238E27FC236}">
                      <a16:creationId xmlns:a16="http://schemas.microsoft.com/office/drawing/2014/main" id="{A37A9A51-8533-44FA-3F91-3161602C1D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50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3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60" name="Freeform 485">
                  <a:extLst>
                    <a:ext uri="{FF2B5EF4-FFF2-40B4-BE49-F238E27FC236}">
                      <a16:creationId xmlns:a16="http://schemas.microsoft.com/office/drawing/2014/main" id="{9CA6F0B9-47D5-7DFC-7E10-30E1422987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6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61" name="Freeform 486">
                  <a:extLst>
                    <a:ext uri="{FF2B5EF4-FFF2-40B4-BE49-F238E27FC236}">
                      <a16:creationId xmlns:a16="http://schemas.microsoft.com/office/drawing/2014/main" id="{52E72FE2-D39F-BDEC-4D25-0132D7886A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6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62" name="Freeform 487">
                  <a:extLst>
                    <a:ext uri="{FF2B5EF4-FFF2-40B4-BE49-F238E27FC236}">
                      <a16:creationId xmlns:a16="http://schemas.microsoft.com/office/drawing/2014/main" id="{9D06CE6F-16EA-0F8F-2FE3-EB30E2EF74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5" y="1982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63" name="Freeform 488">
                  <a:extLst>
                    <a:ext uri="{FF2B5EF4-FFF2-40B4-BE49-F238E27FC236}">
                      <a16:creationId xmlns:a16="http://schemas.microsoft.com/office/drawing/2014/main" id="{867597E4-54E7-3E95-2A1C-91079D095B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5" y="1982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64" name="Freeform 489">
                  <a:extLst>
                    <a:ext uri="{FF2B5EF4-FFF2-40B4-BE49-F238E27FC236}">
                      <a16:creationId xmlns:a16="http://schemas.microsoft.com/office/drawing/2014/main" id="{CF8A9136-EAFE-C438-E448-9DB3A0F33B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9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65" name="Freeform 490">
                  <a:extLst>
                    <a:ext uri="{FF2B5EF4-FFF2-40B4-BE49-F238E27FC236}">
                      <a16:creationId xmlns:a16="http://schemas.microsoft.com/office/drawing/2014/main" id="{3F0D46C3-3BC5-4578-9B06-F31935ECE7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9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66" name="Freeform 491">
                  <a:extLst>
                    <a:ext uri="{FF2B5EF4-FFF2-40B4-BE49-F238E27FC236}">
                      <a16:creationId xmlns:a16="http://schemas.microsoft.com/office/drawing/2014/main" id="{ED27E61B-086F-0621-C1DF-33EC2FBE25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7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67" name="Freeform 492">
                  <a:extLst>
                    <a:ext uri="{FF2B5EF4-FFF2-40B4-BE49-F238E27FC236}">
                      <a16:creationId xmlns:a16="http://schemas.microsoft.com/office/drawing/2014/main" id="{1125625C-ECCF-6706-0DD4-1D60042673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7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68" name="Freeform 493">
                  <a:extLst>
                    <a:ext uri="{FF2B5EF4-FFF2-40B4-BE49-F238E27FC236}">
                      <a16:creationId xmlns:a16="http://schemas.microsoft.com/office/drawing/2014/main" id="{51AF494A-6B87-6F64-3223-1612C150DF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3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69" name="Freeform 494">
                  <a:extLst>
                    <a:ext uri="{FF2B5EF4-FFF2-40B4-BE49-F238E27FC236}">
                      <a16:creationId xmlns:a16="http://schemas.microsoft.com/office/drawing/2014/main" id="{9213BA4F-F295-18ED-03FD-5B26CCBC66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3" y="1982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3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3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3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70" name="Freeform 495">
                  <a:extLst>
                    <a:ext uri="{FF2B5EF4-FFF2-40B4-BE49-F238E27FC236}">
                      <a16:creationId xmlns:a16="http://schemas.microsoft.com/office/drawing/2014/main" id="{51E95AC3-9C23-5605-8B20-164FCD978A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71" name="Freeform 496">
                  <a:extLst>
                    <a:ext uri="{FF2B5EF4-FFF2-40B4-BE49-F238E27FC236}">
                      <a16:creationId xmlns:a16="http://schemas.microsoft.com/office/drawing/2014/main" id="{60E3D1DF-C07F-5EE4-4AB3-3ACEA12AFD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72" name="Freeform 497">
                  <a:extLst>
                    <a:ext uri="{FF2B5EF4-FFF2-40B4-BE49-F238E27FC236}">
                      <a16:creationId xmlns:a16="http://schemas.microsoft.com/office/drawing/2014/main" id="{81EDC3A9-6F06-781E-E67D-3C181CBEAC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73" name="Freeform 498">
                  <a:extLst>
                    <a:ext uri="{FF2B5EF4-FFF2-40B4-BE49-F238E27FC236}">
                      <a16:creationId xmlns:a16="http://schemas.microsoft.com/office/drawing/2014/main" id="{CDBF546C-23F5-3FDD-58D8-F08EF65668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74" name="Freeform 499">
                  <a:extLst>
                    <a:ext uri="{FF2B5EF4-FFF2-40B4-BE49-F238E27FC236}">
                      <a16:creationId xmlns:a16="http://schemas.microsoft.com/office/drawing/2014/main" id="{D5D4BAF1-C890-C0AC-89DF-9516DA4AED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75" name="Freeform 500">
                  <a:extLst>
                    <a:ext uri="{FF2B5EF4-FFF2-40B4-BE49-F238E27FC236}">
                      <a16:creationId xmlns:a16="http://schemas.microsoft.com/office/drawing/2014/main" id="{1E95D758-8687-AAA0-7A68-A6C5126A0B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76" name="Freeform 501">
                  <a:extLst>
                    <a:ext uri="{FF2B5EF4-FFF2-40B4-BE49-F238E27FC236}">
                      <a16:creationId xmlns:a16="http://schemas.microsoft.com/office/drawing/2014/main" id="{C3F673ED-EF5F-F670-9D70-12E666808F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7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77" name="Freeform 502">
                  <a:extLst>
                    <a:ext uri="{FF2B5EF4-FFF2-40B4-BE49-F238E27FC236}">
                      <a16:creationId xmlns:a16="http://schemas.microsoft.com/office/drawing/2014/main" id="{F51DDA95-A058-4E50-1774-D907DAF071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7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78" name="Freeform 503">
                  <a:extLst>
                    <a:ext uri="{FF2B5EF4-FFF2-40B4-BE49-F238E27FC236}">
                      <a16:creationId xmlns:a16="http://schemas.microsoft.com/office/drawing/2014/main" id="{65F1DB70-A8F4-411E-8FC3-3602234369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5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79" name="Freeform 504">
                  <a:extLst>
                    <a:ext uri="{FF2B5EF4-FFF2-40B4-BE49-F238E27FC236}">
                      <a16:creationId xmlns:a16="http://schemas.microsoft.com/office/drawing/2014/main" id="{E17E56D0-4D7A-E5DF-B53E-CF91E513CD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5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80" name="Freeform 505">
                  <a:extLst>
                    <a:ext uri="{FF2B5EF4-FFF2-40B4-BE49-F238E27FC236}">
                      <a16:creationId xmlns:a16="http://schemas.microsoft.com/office/drawing/2014/main" id="{591DF969-8AA8-FA7B-A456-F7CDAFA232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0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81" name="Freeform 506">
                  <a:extLst>
                    <a:ext uri="{FF2B5EF4-FFF2-40B4-BE49-F238E27FC236}">
                      <a16:creationId xmlns:a16="http://schemas.microsoft.com/office/drawing/2014/main" id="{133AF927-2E01-3CFB-E81E-F1D6045C36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0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82" name="Freeform 507">
                  <a:extLst>
                    <a:ext uri="{FF2B5EF4-FFF2-40B4-BE49-F238E27FC236}">
                      <a16:creationId xmlns:a16="http://schemas.microsoft.com/office/drawing/2014/main" id="{2202308A-88EB-59A0-90A9-C990DEB1EC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83" name="Freeform 508">
                  <a:extLst>
                    <a:ext uri="{FF2B5EF4-FFF2-40B4-BE49-F238E27FC236}">
                      <a16:creationId xmlns:a16="http://schemas.microsoft.com/office/drawing/2014/main" id="{C16CFBB3-D230-9879-7C97-B23266ED8B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84" name="Freeform 509">
                  <a:extLst>
                    <a:ext uri="{FF2B5EF4-FFF2-40B4-BE49-F238E27FC236}">
                      <a16:creationId xmlns:a16="http://schemas.microsoft.com/office/drawing/2014/main" id="{11E522C1-E916-D6E4-041D-FAA37DAE41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8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85" name="Freeform 510">
                  <a:extLst>
                    <a:ext uri="{FF2B5EF4-FFF2-40B4-BE49-F238E27FC236}">
                      <a16:creationId xmlns:a16="http://schemas.microsoft.com/office/drawing/2014/main" id="{49774028-B435-7EAB-F908-02615DEE02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8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86" name="Freeform 511">
                  <a:extLst>
                    <a:ext uri="{FF2B5EF4-FFF2-40B4-BE49-F238E27FC236}">
                      <a16:creationId xmlns:a16="http://schemas.microsoft.com/office/drawing/2014/main" id="{1245B088-E760-777C-5505-0C83C4F8B8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87" name="Freeform 512">
                  <a:extLst>
                    <a:ext uri="{FF2B5EF4-FFF2-40B4-BE49-F238E27FC236}">
                      <a16:creationId xmlns:a16="http://schemas.microsoft.com/office/drawing/2014/main" id="{4125BD3D-D7FB-3C41-BB44-DE5C10D4BC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88" name="Freeform 513">
                  <a:extLst>
                    <a:ext uri="{FF2B5EF4-FFF2-40B4-BE49-F238E27FC236}">
                      <a16:creationId xmlns:a16="http://schemas.microsoft.com/office/drawing/2014/main" id="{E416F14E-81E7-69D3-82C6-574CED4E8F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31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89" name="Freeform 514">
                  <a:extLst>
                    <a:ext uri="{FF2B5EF4-FFF2-40B4-BE49-F238E27FC236}">
                      <a16:creationId xmlns:a16="http://schemas.microsoft.com/office/drawing/2014/main" id="{8C41B4C9-4208-48D8-6652-EB46EC6515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31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90" name="Freeform 515">
                  <a:extLst>
                    <a:ext uri="{FF2B5EF4-FFF2-40B4-BE49-F238E27FC236}">
                      <a16:creationId xmlns:a16="http://schemas.microsoft.com/office/drawing/2014/main" id="{F8EEC6E3-2BF9-7949-F6EE-CCE41E070D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3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91" name="Freeform 516">
                  <a:extLst>
                    <a:ext uri="{FF2B5EF4-FFF2-40B4-BE49-F238E27FC236}">
                      <a16:creationId xmlns:a16="http://schemas.microsoft.com/office/drawing/2014/main" id="{02AA70DF-CE39-EC3D-B098-B5EB9BB2F4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3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92" name="Freeform 517">
                  <a:extLst>
                    <a:ext uri="{FF2B5EF4-FFF2-40B4-BE49-F238E27FC236}">
                      <a16:creationId xmlns:a16="http://schemas.microsoft.com/office/drawing/2014/main" id="{D65F7791-FB55-44F1-3BDC-524056A9B6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3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93" name="Freeform 518">
                  <a:extLst>
                    <a:ext uri="{FF2B5EF4-FFF2-40B4-BE49-F238E27FC236}">
                      <a16:creationId xmlns:a16="http://schemas.microsoft.com/office/drawing/2014/main" id="{8DA62CBB-BC40-4314-739C-BE32FD3B47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3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94" name="Freeform 519">
                  <a:extLst>
                    <a:ext uri="{FF2B5EF4-FFF2-40B4-BE49-F238E27FC236}">
                      <a16:creationId xmlns:a16="http://schemas.microsoft.com/office/drawing/2014/main" id="{5C1A8497-D074-4A19-6C2E-DC952EC9A1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8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95" name="Freeform 520">
                  <a:extLst>
                    <a:ext uri="{FF2B5EF4-FFF2-40B4-BE49-F238E27FC236}">
                      <a16:creationId xmlns:a16="http://schemas.microsoft.com/office/drawing/2014/main" id="{4FAB7414-042D-D271-5B29-33BFF7759A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8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96" name="Freeform 521">
                  <a:extLst>
                    <a:ext uri="{FF2B5EF4-FFF2-40B4-BE49-F238E27FC236}">
                      <a16:creationId xmlns:a16="http://schemas.microsoft.com/office/drawing/2014/main" id="{FFA258D0-AED7-B1E5-E8AE-B878CFC5E7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7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97" name="Freeform 522">
                  <a:extLst>
                    <a:ext uri="{FF2B5EF4-FFF2-40B4-BE49-F238E27FC236}">
                      <a16:creationId xmlns:a16="http://schemas.microsoft.com/office/drawing/2014/main" id="{7103D8B3-342C-962D-6E82-307D4FD63E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7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98" name="Freeform 523">
                  <a:extLst>
                    <a:ext uri="{FF2B5EF4-FFF2-40B4-BE49-F238E27FC236}">
                      <a16:creationId xmlns:a16="http://schemas.microsoft.com/office/drawing/2014/main" id="{635EA590-BA7E-E0D7-B48A-827AF0072E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99" name="Freeform 524">
                  <a:extLst>
                    <a:ext uri="{FF2B5EF4-FFF2-40B4-BE49-F238E27FC236}">
                      <a16:creationId xmlns:a16="http://schemas.microsoft.com/office/drawing/2014/main" id="{C3136BFF-2AA8-8059-268D-8E5AA7923C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00" name="Freeform 525">
                  <a:extLst>
                    <a:ext uri="{FF2B5EF4-FFF2-40B4-BE49-F238E27FC236}">
                      <a16:creationId xmlns:a16="http://schemas.microsoft.com/office/drawing/2014/main" id="{7269BE26-3767-46EA-EB63-B9D3BA4A42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7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01" name="Freeform 526">
                  <a:extLst>
                    <a:ext uri="{FF2B5EF4-FFF2-40B4-BE49-F238E27FC236}">
                      <a16:creationId xmlns:a16="http://schemas.microsoft.com/office/drawing/2014/main" id="{2D7EC766-9D08-4A8E-9946-5AC1F341BA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7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02" name="Freeform 527">
                  <a:extLst>
                    <a:ext uri="{FF2B5EF4-FFF2-40B4-BE49-F238E27FC236}">
                      <a16:creationId xmlns:a16="http://schemas.microsoft.com/office/drawing/2014/main" id="{D0F9CFB6-A2BF-22F1-9832-48AEF477B9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3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03" name="Freeform 528">
                  <a:extLst>
                    <a:ext uri="{FF2B5EF4-FFF2-40B4-BE49-F238E27FC236}">
                      <a16:creationId xmlns:a16="http://schemas.microsoft.com/office/drawing/2014/main" id="{4F774CB7-CA46-0DEE-6754-F819D162F1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3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04" name="Rectangle 529">
                  <a:extLst>
                    <a:ext uri="{FF2B5EF4-FFF2-40B4-BE49-F238E27FC236}">
                      <a16:creationId xmlns:a16="http://schemas.microsoft.com/office/drawing/2014/main" id="{EC362FF5-21B5-14A1-DD19-A16F811FA3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2" y="1978"/>
                  <a:ext cx="27" cy="38"/>
                </a:xfrm>
                <a:prstGeom prst="rect">
                  <a:avLst/>
                </a:prstGeom>
                <a:solidFill>
                  <a:srgbClr val="66333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05" name="Rectangle 530">
                  <a:extLst>
                    <a:ext uri="{FF2B5EF4-FFF2-40B4-BE49-F238E27FC236}">
                      <a16:creationId xmlns:a16="http://schemas.microsoft.com/office/drawing/2014/main" id="{CC38D441-963C-8E14-A4EE-BABC54A1D8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92" y="1978"/>
                  <a:ext cx="27" cy="38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06" name="Rectangle 531">
                  <a:extLst>
                    <a:ext uri="{FF2B5EF4-FFF2-40B4-BE49-F238E27FC236}">
                      <a16:creationId xmlns:a16="http://schemas.microsoft.com/office/drawing/2014/main" id="{9F49F42B-788A-87DD-B6DB-3EDBA1CA91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8" y="1979"/>
                  <a:ext cx="28" cy="38"/>
                </a:xfrm>
                <a:prstGeom prst="rect">
                  <a:avLst/>
                </a:prstGeom>
                <a:solidFill>
                  <a:srgbClr val="66333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07" name="Rectangle 532">
                  <a:extLst>
                    <a:ext uri="{FF2B5EF4-FFF2-40B4-BE49-F238E27FC236}">
                      <a16:creationId xmlns:a16="http://schemas.microsoft.com/office/drawing/2014/main" id="{9326D8DC-9E37-DB66-A0EC-84A8B5ED1E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8" y="1979"/>
                  <a:ext cx="28" cy="38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08" name="Freeform 533">
                  <a:extLst>
                    <a:ext uri="{FF2B5EF4-FFF2-40B4-BE49-F238E27FC236}">
                      <a16:creationId xmlns:a16="http://schemas.microsoft.com/office/drawing/2014/main" id="{C9A9D367-96A3-4ECB-AC64-8E5A441C9A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2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09" name="Freeform 534">
                  <a:extLst>
                    <a:ext uri="{FF2B5EF4-FFF2-40B4-BE49-F238E27FC236}">
                      <a16:creationId xmlns:a16="http://schemas.microsoft.com/office/drawing/2014/main" id="{6C68383F-2587-B70C-9F02-B90B978F23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2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8"/>
                    </a:cxn>
                    <a:cxn ang="0">
                      <a:pos x="28" y="38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8"/>
                      </a:lnTo>
                      <a:lnTo>
                        <a:pt x="28" y="38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10" name="Freeform 535">
                  <a:extLst>
                    <a:ext uri="{FF2B5EF4-FFF2-40B4-BE49-F238E27FC236}">
                      <a16:creationId xmlns:a16="http://schemas.microsoft.com/office/drawing/2014/main" id="{2D9C8EB1-D4E1-A93A-411F-D496739ED7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8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11" name="Freeform 536">
                  <a:extLst>
                    <a:ext uri="{FF2B5EF4-FFF2-40B4-BE49-F238E27FC236}">
                      <a16:creationId xmlns:a16="http://schemas.microsoft.com/office/drawing/2014/main" id="{55613632-F61B-49FA-5B94-42D2B9EBCA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8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8"/>
                    </a:cxn>
                    <a:cxn ang="0">
                      <a:pos x="27" y="38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8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8"/>
                      </a:lnTo>
                      <a:lnTo>
                        <a:pt x="27" y="38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12" name="Freeform 537">
                  <a:extLst>
                    <a:ext uri="{FF2B5EF4-FFF2-40B4-BE49-F238E27FC236}">
                      <a16:creationId xmlns:a16="http://schemas.microsoft.com/office/drawing/2014/main" id="{A7419B50-08B0-8A9D-12E4-C917E34FF5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5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13" name="Freeform 538">
                  <a:extLst>
                    <a:ext uri="{FF2B5EF4-FFF2-40B4-BE49-F238E27FC236}">
                      <a16:creationId xmlns:a16="http://schemas.microsoft.com/office/drawing/2014/main" id="{14CB6D10-2B42-3429-D94A-93D47601C7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5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14" name="Freeform 539">
                  <a:extLst>
                    <a:ext uri="{FF2B5EF4-FFF2-40B4-BE49-F238E27FC236}">
                      <a16:creationId xmlns:a16="http://schemas.microsoft.com/office/drawing/2014/main" id="{EDDDD5E5-67D9-3404-5609-D6E63E41AD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49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15" name="Freeform 540">
                  <a:extLst>
                    <a:ext uri="{FF2B5EF4-FFF2-40B4-BE49-F238E27FC236}">
                      <a16:creationId xmlns:a16="http://schemas.microsoft.com/office/drawing/2014/main" id="{179093C6-A910-0A91-A560-C9D0F3A835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49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16" name="Freeform 541">
                  <a:extLst>
                    <a:ext uri="{FF2B5EF4-FFF2-40B4-BE49-F238E27FC236}">
                      <a16:creationId xmlns:a16="http://schemas.microsoft.com/office/drawing/2014/main" id="{BA51B9D0-5E5D-922B-2CA4-FC4ABD1A7E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5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17" name="Freeform 542">
                  <a:extLst>
                    <a:ext uri="{FF2B5EF4-FFF2-40B4-BE49-F238E27FC236}">
                      <a16:creationId xmlns:a16="http://schemas.microsoft.com/office/drawing/2014/main" id="{1A8AAB26-1114-EBC5-7424-BC5BA77C85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5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18" name="Freeform 543">
                  <a:extLst>
                    <a:ext uri="{FF2B5EF4-FFF2-40B4-BE49-F238E27FC236}">
                      <a16:creationId xmlns:a16="http://schemas.microsoft.com/office/drawing/2014/main" id="{F31CDC1D-88B7-2B53-4829-F7CDB8647F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2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19" name="Freeform 544">
                  <a:extLst>
                    <a:ext uri="{FF2B5EF4-FFF2-40B4-BE49-F238E27FC236}">
                      <a16:creationId xmlns:a16="http://schemas.microsoft.com/office/drawing/2014/main" id="{102FFC76-6369-E6AC-2D66-D223A1F5EC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2" y="1983"/>
                  <a:ext cx="13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20" name="Freeform 545">
                  <a:extLst>
                    <a:ext uri="{FF2B5EF4-FFF2-40B4-BE49-F238E27FC236}">
                      <a16:creationId xmlns:a16="http://schemas.microsoft.com/office/drawing/2014/main" id="{F4A767F9-B050-4AF0-BFD0-6DE297138D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21" name="Freeform 546">
                  <a:extLst>
                    <a:ext uri="{FF2B5EF4-FFF2-40B4-BE49-F238E27FC236}">
                      <a16:creationId xmlns:a16="http://schemas.microsoft.com/office/drawing/2014/main" id="{29AB79A4-178E-8915-38E9-6A78761315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0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22" name="Freeform 547">
                  <a:extLst>
                    <a:ext uri="{FF2B5EF4-FFF2-40B4-BE49-F238E27FC236}">
                      <a16:creationId xmlns:a16="http://schemas.microsoft.com/office/drawing/2014/main" id="{08148E84-CEBD-2DB4-67C4-C49B63931C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23" name="Freeform 548">
                  <a:extLst>
                    <a:ext uri="{FF2B5EF4-FFF2-40B4-BE49-F238E27FC236}">
                      <a16:creationId xmlns:a16="http://schemas.microsoft.com/office/drawing/2014/main" id="{61B1CD46-7E7A-F93E-F52E-99B6507111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4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24" name="Freeform 549">
                  <a:extLst>
                    <a:ext uri="{FF2B5EF4-FFF2-40B4-BE49-F238E27FC236}">
                      <a16:creationId xmlns:a16="http://schemas.microsoft.com/office/drawing/2014/main" id="{ECBFE888-6737-EB06-58D1-46DC744347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9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25" name="Freeform 550">
                  <a:extLst>
                    <a:ext uri="{FF2B5EF4-FFF2-40B4-BE49-F238E27FC236}">
                      <a16:creationId xmlns:a16="http://schemas.microsoft.com/office/drawing/2014/main" id="{D6B6BCE0-3427-5A80-46DB-D1B4235644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9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26" name="Freeform 551">
                  <a:extLst>
                    <a:ext uri="{FF2B5EF4-FFF2-40B4-BE49-F238E27FC236}">
                      <a16:creationId xmlns:a16="http://schemas.microsoft.com/office/drawing/2014/main" id="{FFF2BD05-A890-ADEA-D469-47E2EE9838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2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27" name="Freeform 552">
                  <a:extLst>
                    <a:ext uri="{FF2B5EF4-FFF2-40B4-BE49-F238E27FC236}">
                      <a16:creationId xmlns:a16="http://schemas.microsoft.com/office/drawing/2014/main" id="{DD692D42-44F5-3AB0-0017-79965B363E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2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28" name="Freeform 553">
                  <a:extLst>
                    <a:ext uri="{FF2B5EF4-FFF2-40B4-BE49-F238E27FC236}">
                      <a16:creationId xmlns:a16="http://schemas.microsoft.com/office/drawing/2014/main" id="{2C451FFE-97C2-ED8D-F732-F9526A5FF0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9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29" name="Freeform 554">
                  <a:extLst>
                    <a:ext uri="{FF2B5EF4-FFF2-40B4-BE49-F238E27FC236}">
                      <a16:creationId xmlns:a16="http://schemas.microsoft.com/office/drawing/2014/main" id="{7D902E04-1528-B046-8377-83B5B2B70E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9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30" name="Freeform 555">
                  <a:extLst>
                    <a:ext uri="{FF2B5EF4-FFF2-40B4-BE49-F238E27FC236}">
                      <a16:creationId xmlns:a16="http://schemas.microsoft.com/office/drawing/2014/main" id="{93453EF8-856A-548B-F80E-1930D967DC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15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31" name="Freeform 556">
                  <a:extLst>
                    <a:ext uri="{FF2B5EF4-FFF2-40B4-BE49-F238E27FC236}">
                      <a16:creationId xmlns:a16="http://schemas.microsoft.com/office/drawing/2014/main" id="{EE581147-AFA3-3D4B-1089-1CAEAC19AD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15" y="1983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1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32" name="Freeform 557">
                  <a:extLst>
                    <a:ext uri="{FF2B5EF4-FFF2-40B4-BE49-F238E27FC236}">
                      <a16:creationId xmlns:a16="http://schemas.microsoft.com/office/drawing/2014/main" id="{C7702BF7-72FC-F67A-6822-F975EC3A7B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8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33" name="Freeform 558">
                  <a:extLst>
                    <a:ext uri="{FF2B5EF4-FFF2-40B4-BE49-F238E27FC236}">
                      <a16:creationId xmlns:a16="http://schemas.microsoft.com/office/drawing/2014/main" id="{95306432-7BFD-D36B-6AF6-60E02D3509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8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34" name="Freeform 559">
                  <a:extLst>
                    <a:ext uri="{FF2B5EF4-FFF2-40B4-BE49-F238E27FC236}">
                      <a16:creationId xmlns:a16="http://schemas.microsoft.com/office/drawing/2014/main" id="{DFA631C3-1371-2EC1-E62D-AC2BFCB162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8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35" name="Freeform 560">
                  <a:extLst>
                    <a:ext uri="{FF2B5EF4-FFF2-40B4-BE49-F238E27FC236}">
                      <a16:creationId xmlns:a16="http://schemas.microsoft.com/office/drawing/2014/main" id="{47402CA8-6DAE-366B-A65B-DFA97458F7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8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36" name="Freeform 561">
                  <a:extLst>
                    <a:ext uri="{FF2B5EF4-FFF2-40B4-BE49-F238E27FC236}">
                      <a16:creationId xmlns:a16="http://schemas.microsoft.com/office/drawing/2014/main" id="{37A997E5-1030-4CA8-5C23-61E24A3981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3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37" name="Freeform 562">
                  <a:extLst>
                    <a:ext uri="{FF2B5EF4-FFF2-40B4-BE49-F238E27FC236}">
                      <a16:creationId xmlns:a16="http://schemas.microsoft.com/office/drawing/2014/main" id="{7698EC51-4625-AF72-CC3E-7D00063A64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3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7" y="6"/>
                    </a:cxn>
                    <a:cxn ang="0">
                      <a:pos x="27" y="39"/>
                    </a:cxn>
                    <a:cxn ang="0">
                      <a:pos x="27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19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5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5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7" h="44">
                      <a:moveTo>
                        <a:pt x="9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7" y="6"/>
                      </a:lnTo>
                      <a:lnTo>
                        <a:pt x="27" y="39"/>
                      </a:lnTo>
                      <a:lnTo>
                        <a:pt x="27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19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5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38" name="Freeform 563">
                  <a:extLst>
                    <a:ext uri="{FF2B5EF4-FFF2-40B4-BE49-F238E27FC236}">
                      <a16:creationId xmlns:a16="http://schemas.microsoft.com/office/drawing/2014/main" id="{F0350B68-6099-F97D-EAE3-B2C26E6E42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1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39" name="Freeform 564">
                  <a:extLst>
                    <a:ext uri="{FF2B5EF4-FFF2-40B4-BE49-F238E27FC236}">
                      <a16:creationId xmlns:a16="http://schemas.microsoft.com/office/drawing/2014/main" id="{E75B2605-4911-261B-6634-21DBA3ABAB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1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6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6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6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6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40" name="Freeform 565">
                  <a:extLst>
                    <a:ext uri="{FF2B5EF4-FFF2-40B4-BE49-F238E27FC236}">
                      <a16:creationId xmlns:a16="http://schemas.microsoft.com/office/drawing/2014/main" id="{34946596-1353-6B47-8979-AA53D7F960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5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41" name="Freeform 566">
                  <a:extLst>
                    <a:ext uri="{FF2B5EF4-FFF2-40B4-BE49-F238E27FC236}">
                      <a16:creationId xmlns:a16="http://schemas.microsoft.com/office/drawing/2014/main" id="{68FBA10B-61D3-8EA6-C3D8-065A60C02B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5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42" name="Freeform 567">
                  <a:extLst>
                    <a:ext uri="{FF2B5EF4-FFF2-40B4-BE49-F238E27FC236}">
                      <a16:creationId xmlns:a16="http://schemas.microsoft.com/office/drawing/2014/main" id="{FD04DC88-C797-DA72-1CE9-1D6DA2F573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2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43" name="Freeform 568">
                  <a:extLst>
                    <a:ext uri="{FF2B5EF4-FFF2-40B4-BE49-F238E27FC236}">
                      <a16:creationId xmlns:a16="http://schemas.microsoft.com/office/drawing/2014/main" id="{1468E337-468F-765A-234B-96D223D0E0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2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4" y="0"/>
                    </a:cxn>
                    <a:cxn ang="0">
                      <a:pos x="26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6" y="43"/>
                    </a:cxn>
                    <a:cxn ang="0">
                      <a:pos x="24" y="44"/>
                    </a:cxn>
                    <a:cxn ang="0">
                      <a:pos x="20" y="44"/>
                    </a:cxn>
                    <a:cxn ang="0">
                      <a:pos x="10" y="44"/>
                    </a:cxn>
                    <a:cxn ang="0">
                      <a:pos x="10" y="44"/>
                    </a:cxn>
                    <a:cxn ang="0">
                      <a:pos x="6" y="44"/>
                    </a:cxn>
                    <a:cxn ang="0">
                      <a:pos x="3" y="43"/>
                    </a:cxn>
                    <a:cxn ang="0">
                      <a:pos x="2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2" y="4"/>
                    </a:cxn>
                    <a:cxn ang="0">
                      <a:pos x="3" y="2"/>
                    </a:cxn>
                    <a:cxn ang="0">
                      <a:pos x="6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28" h="44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6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6" y="43"/>
                      </a:lnTo>
                      <a:lnTo>
                        <a:pt x="24" y="44"/>
                      </a:lnTo>
                      <a:lnTo>
                        <a:pt x="20" y="44"/>
                      </a:lnTo>
                      <a:lnTo>
                        <a:pt x="10" y="44"/>
                      </a:lnTo>
                      <a:lnTo>
                        <a:pt x="10" y="44"/>
                      </a:lnTo>
                      <a:lnTo>
                        <a:pt x="6" y="44"/>
                      </a:lnTo>
                      <a:lnTo>
                        <a:pt x="3" y="43"/>
                      </a:lnTo>
                      <a:lnTo>
                        <a:pt x="2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44" name="Freeform 569">
                  <a:extLst>
                    <a:ext uri="{FF2B5EF4-FFF2-40B4-BE49-F238E27FC236}">
                      <a16:creationId xmlns:a16="http://schemas.microsoft.com/office/drawing/2014/main" id="{CEC4FB0F-B825-2BA5-288F-3D03D70E40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8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CCCC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45" name="Freeform 570">
                  <a:extLst>
                    <a:ext uri="{FF2B5EF4-FFF2-40B4-BE49-F238E27FC236}">
                      <a16:creationId xmlns:a16="http://schemas.microsoft.com/office/drawing/2014/main" id="{80176403-2C5E-B9CB-1F12-A89A7F0DD0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8" y="1984"/>
                  <a:ext cx="14" cy="22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3" y="0"/>
                    </a:cxn>
                    <a:cxn ang="0">
                      <a:pos x="25" y="2"/>
                    </a:cxn>
                    <a:cxn ang="0">
                      <a:pos x="27" y="4"/>
                    </a:cxn>
                    <a:cxn ang="0">
                      <a:pos x="28" y="6"/>
                    </a:cxn>
                    <a:cxn ang="0">
                      <a:pos x="28" y="39"/>
                    </a:cxn>
                    <a:cxn ang="0">
                      <a:pos x="28" y="39"/>
                    </a:cxn>
                    <a:cxn ang="0">
                      <a:pos x="27" y="41"/>
                    </a:cxn>
                    <a:cxn ang="0">
                      <a:pos x="25" y="43"/>
                    </a:cxn>
                    <a:cxn ang="0">
                      <a:pos x="23" y="44"/>
                    </a:cxn>
                    <a:cxn ang="0">
                      <a:pos x="20" y="44"/>
                    </a:cxn>
                    <a:cxn ang="0">
                      <a:pos x="9" y="44"/>
                    </a:cxn>
                    <a:cxn ang="0">
                      <a:pos x="9" y="44"/>
                    </a:cxn>
                    <a:cxn ang="0">
                      <a:pos x="6" y="44"/>
                    </a:cxn>
                    <a:cxn ang="0">
                      <a:pos x="2" y="43"/>
                    </a:cxn>
                    <a:cxn ang="0">
                      <a:pos x="1" y="41"/>
                    </a:cxn>
                    <a:cxn ang="0">
                      <a:pos x="0" y="39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4"/>
                    </a:cxn>
                    <a:cxn ang="0">
                      <a:pos x="2" y="2"/>
                    </a:cxn>
                    <a:cxn ang="0">
                      <a:pos x="6" y="0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28" h="44">
                      <a:moveTo>
                        <a:pt x="9" y="0"/>
                      </a:move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7" y="4"/>
                      </a:lnTo>
                      <a:lnTo>
                        <a:pt x="28" y="6"/>
                      </a:lnTo>
                      <a:lnTo>
                        <a:pt x="28" y="39"/>
                      </a:lnTo>
                      <a:lnTo>
                        <a:pt x="28" y="39"/>
                      </a:lnTo>
                      <a:lnTo>
                        <a:pt x="27" y="41"/>
                      </a:lnTo>
                      <a:lnTo>
                        <a:pt x="25" y="43"/>
                      </a:lnTo>
                      <a:lnTo>
                        <a:pt x="23" y="44"/>
                      </a:lnTo>
                      <a:lnTo>
                        <a:pt x="20" y="44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2" y="43"/>
                      </a:lnTo>
                      <a:lnTo>
                        <a:pt x="1" y="41"/>
                      </a:lnTo>
                      <a:lnTo>
                        <a:pt x="0" y="3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46" name="Freeform 571">
                  <a:extLst>
                    <a:ext uri="{FF2B5EF4-FFF2-40B4-BE49-F238E27FC236}">
                      <a16:creationId xmlns:a16="http://schemas.microsoft.com/office/drawing/2014/main" id="{2609BAEA-4C0E-7EAB-446D-30CD8C4A09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1" y="2146"/>
                  <a:ext cx="35" cy="33"/>
                </a:xfrm>
                <a:custGeom>
                  <a:avLst/>
                  <a:gdLst/>
                  <a:ahLst/>
                  <a:cxnLst>
                    <a:cxn ang="0">
                      <a:pos x="0" y="54"/>
                    </a:cxn>
                    <a:cxn ang="0">
                      <a:pos x="4" y="61"/>
                    </a:cxn>
                    <a:cxn ang="0">
                      <a:pos x="8" y="65"/>
                    </a:cxn>
                    <a:cxn ang="0">
                      <a:pos x="16" y="67"/>
                    </a:cxn>
                    <a:cxn ang="0">
                      <a:pos x="24" y="67"/>
                    </a:cxn>
                    <a:cxn ang="0">
                      <a:pos x="33" y="65"/>
                    </a:cxn>
                    <a:cxn ang="0">
                      <a:pos x="42" y="63"/>
                    </a:cxn>
                    <a:cxn ang="0">
                      <a:pos x="49" y="61"/>
                    </a:cxn>
                    <a:cxn ang="0">
                      <a:pos x="54" y="58"/>
                    </a:cxn>
                    <a:cxn ang="0">
                      <a:pos x="59" y="56"/>
                    </a:cxn>
                    <a:cxn ang="0">
                      <a:pos x="64" y="51"/>
                    </a:cxn>
                    <a:cxn ang="0">
                      <a:pos x="67" y="47"/>
                    </a:cxn>
                    <a:cxn ang="0">
                      <a:pos x="69" y="41"/>
                    </a:cxn>
                    <a:cxn ang="0">
                      <a:pos x="72" y="34"/>
                    </a:cxn>
                    <a:cxn ang="0">
                      <a:pos x="72" y="27"/>
                    </a:cxn>
                    <a:cxn ang="0">
                      <a:pos x="72" y="20"/>
                    </a:cxn>
                    <a:cxn ang="0">
                      <a:pos x="71" y="13"/>
                    </a:cxn>
                    <a:cxn ang="0">
                      <a:pos x="63" y="4"/>
                    </a:cxn>
                    <a:cxn ang="0">
                      <a:pos x="51" y="0"/>
                    </a:cxn>
                    <a:cxn ang="0">
                      <a:pos x="42" y="0"/>
                    </a:cxn>
                    <a:cxn ang="0">
                      <a:pos x="37" y="2"/>
                    </a:cxn>
                    <a:cxn ang="0">
                      <a:pos x="36" y="3"/>
                    </a:cxn>
                    <a:cxn ang="0">
                      <a:pos x="31" y="6"/>
                    </a:cxn>
                    <a:cxn ang="0">
                      <a:pos x="24" y="12"/>
                    </a:cxn>
                    <a:cxn ang="0">
                      <a:pos x="18" y="19"/>
                    </a:cxn>
                    <a:cxn ang="0">
                      <a:pos x="11" y="27"/>
                    </a:cxn>
                    <a:cxn ang="0">
                      <a:pos x="5" y="36"/>
                    </a:cxn>
                    <a:cxn ang="0">
                      <a:pos x="1" y="44"/>
                    </a:cxn>
                    <a:cxn ang="0">
                      <a:pos x="0" y="54"/>
                    </a:cxn>
                  </a:cxnLst>
                  <a:rect l="0" t="0" r="r" b="b"/>
                  <a:pathLst>
                    <a:path w="72" h="67">
                      <a:moveTo>
                        <a:pt x="0" y="54"/>
                      </a:moveTo>
                      <a:lnTo>
                        <a:pt x="4" y="61"/>
                      </a:lnTo>
                      <a:lnTo>
                        <a:pt x="8" y="65"/>
                      </a:lnTo>
                      <a:lnTo>
                        <a:pt x="16" y="67"/>
                      </a:lnTo>
                      <a:lnTo>
                        <a:pt x="24" y="67"/>
                      </a:lnTo>
                      <a:lnTo>
                        <a:pt x="33" y="65"/>
                      </a:lnTo>
                      <a:lnTo>
                        <a:pt x="42" y="63"/>
                      </a:lnTo>
                      <a:lnTo>
                        <a:pt x="49" y="61"/>
                      </a:lnTo>
                      <a:lnTo>
                        <a:pt x="54" y="58"/>
                      </a:lnTo>
                      <a:lnTo>
                        <a:pt x="59" y="56"/>
                      </a:lnTo>
                      <a:lnTo>
                        <a:pt x="64" y="51"/>
                      </a:lnTo>
                      <a:lnTo>
                        <a:pt x="67" y="47"/>
                      </a:lnTo>
                      <a:lnTo>
                        <a:pt x="69" y="41"/>
                      </a:lnTo>
                      <a:lnTo>
                        <a:pt x="72" y="34"/>
                      </a:lnTo>
                      <a:lnTo>
                        <a:pt x="72" y="27"/>
                      </a:lnTo>
                      <a:lnTo>
                        <a:pt x="72" y="20"/>
                      </a:lnTo>
                      <a:lnTo>
                        <a:pt x="71" y="13"/>
                      </a:lnTo>
                      <a:lnTo>
                        <a:pt x="63" y="4"/>
                      </a:lnTo>
                      <a:lnTo>
                        <a:pt x="51" y="0"/>
                      </a:lnTo>
                      <a:lnTo>
                        <a:pt x="42" y="0"/>
                      </a:lnTo>
                      <a:lnTo>
                        <a:pt x="37" y="2"/>
                      </a:lnTo>
                      <a:lnTo>
                        <a:pt x="36" y="3"/>
                      </a:lnTo>
                      <a:lnTo>
                        <a:pt x="31" y="6"/>
                      </a:lnTo>
                      <a:lnTo>
                        <a:pt x="24" y="12"/>
                      </a:lnTo>
                      <a:lnTo>
                        <a:pt x="18" y="19"/>
                      </a:lnTo>
                      <a:lnTo>
                        <a:pt x="11" y="27"/>
                      </a:lnTo>
                      <a:lnTo>
                        <a:pt x="5" y="36"/>
                      </a:lnTo>
                      <a:lnTo>
                        <a:pt x="1" y="4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B2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47" name="Freeform 572">
                  <a:extLst>
                    <a:ext uri="{FF2B5EF4-FFF2-40B4-BE49-F238E27FC236}">
                      <a16:creationId xmlns:a16="http://schemas.microsoft.com/office/drawing/2014/main" id="{D57CB08C-B373-9642-D607-FEB0B86A41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1" y="2146"/>
                  <a:ext cx="35" cy="30"/>
                </a:xfrm>
                <a:custGeom>
                  <a:avLst/>
                  <a:gdLst/>
                  <a:ahLst/>
                  <a:cxnLst>
                    <a:cxn ang="0">
                      <a:pos x="68" y="12"/>
                    </a:cxn>
                    <a:cxn ang="0">
                      <a:pos x="60" y="3"/>
                    </a:cxn>
                    <a:cxn ang="0">
                      <a:pos x="50" y="0"/>
                    </a:cxn>
                    <a:cxn ang="0">
                      <a:pos x="41" y="0"/>
                    </a:cxn>
                    <a:cxn ang="0">
                      <a:pos x="36" y="2"/>
                    </a:cxn>
                    <a:cxn ang="0">
                      <a:pos x="35" y="3"/>
                    </a:cxn>
                    <a:cxn ang="0">
                      <a:pos x="30" y="6"/>
                    </a:cxn>
                    <a:cxn ang="0">
                      <a:pos x="23" y="11"/>
                    </a:cxn>
                    <a:cxn ang="0">
                      <a:pos x="17" y="17"/>
                    </a:cxn>
                    <a:cxn ang="0">
                      <a:pos x="10" y="24"/>
                    </a:cxn>
                    <a:cxn ang="0">
                      <a:pos x="4" y="32"/>
                    </a:cxn>
                    <a:cxn ang="0">
                      <a:pos x="0" y="40"/>
                    </a:cxn>
                    <a:cxn ang="0">
                      <a:pos x="0" y="49"/>
                    </a:cxn>
                    <a:cxn ang="0">
                      <a:pos x="3" y="55"/>
                    </a:cxn>
                    <a:cxn ang="0">
                      <a:pos x="8" y="60"/>
                    </a:cxn>
                    <a:cxn ang="0">
                      <a:pos x="15" y="61"/>
                    </a:cxn>
                    <a:cxn ang="0">
                      <a:pos x="23" y="61"/>
                    </a:cxn>
                    <a:cxn ang="0">
                      <a:pos x="32" y="58"/>
                    </a:cxn>
                    <a:cxn ang="0">
                      <a:pos x="40" y="56"/>
                    </a:cxn>
                    <a:cxn ang="0">
                      <a:pos x="47" y="54"/>
                    </a:cxn>
                    <a:cxn ang="0">
                      <a:pos x="52" y="51"/>
                    </a:cxn>
                    <a:cxn ang="0">
                      <a:pos x="57" y="49"/>
                    </a:cxn>
                    <a:cxn ang="0">
                      <a:pos x="62" y="46"/>
                    </a:cxn>
                    <a:cxn ang="0">
                      <a:pos x="65" y="41"/>
                    </a:cxn>
                    <a:cxn ang="0">
                      <a:pos x="67" y="35"/>
                    </a:cxn>
                    <a:cxn ang="0">
                      <a:pos x="70" y="31"/>
                    </a:cxn>
                    <a:cxn ang="0">
                      <a:pos x="70" y="25"/>
                    </a:cxn>
                    <a:cxn ang="0">
                      <a:pos x="70" y="18"/>
                    </a:cxn>
                    <a:cxn ang="0">
                      <a:pos x="68" y="12"/>
                    </a:cxn>
                  </a:cxnLst>
                  <a:rect l="0" t="0" r="r" b="b"/>
                  <a:pathLst>
                    <a:path w="70" h="61">
                      <a:moveTo>
                        <a:pt x="68" y="12"/>
                      </a:moveTo>
                      <a:lnTo>
                        <a:pt x="60" y="3"/>
                      </a:lnTo>
                      <a:lnTo>
                        <a:pt x="50" y="0"/>
                      </a:lnTo>
                      <a:lnTo>
                        <a:pt x="41" y="0"/>
                      </a:lnTo>
                      <a:lnTo>
                        <a:pt x="36" y="2"/>
                      </a:lnTo>
                      <a:lnTo>
                        <a:pt x="35" y="3"/>
                      </a:lnTo>
                      <a:lnTo>
                        <a:pt x="30" y="6"/>
                      </a:lnTo>
                      <a:lnTo>
                        <a:pt x="23" y="11"/>
                      </a:lnTo>
                      <a:lnTo>
                        <a:pt x="17" y="17"/>
                      </a:lnTo>
                      <a:lnTo>
                        <a:pt x="10" y="24"/>
                      </a:lnTo>
                      <a:lnTo>
                        <a:pt x="4" y="32"/>
                      </a:lnTo>
                      <a:lnTo>
                        <a:pt x="0" y="40"/>
                      </a:lnTo>
                      <a:lnTo>
                        <a:pt x="0" y="49"/>
                      </a:lnTo>
                      <a:lnTo>
                        <a:pt x="3" y="55"/>
                      </a:lnTo>
                      <a:lnTo>
                        <a:pt x="8" y="60"/>
                      </a:lnTo>
                      <a:lnTo>
                        <a:pt x="15" y="61"/>
                      </a:lnTo>
                      <a:lnTo>
                        <a:pt x="23" y="61"/>
                      </a:lnTo>
                      <a:lnTo>
                        <a:pt x="32" y="58"/>
                      </a:lnTo>
                      <a:lnTo>
                        <a:pt x="40" y="56"/>
                      </a:lnTo>
                      <a:lnTo>
                        <a:pt x="47" y="54"/>
                      </a:lnTo>
                      <a:lnTo>
                        <a:pt x="52" y="51"/>
                      </a:lnTo>
                      <a:lnTo>
                        <a:pt x="57" y="49"/>
                      </a:lnTo>
                      <a:lnTo>
                        <a:pt x="62" y="46"/>
                      </a:lnTo>
                      <a:lnTo>
                        <a:pt x="65" y="41"/>
                      </a:lnTo>
                      <a:lnTo>
                        <a:pt x="67" y="35"/>
                      </a:lnTo>
                      <a:lnTo>
                        <a:pt x="70" y="31"/>
                      </a:lnTo>
                      <a:lnTo>
                        <a:pt x="70" y="25"/>
                      </a:lnTo>
                      <a:lnTo>
                        <a:pt x="70" y="18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9EADA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48" name="Freeform 573">
                  <a:extLst>
                    <a:ext uri="{FF2B5EF4-FFF2-40B4-BE49-F238E27FC236}">
                      <a16:creationId xmlns:a16="http://schemas.microsoft.com/office/drawing/2014/main" id="{A81AB041-C351-6B22-6B8E-C47492DE2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2" y="2145"/>
                  <a:ext cx="33" cy="27"/>
                </a:xfrm>
                <a:custGeom>
                  <a:avLst/>
                  <a:gdLst/>
                  <a:ahLst/>
                  <a:cxnLst>
                    <a:cxn ang="0">
                      <a:pos x="66" y="13"/>
                    </a:cxn>
                    <a:cxn ang="0">
                      <a:pos x="58" y="4"/>
                    </a:cxn>
                    <a:cxn ang="0">
                      <a:pos x="48" y="0"/>
                    </a:cxn>
                    <a:cxn ang="0">
                      <a:pos x="39" y="1"/>
                    </a:cxn>
                    <a:cxn ang="0">
                      <a:pos x="34" y="3"/>
                    </a:cxn>
                    <a:cxn ang="0">
                      <a:pos x="33" y="4"/>
                    </a:cxn>
                    <a:cxn ang="0">
                      <a:pos x="28" y="6"/>
                    </a:cxn>
                    <a:cxn ang="0">
                      <a:pos x="22" y="11"/>
                    </a:cxn>
                    <a:cxn ang="0">
                      <a:pos x="16" y="15"/>
                    </a:cxn>
                    <a:cxn ang="0">
                      <a:pos x="9" y="22"/>
                    </a:cxn>
                    <a:cxn ang="0">
                      <a:pos x="3" y="30"/>
                    </a:cxn>
                    <a:cxn ang="0">
                      <a:pos x="0" y="39"/>
                    </a:cxn>
                    <a:cxn ang="0">
                      <a:pos x="0" y="47"/>
                    </a:cxn>
                    <a:cxn ang="0">
                      <a:pos x="3" y="51"/>
                    </a:cxn>
                    <a:cxn ang="0">
                      <a:pos x="7" y="54"/>
                    </a:cxn>
                    <a:cxn ang="0">
                      <a:pos x="14" y="55"/>
                    </a:cxn>
                    <a:cxn ang="0">
                      <a:pos x="22" y="55"/>
                    </a:cxn>
                    <a:cxn ang="0">
                      <a:pos x="29" y="52"/>
                    </a:cxn>
                    <a:cxn ang="0">
                      <a:pos x="37" y="51"/>
                    </a:cxn>
                    <a:cxn ang="0">
                      <a:pos x="44" y="49"/>
                    </a:cxn>
                    <a:cxn ang="0">
                      <a:pos x="50" y="47"/>
                    </a:cxn>
                    <a:cxn ang="0">
                      <a:pos x="59" y="41"/>
                    </a:cxn>
                    <a:cxn ang="0">
                      <a:pos x="65" y="33"/>
                    </a:cxn>
                    <a:cxn ang="0">
                      <a:pos x="67" y="23"/>
                    </a:cxn>
                    <a:cxn ang="0">
                      <a:pos x="66" y="13"/>
                    </a:cxn>
                  </a:cxnLst>
                  <a:rect l="0" t="0" r="r" b="b"/>
                  <a:pathLst>
                    <a:path w="67" h="55">
                      <a:moveTo>
                        <a:pt x="66" y="13"/>
                      </a:moveTo>
                      <a:lnTo>
                        <a:pt x="58" y="4"/>
                      </a:lnTo>
                      <a:lnTo>
                        <a:pt x="48" y="0"/>
                      </a:lnTo>
                      <a:lnTo>
                        <a:pt x="39" y="1"/>
                      </a:lnTo>
                      <a:lnTo>
                        <a:pt x="34" y="3"/>
                      </a:lnTo>
                      <a:lnTo>
                        <a:pt x="33" y="4"/>
                      </a:lnTo>
                      <a:lnTo>
                        <a:pt x="28" y="6"/>
                      </a:lnTo>
                      <a:lnTo>
                        <a:pt x="22" y="11"/>
                      </a:lnTo>
                      <a:lnTo>
                        <a:pt x="16" y="15"/>
                      </a:lnTo>
                      <a:lnTo>
                        <a:pt x="9" y="22"/>
                      </a:lnTo>
                      <a:lnTo>
                        <a:pt x="3" y="30"/>
                      </a:lnTo>
                      <a:lnTo>
                        <a:pt x="0" y="39"/>
                      </a:lnTo>
                      <a:lnTo>
                        <a:pt x="0" y="47"/>
                      </a:lnTo>
                      <a:lnTo>
                        <a:pt x="3" y="51"/>
                      </a:lnTo>
                      <a:lnTo>
                        <a:pt x="7" y="54"/>
                      </a:lnTo>
                      <a:lnTo>
                        <a:pt x="14" y="55"/>
                      </a:lnTo>
                      <a:lnTo>
                        <a:pt x="22" y="55"/>
                      </a:lnTo>
                      <a:lnTo>
                        <a:pt x="29" y="52"/>
                      </a:lnTo>
                      <a:lnTo>
                        <a:pt x="37" y="51"/>
                      </a:lnTo>
                      <a:lnTo>
                        <a:pt x="44" y="49"/>
                      </a:lnTo>
                      <a:lnTo>
                        <a:pt x="50" y="47"/>
                      </a:lnTo>
                      <a:lnTo>
                        <a:pt x="59" y="41"/>
                      </a:lnTo>
                      <a:lnTo>
                        <a:pt x="65" y="33"/>
                      </a:lnTo>
                      <a:lnTo>
                        <a:pt x="67" y="23"/>
                      </a:lnTo>
                      <a:lnTo>
                        <a:pt x="66" y="13"/>
                      </a:lnTo>
                      <a:close/>
                    </a:path>
                  </a:pathLst>
                </a:custGeom>
                <a:solidFill>
                  <a:srgbClr val="8599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49" name="Freeform 574">
                  <a:extLst>
                    <a:ext uri="{FF2B5EF4-FFF2-40B4-BE49-F238E27FC236}">
                      <a16:creationId xmlns:a16="http://schemas.microsoft.com/office/drawing/2014/main" id="{1CA60F21-F7C7-9DD5-A79C-A141940E76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2" y="2145"/>
                  <a:ext cx="33" cy="24"/>
                </a:xfrm>
                <a:custGeom>
                  <a:avLst/>
                  <a:gdLst/>
                  <a:ahLst/>
                  <a:cxnLst>
                    <a:cxn ang="0">
                      <a:pos x="66" y="13"/>
                    </a:cxn>
                    <a:cxn ang="0">
                      <a:pos x="58" y="3"/>
                    </a:cxn>
                    <a:cxn ang="0">
                      <a:pos x="47" y="0"/>
                    </a:cxn>
                    <a:cxn ang="0">
                      <a:pos x="37" y="1"/>
                    </a:cxn>
                    <a:cxn ang="0">
                      <a:pos x="33" y="3"/>
                    </a:cxn>
                    <a:cxn ang="0">
                      <a:pos x="32" y="4"/>
                    </a:cxn>
                    <a:cxn ang="0">
                      <a:pos x="27" y="5"/>
                    </a:cxn>
                    <a:cxn ang="0">
                      <a:pos x="21" y="8"/>
                    </a:cxn>
                    <a:cxn ang="0">
                      <a:pos x="14" y="13"/>
                    </a:cxn>
                    <a:cxn ang="0">
                      <a:pos x="9" y="19"/>
                    </a:cxn>
                    <a:cxn ang="0">
                      <a:pos x="4" y="26"/>
                    </a:cxn>
                    <a:cxn ang="0">
                      <a:pos x="0" y="34"/>
                    </a:cxn>
                    <a:cxn ang="0">
                      <a:pos x="2" y="42"/>
                    </a:cxn>
                    <a:cxn ang="0">
                      <a:pos x="4" y="45"/>
                    </a:cxn>
                    <a:cxn ang="0">
                      <a:pos x="9" y="48"/>
                    </a:cxn>
                    <a:cxn ang="0">
                      <a:pos x="14" y="48"/>
                    </a:cxn>
                    <a:cxn ang="0">
                      <a:pos x="22" y="48"/>
                    </a:cxn>
                    <a:cxn ang="0">
                      <a:pos x="29" y="45"/>
                    </a:cxn>
                    <a:cxn ang="0">
                      <a:pos x="36" y="44"/>
                    </a:cxn>
                    <a:cxn ang="0">
                      <a:pos x="43" y="42"/>
                    </a:cxn>
                    <a:cxn ang="0">
                      <a:pos x="49" y="40"/>
                    </a:cxn>
                    <a:cxn ang="0">
                      <a:pos x="58" y="35"/>
                    </a:cxn>
                    <a:cxn ang="0">
                      <a:pos x="64" y="28"/>
                    </a:cxn>
                    <a:cxn ang="0">
                      <a:pos x="67" y="21"/>
                    </a:cxn>
                    <a:cxn ang="0">
                      <a:pos x="66" y="13"/>
                    </a:cxn>
                  </a:cxnLst>
                  <a:rect l="0" t="0" r="r" b="b"/>
                  <a:pathLst>
                    <a:path w="67" h="48">
                      <a:moveTo>
                        <a:pt x="66" y="13"/>
                      </a:moveTo>
                      <a:lnTo>
                        <a:pt x="58" y="3"/>
                      </a:lnTo>
                      <a:lnTo>
                        <a:pt x="47" y="0"/>
                      </a:lnTo>
                      <a:lnTo>
                        <a:pt x="37" y="1"/>
                      </a:lnTo>
                      <a:lnTo>
                        <a:pt x="33" y="3"/>
                      </a:lnTo>
                      <a:lnTo>
                        <a:pt x="32" y="4"/>
                      </a:lnTo>
                      <a:lnTo>
                        <a:pt x="27" y="5"/>
                      </a:lnTo>
                      <a:lnTo>
                        <a:pt x="21" y="8"/>
                      </a:lnTo>
                      <a:lnTo>
                        <a:pt x="14" y="13"/>
                      </a:lnTo>
                      <a:lnTo>
                        <a:pt x="9" y="19"/>
                      </a:lnTo>
                      <a:lnTo>
                        <a:pt x="4" y="26"/>
                      </a:lnTo>
                      <a:lnTo>
                        <a:pt x="0" y="34"/>
                      </a:lnTo>
                      <a:lnTo>
                        <a:pt x="2" y="42"/>
                      </a:lnTo>
                      <a:lnTo>
                        <a:pt x="4" y="45"/>
                      </a:lnTo>
                      <a:lnTo>
                        <a:pt x="9" y="48"/>
                      </a:lnTo>
                      <a:lnTo>
                        <a:pt x="14" y="48"/>
                      </a:lnTo>
                      <a:lnTo>
                        <a:pt x="22" y="48"/>
                      </a:lnTo>
                      <a:lnTo>
                        <a:pt x="29" y="45"/>
                      </a:lnTo>
                      <a:lnTo>
                        <a:pt x="36" y="44"/>
                      </a:lnTo>
                      <a:lnTo>
                        <a:pt x="43" y="42"/>
                      </a:lnTo>
                      <a:lnTo>
                        <a:pt x="49" y="40"/>
                      </a:lnTo>
                      <a:lnTo>
                        <a:pt x="58" y="35"/>
                      </a:lnTo>
                      <a:lnTo>
                        <a:pt x="64" y="28"/>
                      </a:lnTo>
                      <a:lnTo>
                        <a:pt x="67" y="21"/>
                      </a:lnTo>
                      <a:lnTo>
                        <a:pt x="66" y="13"/>
                      </a:lnTo>
                      <a:close/>
                    </a:path>
                  </a:pathLst>
                </a:custGeom>
                <a:solidFill>
                  <a:srgbClr val="70878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50" name="Freeform 575">
                  <a:extLst>
                    <a:ext uri="{FF2B5EF4-FFF2-40B4-BE49-F238E27FC236}">
                      <a16:creationId xmlns:a16="http://schemas.microsoft.com/office/drawing/2014/main" id="{CE384BF4-8035-6B9D-70B1-8FD3533E69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2" y="2145"/>
                  <a:ext cx="32" cy="21"/>
                </a:xfrm>
                <a:custGeom>
                  <a:avLst/>
                  <a:gdLst/>
                  <a:ahLst/>
                  <a:cxnLst>
                    <a:cxn ang="0">
                      <a:pos x="1" y="39"/>
                    </a:cxn>
                    <a:cxn ang="0">
                      <a:pos x="3" y="41"/>
                    </a:cxn>
                    <a:cxn ang="0">
                      <a:pos x="7" y="42"/>
                    </a:cxn>
                    <a:cxn ang="0">
                      <a:pos x="12" y="42"/>
                    </a:cxn>
                    <a:cxn ang="0">
                      <a:pos x="19" y="41"/>
                    </a:cxn>
                    <a:cxn ang="0">
                      <a:pos x="26" y="39"/>
                    </a:cxn>
                    <a:cxn ang="0">
                      <a:pos x="34" y="36"/>
                    </a:cxn>
                    <a:cxn ang="0">
                      <a:pos x="40" y="35"/>
                    </a:cxn>
                    <a:cxn ang="0">
                      <a:pos x="46" y="33"/>
                    </a:cxn>
                    <a:cxn ang="0">
                      <a:pos x="54" y="28"/>
                    </a:cxn>
                    <a:cxn ang="0">
                      <a:pos x="61" y="23"/>
                    </a:cxn>
                    <a:cxn ang="0">
                      <a:pos x="63" y="18"/>
                    </a:cxn>
                    <a:cxn ang="0">
                      <a:pos x="63" y="12"/>
                    </a:cxn>
                    <a:cxn ang="0">
                      <a:pos x="55" y="3"/>
                    </a:cxn>
                    <a:cxn ang="0">
                      <a:pos x="45" y="0"/>
                    </a:cxn>
                    <a:cxn ang="0">
                      <a:pos x="35" y="1"/>
                    </a:cxn>
                    <a:cxn ang="0">
                      <a:pos x="31" y="3"/>
                    </a:cxn>
                    <a:cxn ang="0">
                      <a:pos x="30" y="4"/>
                    </a:cxn>
                    <a:cxn ang="0">
                      <a:pos x="25" y="5"/>
                    </a:cxn>
                    <a:cxn ang="0">
                      <a:pos x="19" y="8"/>
                    </a:cxn>
                    <a:cxn ang="0">
                      <a:pos x="14" y="12"/>
                    </a:cxn>
                    <a:cxn ang="0">
                      <a:pos x="8" y="16"/>
                    </a:cxn>
                    <a:cxn ang="0">
                      <a:pos x="3" y="23"/>
                    </a:cxn>
                    <a:cxn ang="0">
                      <a:pos x="0" y="30"/>
                    </a:cxn>
                    <a:cxn ang="0">
                      <a:pos x="1" y="39"/>
                    </a:cxn>
                  </a:cxnLst>
                  <a:rect l="0" t="0" r="r" b="b"/>
                  <a:pathLst>
                    <a:path w="63" h="42">
                      <a:moveTo>
                        <a:pt x="1" y="39"/>
                      </a:moveTo>
                      <a:lnTo>
                        <a:pt x="3" y="41"/>
                      </a:lnTo>
                      <a:lnTo>
                        <a:pt x="7" y="42"/>
                      </a:lnTo>
                      <a:lnTo>
                        <a:pt x="12" y="42"/>
                      </a:lnTo>
                      <a:lnTo>
                        <a:pt x="19" y="41"/>
                      </a:lnTo>
                      <a:lnTo>
                        <a:pt x="26" y="39"/>
                      </a:lnTo>
                      <a:lnTo>
                        <a:pt x="34" y="36"/>
                      </a:lnTo>
                      <a:lnTo>
                        <a:pt x="40" y="35"/>
                      </a:lnTo>
                      <a:lnTo>
                        <a:pt x="46" y="33"/>
                      </a:lnTo>
                      <a:lnTo>
                        <a:pt x="54" y="28"/>
                      </a:lnTo>
                      <a:lnTo>
                        <a:pt x="61" y="23"/>
                      </a:lnTo>
                      <a:lnTo>
                        <a:pt x="63" y="18"/>
                      </a:lnTo>
                      <a:lnTo>
                        <a:pt x="63" y="12"/>
                      </a:lnTo>
                      <a:lnTo>
                        <a:pt x="55" y="3"/>
                      </a:lnTo>
                      <a:lnTo>
                        <a:pt x="45" y="0"/>
                      </a:lnTo>
                      <a:lnTo>
                        <a:pt x="35" y="1"/>
                      </a:lnTo>
                      <a:lnTo>
                        <a:pt x="31" y="3"/>
                      </a:lnTo>
                      <a:lnTo>
                        <a:pt x="30" y="4"/>
                      </a:lnTo>
                      <a:lnTo>
                        <a:pt x="25" y="5"/>
                      </a:lnTo>
                      <a:lnTo>
                        <a:pt x="19" y="8"/>
                      </a:lnTo>
                      <a:lnTo>
                        <a:pt x="14" y="12"/>
                      </a:lnTo>
                      <a:lnTo>
                        <a:pt x="8" y="16"/>
                      </a:lnTo>
                      <a:lnTo>
                        <a:pt x="3" y="23"/>
                      </a:lnTo>
                      <a:lnTo>
                        <a:pt x="0" y="30"/>
                      </a:lnTo>
                      <a:lnTo>
                        <a:pt x="1" y="39"/>
                      </a:lnTo>
                      <a:close/>
                    </a:path>
                  </a:pathLst>
                </a:custGeom>
                <a:solidFill>
                  <a:srgbClr val="59737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51" name="Freeform 576">
                  <a:extLst>
                    <a:ext uri="{FF2B5EF4-FFF2-40B4-BE49-F238E27FC236}">
                      <a16:creationId xmlns:a16="http://schemas.microsoft.com/office/drawing/2014/main" id="{23827E81-E27E-D455-371D-4BD6891D8D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3" y="2157"/>
                  <a:ext cx="15" cy="18"/>
                </a:xfrm>
                <a:custGeom>
                  <a:avLst/>
                  <a:gdLst/>
                  <a:ahLst/>
                  <a:cxnLst>
                    <a:cxn ang="0">
                      <a:pos x="7" y="36"/>
                    </a:cxn>
                    <a:cxn ang="0">
                      <a:pos x="30" y="0"/>
                    </a:cxn>
                    <a:cxn ang="0">
                      <a:pos x="26" y="2"/>
                    </a:cxn>
                    <a:cxn ang="0">
                      <a:pos x="17" y="6"/>
                    </a:cxn>
                    <a:cxn ang="0">
                      <a:pos x="8" y="13"/>
                    </a:cxn>
                    <a:cxn ang="0">
                      <a:pos x="1" y="21"/>
                    </a:cxn>
                    <a:cxn ang="0">
                      <a:pos x="0" y="28"/>
                    </a:cxn>
                    <a:cxn ang="0">
                      <a:pos x="2" y="33"/>
                    </a:cxn>
                    <a:cxn ang="0">
                      <a:pos x="6" y="35"/>
                    </a:cxn>
                    <a:cxn ang="0">
                      <a:pos x="7" y="36"/>
                    </a:cxn>
                  </a:cxnLst>
                  <a:rect l="0" t="0" r="r" b="b"/>
                  <a:pathLst>
                    <a:path w="30" h="36">
                      <a:moveTo>
                        <a:pt x="7" y="36"/>
                      </a:moveTo>
                      <a:lnTo>
                        <a:pt x="30" y="0"/>
                      </a:lnTo>
                      <a:lnTo>
                        <a:pt x="26" y="2"/>
                      </a:lnTo>
                      <a:lnTo>
                        <a:pt x="17" y="6"/>
                      </a:lnTo>
                      <a:lnTo>
                        <a:pt x="8" y="13"/>
                      </a:lnTo>
                      <a:lnTo>
                        <a:pt x="1" y="21"/>
                      </a:lnTo>
                      <a:lnTo>
                        <a:pt x="0" y="28"/>
                      </a:lnTo>
                      <a:lnTo>
                        <a:pt x="2" y="33"/>
                      </a:lnTo>
                      <a:lnTo>
                        <a:pt x="6" y="35"/>
                      </a:lnTo>
                      <a:lnTo>
                        <a:pt x="7" y="36"/>
                      </a:lnTo>
                      <a:close/>
                    </a:path>
                  </a:pathLst>
                </a:custGeom>
                <a:solidFill>
                  <a:srgbClr val="9900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52" name="Freeform 577">
                  <a:extLst>
                    <a:ext uri="{FF2B5EF4-FFF2-40B4-BE49-F238E27FC236}">
                      <a16:creationId xmlns:a16="http://schemas.microsoft.com/office/drawing/2014/main" id="{C669981D-8358-1FA3-307A-D3BFDC859E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3" y="2157"/>
                  <a:ext cx="15" cy="18"/>
                </a:xfrm>
                <a:custGeom>
                  <a:avLst/>
                  <a:gdLst/>
                  <a:ahLst/>
                  <a:cxnLst>
                    <a:cxn ang="0">
                      <a:pos x="7" y="36"/>
                    </a:cxn>
                    <a:cxn ang="0">
                      <a:pos x="30" y="0"/>
                    </a:cxn>
                    <a:cxn ang="0">
                      <a:pos x="30" y="0"/>
                    </a:cxn>
                    <a:cxn ang="0">
                      <a:pos x="26" y="2"/>
                    </a:cxn>
                    <a:cxn ang="0">
                      <a:pos x="17" y="6"/>
                    </a:cxn>
                    <a:cxn ang="0">
                      <a:pos x="8" y="13"/>
                    </a:cxn>
                    <a:cxn ang="0">
                      <a:pos x="1" y="21"/>
                    </a:cxn>
                    <a:cxn ang="0">
                      <a:pos x="1" y="21"/>
                    </a:cxn>
                    <a:cxn ang="0">
                      <a:pos x="0" y="28"/>
                    </a:cxn>
                    <a:cxn ang="0">
                      <a:pos x="2" y="33"/>
                    </a:cxn>
                    <a:cxn ang="0">
                      <a:pos x="6" y="35"/>
                    </a:cxn>
                    <a:cxn ang="0">
                      <a:pos x="7" y="36"/>
                    </a:cxn>
                  </a:cxnLst>
                  <a:rect l="0" t="0" r="r" b="b"/>
                  <a:pathLst>
                    <a:path w="30" h="36">
                      <a:moveTo>
                        <a:pt x="7" y="36"/>
                      </a:moveTo>
                      <a:lnTo>
                        <a:pt x="30" y="0"/>
                      </a:lnTo>
                      <a:lnTo>
                        <a:pt x="30" y="0"/>
                      </a:lnTo>
                      <a:lnTo>
                        <a:pt x="26" y="2"/>
                      </a:lnTo>
                      <a:lnTo>
                        <a:pt x="17" y="6"/>
                      </a:lnTo>
                      <a:lnTo>
                        <a:pt x="8" y="13"/>
                      </a:lnTo>
                      <a:lnTo>
                        <a:pt x="1" y="21"/>
                      </a:lnTo>
                      <a:lnTo>
                        <a:pt x="1" y="21"/>
                      </a:lnTo>
                      <a:lnTo>
                        <a:pt x="0" y="28"/>
                      </a:lnTo>
                      <a:lnTo>
                        <a:pt x="2" y="33"/>
                      </a:lnTo>
                      <a:lnTo>
                        <a:pt x="6" y="35"/>
                      </a:lnTo>
                      <a:lnTo>
                        <a:pt x="7" y="3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53" name="Freeform 578">
                  <a:extLst>
                    <a:ext uri="{FF2B5EF4-FFF2-40B4-BE49-F238E27FC236}">
                      <a16:creationId xmlns:a16="http://schemas.microsoft.com/office/drawing/2014/main" id="{C7810BFE-0665-BF4A-00E3-98C6E9087C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65" y="2142"/>
                  <a:ext cx="58" cy="50"/>
                </a:xfrm>
                <a:custGeom>
                  <a:avLst/>
                  <a:gdLst/>
                  <a:ahLst/>
                  <a:cxnLst>
                    <a:cxn ang="0">
                      <a:pos x="51" y="41"/>
                    </a:cxn>
                    <a:cxn ang="0">
                      <a:pos x="53" y="39"/>
                    </a:cxn>
                    <a:cxn ang="0">
                      <a:pos x="59" y="35"/>
                    </a:cxn>
                    <a:cxn ang="0">
                      <a:pos x="66" y="31"/>
                    </a:cxn>
                    <a:cxn ang="0">
                      <a:pos x="74" y="26"/>
                    </a:cxn>
                    <a:cxn ang="0">
                      <a:pos x="81" y="21"/>
                    </a:cxn>
                    <a:cxn ang="0">
                      <a:pos x="88" y="17"/>
                    </a:cxn>
                    <a:cxn ang="0">
                      <a:pos x="94" y="14"/>
                    </a:cxn>
                    <a:cxn ang="0">
                      <a:pos x="96" y="12"/>
                    </a:cxn>
                    <a:cxn ang="0">
                      <a:pos x="99" y="10"/>
                    </a:cxn>
                    <a:cxn ang="0">
                      <a:pos x="104" y="6"/>
                    </a:cxn>
                    <a:cxn ang="0">
                      <a:pos x="106" y="4"/>
                    </a:cxn>
                    <a:cxn ang="0">
                      <a:pos x="103" y="2"/>
                    </a:cxn>
                    <a:cxn ang="0">
                      <a:pos x="94" y="0"/>
                    </a:cxn>
                    <a:cxn ang="0">
                      <a:pos x="81" y="2"/>
                    </a:cxn>
                    <a:cxn ang="0">
                      <a:pos x="67" y="4"/>
                    </a:cxn>
                    <a:cxn ang="0">
                      <a:pos x="52" y="6"/>
                    </a:cxn>
                    <a:cxn ang="0">
                      <a:pos x="38" y="10"/>
                    </a:cxn>
                    <a:cxn ang="0">
                      <a:pos x="25" y="13"/>
                    </a:cxn>
                    <a:cxn ang="0">
                      <a:pos x="16" y="18"/>
                    </a:cxn>
                    <a:cxn ang="0">
                      <a:pos x="10" y="21"/>
                    </a:cxn>
                    <a:cxn ang="0">
                      <a:pos x="9" y="21"/>
                    </a:cxn>
                    <a:cxn ang="0">
                      <a:pos x="8" y="24"/>
                    </a:cxn>
                    <a:cxn ang="0">
                      <a:pos x="5" y="27"/>
                    </a:cxn>
                    <a:cxn ang="0">
                      <a:pos x="0" y="33"/>
                    </a:cxn>
                    <a:cxn ang="0">
                      <a:pos x="32" y="99"/>
                    </a:cxn>
                    <a:cxn ang="0">
                      <a:pos x="50" y="100"/>
                    </a:cxn>
                    <a:cxn ang="0">
                      <a:pos x="52" y="100"/>
                    </a:cxn>
                    <a:cxn ang="0">
                      <a:pos x="58" y="98"/>
                    </a:cxn>
                    <a:cxn ang="0">
                      <a:pos x="66" y="96"/>
                    </a:cxn>
                    <a:cxn ang="0">
                      <a:pos x="75" y="90"/>
                    </a:cxn>
                    <a:cxn ang="0">
                      <a:pos x="85" y="83"/>
                    </a:cxn>
                    <a:cxn ang="0">
                      <a:pos x="97" y="72"/>
                    </a:cxn>
                    <a:cxn ang="0">
                      <a:pos x="107" y="58"/>
                    </a:cxn>
                    <a:cxn ang="0">
                      <a:pos x="115" y="42"/>
                    </a:cxn>
                    <a:cxn ang="0">
                      <a:pos x="115" y="40"/>
                    </a:cxn>
                    <a:cxn ang="0">
                      <a:pos x="115" y="36"/>
                    </a:cxn>
                    <a:cxn ang="0">
                      <a:pos x="115" y="34"/>
                    </a:cxn>
                    <a:cxn ang="0">
                      <a:pos x="112" y="35"/>
                    </a:cxn>
                    <a:cxn ang="0">
                      <a:pos x="107" y="39"/>
                    </a:cxn>
                    <a:cxn ang="0">
                      <a:pos x="100" y="42"/>
                    </a:cxn>
                    <a:cxn ang="0">
                      <a:pos x="92" y="46"/>
                    </a:cxn>
                    <a:cxn ang="0">
                      <a:pos x="83" y="50"/>
                    </a:cxn>
                    <a:cxn ang="0">
                      <a:pos x="75" y="54"/>
                    </a:cxn>
                    <a:cxn ang="0">
                      <a:pos x="68" y="56"/>
                    </a:cxn>
                    <a:cxn ang="0">
                      <a:pos x="64" y="57"/>
                    </a:cxn>
                    <a:cxn ang="0">
                      <a:pos x="61" y="58"/>
                    </a:cxn>
                    <a:cxn ang="0">
                      <a:pos x="59" y="58"/>
                    </a:cxn>
                    <a:cxn ang="0">
                      <a:pos x="55" y="60"/>
                    </a:cxn>
                    <a:cxn ang="0">
                      <a:pos x="50" y="61"/>
                    </a:cxn>
                    <a:cxn ang="0">
                      <a:pos x="44" y="62"/>
                    </a:cxn>
                    <a:cxn ang="0">
                      <a:pos x="39" y="61"/>
                    </a:cxn>
                    <a:cxn ang="0">
                      <a:pos x="38" y="57"/>
                    </a:cxn>
                    <a:cxn ang="0">
                      <a:pos x="42" y="50"/>
                    </a:cxn>
                    <a:cxn ang="0">
                      <a:pos x="51" y="41"/>
                    </a:cxn>
                  </a:cxnLst>
                  <a:rect l="0" t="0" r="r" b="b"/>
                  <a:pathLst>
                    <a:path w="115" h="100">
                      <a:moveTo>
                        <a:pt x="51" y="41"/>
                      </a:moveTo>
                      <a:lnTo>
                        <a:pt x="53" y="39"/>
                      </a:lnTo>
                      <a:lnTo>
                        <a:pt x="59" y="35"/>
                      </a:lnTo>
                      <a:lnTo>
                        <a:pt x="66" y="31"/>
                      </a:lnTo>
                      <a:lnTo>
                        <a:pt x="74" y="26"/>
                      </a:lnTo>
                      <a:lnTo>
                        <a:pt x="81" y="21"/>
                      </a:lnTo>
                      <a:lnTo>
                        <a:pt x="88" y="17"/>
                      </a:lnTo>
                      <a:lnTo>
                        <a:pt x="94" y="14"/>
                      </a:lnTo>
                      <a:lnTo>
                        <a:pt x="96" y="12"/>
                      </a:lnTo>
                      <a:lnTo>
                        <a:pt x="99" y="10"/>
                      </a:lnTo>
                      <a:lnTo>
                        <a:pt x="104" y="6"/>
                      </a:lnTo>
                      <a:lnTo>
                        <a:pt x="106" y="4"/>
                      </a:lnTo>
                      <a:lnTo>
                        <a:pt x="103" y="2"/>
                      </a:lnTo>
                      <a:lnTo>
                        <a:pt x="94" y="0"/>
                      </a:lnTo>
                      <a:lnTo>
                        <a:pt x="81" y="2"/>
                      </a:lnTo>
                      <a:lnTo>
                        <a:pt x="67" y="4"/>
                      </a:lnTo>
                      <a:lnTo>
                        <a:pt x="52" y="6"/>
                      </a:lnTo>
                      <a:lnTo>
                        <a:pt x="38" y="10"/>
                      </a:lnTo>
                      <a:lnTo>
                        <a:pt x="25" y="13"/>
                      </a:lnTo>
                      <a:lnTo>
                        <a:pt x="16" y="18"/>
                      </a:lnTo>
                      <a:lnTo>
                        <a:pt x="10" y="21"/>
                      </a:lnTo>
                      <a:lnTo>
                        <a:pt x="9" y="21"/>
                      </a:lnTo>
                      <a:lnTo>
                        <a:pt x="8" y="24"/>
                      </a:lnTo>
                      <a:lnTo>
                        <a:pt x="5" y="27"/>
                      </a:lnTo>
                      <a:lnTo>
                        <a:pt x="0" y="33"/>
                      </a:lnTo>
                      <a:lnTo>
                        <a:pt x="32" y="99"/>
                      </a:lnTo>
                      <a:lnTo>
                        <a:pt x="50" y="100"/>
                      </a:lnTo>
                      <a:lnTo>
                        <a:pt x="52" y="100"/>
                      </a:lnTo>
                      <a:lnTo>
                        <a:pt x="58" y="98"/>
                      </a:lnTo>
                      <a:lnTo>
                        <a:pt x="66" y="96"/>
                      </a:lnTo>
                      <a:lnTo>
                        <a:pt x="75" y="90"/>
                      </a:lnTo>
                      <a:lnTo>
                        <a:pt x="85" y="83"/>
                      </a:lnTo>
                      <a:lnTo>
                        <a:pt x="97" y="72"/>
                      </a:lnTo>
                      <a:lnTo>
                        <a:pt x="107" y="58"/>
                      </a:lnTo>
                      <a:lnTo>
                        <a:pt x="115" y="42"/>
                      </a:lnTo>
                      <a:lnTo>
                        <a:pt x="115" y="40"/>
                      </a:lnTo>
                      <a:lnTo>
                        <a:pt x="115" y="36"/>
                      </a:lnTo>
                      <a:lnTo>
                        <a:pt x="115" y="34"/>
                      </a:lnTo>
                      <a:lnTo>
                        <a:pt x="112" y="35"/>
                      </a:lnTo>
                      <a:lnTo>
                        <a:pt x="107" y="39"/>
                      </a:lnTo>
                      <a:lnTo>
                        <a:pt x="100" y="42"/>
                      </a:lnTo>
                      <a:lnTo>
                        <a:pt x="92" y="46"/>
                      </a:lnTo>
                      <a:lnTo>
                        <a:pt x="83" y="50"/>
                      </a:lnTo>
                      <a:lnTo>
                        <a:pt x="75" y="54"/>
                      </a:lnTo>
                      <a:lnTo>
                        <a:pt x="68" y="56"/>
                      </a:lnTo>
                      <a:lnTo>
                        <a:pt x="64" y="57"/>
                      </a:lnTo>
                      <a:lnTo>
                        <a:pt x="61" y="58"/>
                      </a:lnTo>
                      <a:lnTo>
                        <a:pt x="59" y="58"/>
                      </a:lnTo>
                      <a:lnTo>
                        <a:pt x="55" y="60"/>
                      </a:lnTo>
                      <a:lnTo>
                        <a:pt x="50" y="61"/>
                      </a:lnTo>
                      <a:lnTo>
                        <a:pt x="44" y="62"/>
                      </a:lnTo>
                      <a:lnTo>
                        <a:pt x="39" y="61"/>
                      </a:lnTo>
                      <a:lnTo>
                        <a:pt x="38" y="57"/>
                      </a:lnTo>
                      <a:lnTo>
                        <a:pt x="42" y="50"/>
                      </a:lnTo>
                      <a:lnTo>
                        <a:pt x="51" y="41"/>
                      </a:lnTo>
                      <a:close/>
                    </a:path>
                  </a:pathLst>
                </a:custGeom>
                <a:solidFill>
                  <a:srgbClr val="B226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54" name="Freeform 579">
                  <a:extLst>
                    <a:ext uri="{FF2B5EF4-FFF2-40B4-BE49-F238E27FC236}">
                      <a16:creationId xmlns:a16="http://schemas.microsoft.com/office/drawing/2014/main" id="{A261549A-5448-77F0-9345-AEED138D1C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65" y="2142"/>
                  <a:ext cx="58" cy="50"/>
                </a:xfrm>
                <a:custGeom>
                  <a:avLst/>
                  <a:gdLst/>
                  <a:ahLst/>
                  <a:cxnLst>
                    <a:cxn ang="0">
                      <a:pos x="51" y="41"/>
                    </a:cxn>
                    <a:cxn ang="0">
                      <a:pos x="51" y="41"/>
                    </a:cxn>
                    <a:cxn ang="0">
                      <a:pos x="53" y="39"/>
                    </a:cxn>
                    <a:cxn ang="0">
                      <a:pos x="59" y="35"/>
                    </a:cxn>
                    <a:cxn ang="0">
                      <a:pos x="66" y="31"/>
                    </a:cxn>
                    <a:cxn ang="0">
                      <a:pos x="74" y="26"/>
                    </a:cxn>
                    <a:cxn ang="0">
                      <a:pos x="81" y="21"/>
                    </a:cxn>
                    <a:cxn ang="0">
                      <a:pos x="88" y="17"/>
                    </a:cxn>
                    <a:cxn ang="0">
                      <a:pos x="94" y="14"/>
                    </a:cxn>
                    <a:cxn ang="0">
                      <a:pos x="96" y="12"/>
                    </a:cxn>
                    <a:cxn ang="0">
                      <a:pos x="96" y="12"/>
                    </a:cxn>
                    <a:cxn ang="0">
                      <a:pos x="99" y="10"/>
                    </a:cxn>
                    <a:cxn ang="0">
                      <a:pos x="104" y="6"/>
                    </a:cxn>
                    <a:cxn ang="0">
                      <a:pos x="106" y="4"/>
                    </a:cxn>
                    <a:cxn ang="0">
                      <a:pos x="103" y="2"/>
                    </a:cxn>
                    <a:cxn ang="0">
                      <a:pos x="103" y="2"/>
                    </a:cxn>
                    <a:cxn ang="0">
                      <a:pos x="94" y="0"/>
                    </a:cxn>
                    <a:cxn ang="0">
                      <a:pos x="81" y="2"/>
                    </a:cxn>
                    <a:cxn ang="0">
                      <a:pos x="67" y="4"/>
                    </a:cxn>
                    <a:cxn ang="0">
                      <a:pos x="52" y="6"/>
                    </a:cxn>
                    <a:cxn ang="0">
                      <a:pos x="38" y="10"/>
                    </a:cxn>
                    <a:cxn ang="0">
                      <a:pos x="25" y="13"/>
                    </a:cxn>
                    <a:cxn ang="0">
                      <a:pos x="16" y="18"/>
                    </a:cxn>
                    <a:cxn ang="0">
                      <a:pos x="10" y="21"/>
                    </a:cxn>
                    <a:cxn ang="0">
                      <a:pos x="10" y="21"/>
                    </a:cxn>
                    <a:cxn ang="0">
                      <a:pos x="9" y="21"/>
                    </a:cxn>
                    <a:cxn ang="0">
                      <a:pos x="8" y="24"/>
                    </a:cxn>
                    <a:cxn ang="0">
                      <a:pos x="5" y="27"/>
                    </a:cxn>
                    <a:cxn ang="0">
                      <a:pos x="0" y="33"/>
                    </a:cxn>
                    <a:cxn ang="0">
                      <a:pos x="32" y="99"/>
                    </a:cxn>
                    <a:cxn ang="0">
                      <a:pos x="50" y="100"/>
                    </a:cxn>
                    <a:cxn ang="0">
                      <a:pos x="50" y="100"/>
                    </a:cxn>
                    <a:cxn ang="0">
                      <a:pos x="52" y="100"/>
                    </a:cxn>
                    <a:cxn ang="0">
                      <a:pos x="58" y="98"/>
                    </a:cxn>
                    <a:cxn ang="0">
                      <a:pos x="66" y="96"/>
                    </a:cxn>
                    <a:cxn ang="0">
                      <a:pos x="75" y="90"/>
                    </a:cxn>
                    <a:cxn ang="0">
                      <a:pos x="85" y="83"/>
                    </a:cxn>
                    <a:cxn ang="0">
                      <a:pos x="97" y="72"/>
                    </a:cxn>
                    <a:cxn ang="0">
                      <a:pos x="107" y="58"/>
                    </a:cxn>
                    <a:cxn ang="0">
                      <a:pos x="115" y="42"/>
                    </a:cxn>
                    <a:cxn ang="0">
                      <a:pos x="115" y="42"/>
                    </a:cxn>
                    <a:cxn ang="0">
                      <a:pos x="115" y="40"/>
                    </a:cxn>
                    <a:cxn ang="0">
                      <a:pos x="115" y="36"/>
                    </a:cxn>
                    <a:cxn ang="0">
                      <a:pos x="115" y="34"/>
                    </a:cxn>
                    <a:cxn ang="0">
                      <a:pos x="112" y="35"/>
                    </a:cxn>
                    <a:cxn ang="0">
                      <a:pos x="112" y="35"/>
                    </a:cxn>
                    <a:cxn ang="0">
                      <a:pos x="107" y="39"/>
                    </a:cxn>
                    <a:cxn ang="0">
                      <a:pos x="100" y="42"/>
                    </a:cxn>
                    <a:cxn ang="0">
                      <a:pos x="92" y="46"/>
                    </a:cxn>
                    <a:cxn ang="0">
                      <a:pos x="83" y="50"/>
                    </a:cxn>
                    <a:cxn ang="0">
                      <a:pos x="75" y="54"/>
                    </a:cxn>
                    <a:cxn ang="0">
                      <a:pos x="68" y="56"/>
                    </a:cxn>
                    <a:cxn ang="0">
                      <a:pos x="64" y="57"/>
                    </a:cxn>
                    <a:cxn ang="0">
                      <a:pos x="61" y="58"/>
                    </a:cxn>
                    <a:cxn ang="0">
                      <a:pos x="61" y="58"/>
                    </a:cxn>
                    <a:cxn ang="0">
                      <a:pos x="59" y="58"/>
                    </a:cxn>
                    <a:cxn ang="0">
                      <a:pos x="55" y="60"/>
                    </a:cxn>
                    <a:cxn ang="0">
                      <a:pos x="50" y="61"/>
                    </a:cxn>
                    <a:cxn ang="0">
                      <a:pos x="44" y="62"/>
                    </a:cxn>
                    <a:cxn ang="0">
                      <a:pos x="39" y="61"/>
                    </a:cxn>
                    <a:cxn ang="0">
                      <a:pos x="38" y="57"/>
                    </a:cxn>
                    <a:cxn ang="0">
                      <a:pos x="42" y="50"/>
                    </a:cxn>
                    <a:cxn ang="0">
                      <a:pos x="51" y="41"/>
                    </a:cxn>
                  </a:cxnLst>
                  <a:rect l="0" t="0" r="r" b="b"/>
                  <a:pathLst>
                    <a:path w="115" h="100">
                      <a:moveTo>
                        <a:pt x="51" y="41"/>
                      </a:moveTo>
                      <a:lnTo>
                        <a:pt x="51" y="41"/>
                      </a:lnTo>
                      <a:lnTo>
                        <a:pt x="53" y="39"/>
                      </a:lnTo>
                      <a:lnTo>
                        <a:pt x="59" y="35"/>
                      </a:lnTo>
                      <a:lnTo>
                        <a:pt x="66" y="31"/>
                      </a:lnTo>
                      <a:lnTo>
                        <a:pt x="74" y="26"/>
                      </a:lnTo>
                      <a:lnTo>
                        <a:pt x="81" y="21"/>
                      </a:lnTo>
                      <a:lnTo>
                        <a:pt x="88" y="17"/>
                      </a:lnTo>
                      <a:lnTo>
                        <a:pt x="94" y="14"/>
                      </a:lnTo>
                      <a:lnTo>
                        <a:pt x="96" y="12"/>
                      </a:lnTo>
                      <a:lnTo>
                        <a:pt x="96" y="12"/>
                      </a:lnTo>
                      <a:lnTo>
                        <a:pt x="99" y="10"/>
                      </a:lnTo>
                      <a:lnTo>
                        <a:pt x="104" y="6"/>
                      </a:lnTo>
                      <a:lnTo>
                        <a:pt x="106" y="4"/>
                      </a:lnTo>
                      <a:lnTo>
                        <a:pt x="103" y="2"/>
                      </a:lnTo>
                      <a:lnTo>
                        <a:pt x="103" y="2"/>
                      </a:lnTo>
                      <a:lnTo>
                        <a:pt x="94" y="0"/>
                      </a:lnTo>
                      <a:lnTo>
                        <a:pt x="81" y="2"/>
                      </a:lnTo>
                      <a:lnTo>
                        <a:pt x="67" y="4"/>
                      </a:lnTo>
                      <a:lnTo>
                        <a:pt x="52" y="6"/>
                      </a:lnTo>
                      <a:lnTo>
                        <a:pt x="38" y="10"/>
                      </a:lnTo>
                      <a:lnTo>
                        <a:pt x="25" y="13"/>
                      </a:lnTo>
                      <a:lnTo>
                        <a:pt x="16" y="18"/>
                      </a:lnTo>
                      <a:lnTo>
                        <a:pt x="10" y="21"/>
                      </a:lnTo>
                      <a:lnTo>
                        <a:pt x="10" y="21"/>
                      </a:lnTo>
                      <a:lnTo>
                        <a:pt x="9" y="21"/>
                      </a:lnTo>
                      <a:lnTo>
                        <a:pt x="8" y="24"/>
                      </a:lnTo>
                      <a:lnTo>
                        <a:pt x="5" y="27"/>
                      </a:lnTo>
                      <a:lnTo>
                        <a:pt x="0" y="33"/>
                      </a:lnTo>
                      <a:lnTo>
                        <a:pt x="32" y="99"/>
                      </a:lnTo>
                      <a:lnTo>
                        <a:pt x="50" y="100"/>
                      </a:lnTo>
                      <a:lnTo>
                        <a:pt x="50" y="100"/>
                      </a:lnTo>
                      <a:lnTo>
                        <a:pt x="52" y="100"/>
                      </a:lnTo>
                      <a:lnTo>
                        <a:pt x="58" y="98"/>
                      </a:lnTo>
                      <a:lnTo>
                        <a:pt x="66" y="96"/>
                      </a:lnTo>
                      <a:lnTo>
                        <a:pt x="75" y="90"/>
                      </a:lnTo>
                      <a:lnTo>
                        <a:pt x="85" y="83"/>
                      </a:lnTo>
                      <a:lnTo>
                        <a:pt x="97" y="72"/>
                      </a:lnTo>
                      <a:lnTo>
                        <a:pt x="107" y="58"/>
                      </a:lnTo>
                      <a:lnTo>
                        <a:pt x="115" y="42"/>
                      </a:lnTo>
                      <a:lnTo>
                        <a:pt x="115" y="42"/>
                      </a:lnTo>
                      <a:lnTo>
                        <a:pt x="115" y="40"/>
                      </a:lnTo>
                      <a:lnTo>
                        <a:pt x="115" y="36"/>
                      </a:lnTo>
                      <a:lnTo>
                        <a:pt x="115" y="34"/>
                      </a:lnTo>
                      <a:lnTo>
                        <a:pt x="112" y="35"/>
                      </a:lnTo>
                      <a:lnTo>
                        <a:pt x="112" y="35"/>
                      </a:lnTo>
                      <a:lnTo>
                        <a:pt x="107" y="39"/>
                      </a:lnTo>
                      <a:lnTo>
                        <a:pt x="100" y="42"/>
                      </a:lnTo>
                      <a:lnTo>
                        <a:pt x="92" y="46"/>
                      </a:lnTo>
                      <a:lnTo>
                        <a:pt x="83" y="50"/>
                      </a:lnTo>
                      <a:lnTo>
                        <a:pt x="75" y="54"/>
                      </a:lnTo>
                      <a:lnTo>
                        <a:pt x="68" y="56"/>
                      </a:lnTo>
                      <a:lnTo>
                        <a:pt x="64" y="57"/>
                      </a:lnTo>
                      <a:lnTo>
                        <a:pt x="61" y="58"/>
                      </a:lnTo>
                      <a:lnTo>
                        <a:pt x="61" y="58"/>
                      </a:lnTo>
                      <a:lnTo>
                        <a:pt x="59" y="58"/>
                      </a:lnTo>
                      <a:lnTo>
                        <a:pt x="55" y="60"/>
                      </a:lnTo>
                      <a:lnTo>
                        <a:pt x="50" y="61"/>
                      </a:lnTo>
                      <a:lnTo>
                        <a:pt x="44" y="62"/>
                      </a:lnTo>
                      <a:lnTo>
                        <a:pt x="39" y="61"/>
                      </a:lnTo>
                      <a:lnTo>
                        <a:pt x="38" y="57"/>
                      </a:lnTo>
                      <a:lnTo>
                        <a:pt x="42" y="50"/>
                      </a:lnTo>
                      <a:lnTo>
                        <a:pt x="51" y="4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55" name="Freeform 580">
                  <a:extLst>
                    <a:ext uri="{FF2B5EF4-FFF2-40B4-BE49-F238E27FC236}">
                      <a16:creationId xmlns:a16="http://schemas.microsoft.com/office/drawing/2014/main" id="{78D0069C-FAFF-BD43-F8ED-97005CD526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66" y="2154"/>
                  <a:ext cx="22" cy="38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0" y="8"/>
                    </a:cxn>
                    <a:cxn ang="0">
                      <a:pos x="3" y="5"/>
                    </a:cxn>
                    <a:cxn ang="0">
                      <a:pos x="5" y="3"/>
                    </a:cxn>
                    <a:cxn ang="0">
                      <a:pos x="8" y="0"/>
                    </a:cxn>
                    <a:cxn ang="0">
                      <a:pos x="44" y="75"/>
                    </a:cxn>
                    <a:cxn ang="0">
                      <a:pos x="31" y="75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44" h="75">
                      <a:moveTo>
                        <a:pt x="0" y="9"/>
                      </a:moveTo>
                      <a:lnTo>
                        <a:pt x="0" y="8"/>
                      </a:lnTo>
                      <a:lnTo>
                        <a:pt x="3" y="5"/>
                      </a:lnTo>
                      <a:lnTo>
                        <a:pt x="5" y="3"/>
                      </a:lnTo>
                      <a:lnTo>
                        <a:pt x="8" y="0"/>
                      </a:lnTo>
                      <a:lnTo>
                        <a:pt x="44" y="75"/>
                      </a:lnTo>
                      <a:lnTo>
                        <a:pt x="31" y="75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8C002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56" name="Freeform 581">
                  <a:extLst>
                    <a:ext uri="{FF2B5EF4-FFF2-40B4-BE49-F238E27FC236}">
                      <a16:creationId xmlns:a16="http://schemas.microsoft.com/office/drawing/2014/main" id="{61984183-3E30-7BBC-D713-3D3F987B9A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0" y="2169"/>
                  <a:ext cx="27" cy="19"/>
                </a:xfrm>
                <a:custGeom>
                  <a:avLst/>
                  <a:gdLst/>
                  <a:ahLst/>
                  <a:cxnLst>
                    <a:cxn ang="0">
                      <a:pos x="0" y="38"/>
                    </a:cxn>
                    <a:cxn ang="0">
                      <a:pos x="2" y="37"/>
                    </a:cxn>
                    <a:cxn ang="0">
                      <a:pos x="8" y="32"/>
                    </a:cxn>
                    <a:cxn ang="0">
                      <a:pos x="16" y="28"/>
                    </a:cxn>
                    <a:cxn ang="0">
                      <a:pos x="25" y="21"/>
                    </a:cxn>
                    <a:cxn ang="0">
                      <a:pos x="34" y="14"/>
                    </a:cxn>
                    <a:cxn ang="0">
                      <a:pos x="43" y="8"/>
                    </a:cxn>
                    <a:cxn ang="0">
                      <a:pos x="49" y="3"/>
                    </a:cxn>
                    <a:cxn ang="0">
                      <a:pos x="53" y="0"/>
                    </a:cxn>
                    <a:cxn ang="0">
                      <a:pos x="49" y="3"/>
                    </a:cxn>
                    <a:cxn ang="0">
                      <a:pos x="41" y="13"/>
                    </a:cxn>
                    <a:cxn ang="0">
                      <a:pos x="31" y="23"/>
                    </a:cxn>
                    <a:cxn ang="0">
                      <a:pos x="21" y="29"/>
                    </a:cxn>
                    <a:cxn ang="0">
                      <a:pos x="0" y="38"/>
                    </a:cxn>
                  </a:cxnLst>
                  <a:rect l="0" t="0" r="r" b="b"/>
                  <a:pathLst>
                    <a:path w="53" h="38">
                      <a:moveTo>
                        <a:pt x="0" y="38"/>
                      </a:moveTo>
                      <a:lnTo>
                        <a:pt x="2" y="37"/>
                      </a:lnTo>
                      <a:lnTo>
                        <a:pt x="8" y="32"/>
                      </a:lnTo>
                      <a:lnTo>
                        <a:pt x="16" y="28"/>
                      </a:lnTo>
                      <a:lnTo>
                        <a:pt x="25" y="21"/>
                      </a:lnTo>
                      <a:lnTo>
                        <a:pt x="34" y="14"/>
                      </a:lnTo>
                      <a:lnTo>
                        <a:pt x="43" y="8"/>
                      </a:lnTo>
                      <a:lnTo>
                        <a:pt x="49" y="3"/>
                      </a:lnTo>
                      <a:lnTo>
                        <a:pt x="53" y="0"/>
                      </a:lnTo>
                      <a:lnTo>
                        <a:pt x="49" y="3"/>
                      </a:lnTo>
                      <a:lnTo>
                        <a:pt x="41" y="13"/>
                      </a:lnTo>
                      <a:lnTo>
                        <a:pt x="31" y="23"/>
                      </a:lnTo>
                      <a:lnTo>
                        <a:pt x="21" y="29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9E123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57" name="Freeform 582">
                  <a:extLst>
                    <a:ext uri="{FF2B5EF4-FFF2-40B4-BE49-F238E27FC236}">
                      <a16:creationId xmlns:a16="http://schemas.microsoft.com/office/drawing/2014/main" id="{E807C169-E244-3A45-0C95-A4EA1C782C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77" y="2145"/>
                  <a:ext cx="37" cy="14"/>
                </a:xfrm>
                <a:custGeom>
                  <a:avLst/>
                  <a:gdLst/>
                  <a:ahLst/>
                  <a:cxnLst>
                    <a:cxn ang="0">
                      <a:pos x="0" y="28"/>
                    </a:cxn>
                    <a:cxn ang="0">
                      <a:pos x="2" y="27"/>
                    </a:cxn>
                    <a:cxn ang="0">
                      <a:pos x="8" y="25"/>
                    </a:cxn>
                    <a:cxn ang="0">
                      <a:pos x="17" y="20"/>
                    </a:cxn>
                    <a:cxn ang="0">
                      <a:pos x="29" y="15"/>
                    </a:cxn>
                    <a:cxn ang="0">
                      <a:pos x="41" y="9"/>
                    </a:cxn>
                    <a:cxn ang="0">
                      <a:pos x="53" y="6"/>
                    </a:cxn>
                    <a:cxn ang="0">
                      <a:pos x="65" y="3"/>
                    </a:cxn>
                    <a:cxn ang="0">
                      <a:pos x="74" y="0"/>
                    </a:cxn>
                    <a:cxn ang="0">
                      <a:pos x="71" y="1"/>
                    </a:cxn>
                    <a:cxn ang="0">
                      <a:pos x="62" y="5"/>
                    </a:cxn>
                    <a:cxn ang="0">
                      <a:pos x="53" y="8"/>
                    </a:cxn>
                    <a:cxn ang="0">
                      <a:pos x="47" y="11"/>
                    </a:cxn>
                    <a:cxn ang="0">
                      <a:pos x="44" y="14"/>
                    </a:cxn>
                    <a:cxn ang="0">
                      <a:pos x="37" y="18"/>
                    </a:cxn>
                    <a:cxn ang="0">
                      <a:pos x="30" y="21"/>
                    </a:cxn>
                    <a:cxn ang="0">
                      <a:pos x="23" y="23"/>
                    </a:cxn>
                    <a:cxn ang="0">
                      <a:pos x="16" y="25"/>
                    </a:cxn>
                    <a:cxn ang="0">
                      <a:pos x="8" y="27"/>
                    </a:cxn>
                    <a:cxn ang="0">
                      <a:pos x="2" y="28"/>
                    </a:cxn>
                    <a:cxn ang="0">
                      <a:pos x="0" y="28"/>
                    </a:cxn>
                  </a:cxnLst>
                  <a:rect l="0" t="0" r="r" b="b"/>
                  <a:pathLst>
                    <a:path w="74" h="28">
                      <a:moveTo>
                        <a:pt x="0" y="28"/>
                      </a:moveTo>
                      <a:lnTo>
                        <a:pt x="2" y="27"/>
                      </a:lnTo>
                      <a:lnTo>
                        <a:pt x="8" y="25"/>
                      </a:lnTo>
                      <a:lnTo>
                        <a:pt x="17" y="20"/>
                      </a:lnTo>
                      <a:lnTo>
                        <a:pt x="29" y="15"/>
                      </a:lnTo>
                      <a:lnTo>
                        <a:pt x="41" y="9"/>
                      </a:lnTo>
                      <a:lnTo>
                        <a:pt x="53" y="6"/>
                      </a:lnTo>
                      <a:lnTo>
                        <a:pt x="65" y="3"/>
                      </a:lnTo>
                      <a:lnTo>
                        <a:pt x="74" y="0"/>
                      </a:lnTo>
                      <a:lnTo>
                        <a:pt x="71" y="1"/>
                      </a:lnTo>
                      <a:lnTo>
                        <a:pt x="62" y="5"/>
                      </a:lnTo>
                      <a:lnTo>
                        <a:pt x="53" y="8"/>
                      </a:lnTo>
                      <a:lnTo>
                        <a:pt x="47" y="11"/>
                      </a:lnTo>
                      <a:lnTo>
                        <a:pt x="44" y="14"/>
                      </a:lnTo>
                      <a:lnTo>
                        <a:pt x="37" y="18"/>
                      </a:lnTo>
                      <a:lnTo>
                        <a:pt x="30" y="21"/>
                      </a:lnTo>
                      <a:lnTo>
                        <a:pt x="23" y="23"/>
                      </a:lnTo>
                      <a:lnTo>
                        <a:pt x="16" y="25"/>
                      </a:lnTo>
                      <a:lnTo>
                        <a:pt x="8" y="27"/>
                      </a:lnTo>
                      <a:lnTo>
                        <a:pt x="2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9E123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58" name="Freeform 583">
                  <a:extLst>
                    <a:ext uri="{FF2B5EF4-FFF2-40B4-BE49-F238E27FC236}">
                      <a16:creationId xmlns:a16="http://schemas.microsoft.com/office/drawing/2014/main" id="{3089B8A9-C1AE-57C7-CA42-0F7DC0E876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6" y="2171"/>
                  <a:ext cx="15" cy="9"/>
                </a:xfrm>
                <a:custGeom>
                  <a:avLst/>
                  <a:gdLst/>
                  <a:ahLst/>
                  <a:cxnLst>
                    <a:cxn ang="0">
                      <a:pos x="0" y="18"/>
                    </a:cxn>
                    <a:cxn ang="0">
                      <a:pos x="30" y="0"/>
                    </a:cxn>
                    <a:cxn ang="0">
                      <a:pos x="27" y="2"/>
                    </a:cxn>
                    <a:cxn ang="0">
                      <a:pos x="19" y="4"/>
                    </a:cxn>
                    <a:cxn ang="0">
                      <a:pos x="8" y="10"/>
                    </a:cxn>
                    <a:cxn ang="0">
                      <a:pos x="0" y="18"/>
                    </a:cxn>
                  </a:cxnLst>
                  <a:rect l="0" t="0" r="r" b="b"/>
                  <a:pathLst>
                    <a:path w="30" h="18">
                      <a:moveTo>
                        <a:pt x="0" y="18"/>
                      </a:moveTo>
                      <a:lnTo>
                        <a:pt x="30" y="0"/>
                      </a:lnTo>
                      <a:lnTo>
                        <a:pt x="27" y="2"/>
                      </a:lnTo>
                      <a:lnTo>
                        <a:pt x="19" y="4"/>
                      </a:lnTo>
                      <a:lnTo>
                        <a:pt x="8" y="1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BF33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59" name="Freeform 584">
                  <a:extLst>
                    <a:ext uri="{FF2B5EF4-FFF2-40B4-BE49-F238E27FC236}">
                      <a16:creationId xmlns:a16="http://schemas.microsoft.com/office/drawing/2014/main" id="{9AF03328-E1AB-3751-EBE5-6899C93AB1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79" y="2147"/>
                  <a:ext cx="18" cy="7"/>
                </a:xfrm>
                <a:custGeom>
                  <a:avLst/>
                  <a:gdLst/>
                  <a:ahLst/>
                  <a:cxnLst>
                    <a:cxn ang="0">
                      <a:pos x="0" y="14"/>
                    </a:cxn>
                    <a:cxn ang="0">
                      <a:pos x="35" y="0"/>
                    </a:cxn>
                    <a:cxn ang="0">
                      <a:pos x="33" y="0"/>
                    </a:cxn>
                    <a:cxn ang="0">
                      <a:pos x="32" y="0"/>
                    </a:cxn>
                    <a:cxn ang="0">
                      <a:pos x="29" y="0"/>
                    </a:cxn>
                    <a:cxn ang="0">
                      <a:pos x="24" y="1"/>
                    </a:cxn>
                    <a:cxn ang="0">
                      <a:pos x="20" y="2"/>
                    </a:cxn>
                    <a:cxn ang="0">
                      <a:pos x="14" y="4"/>
                    </a:cxn>
                    <a:cxn ang="0">
                      <a:pos x="7" y="8"/>
                    </a:cxn>
                    <a:cxn ang="0">
                      <a:pos x="0" y="14"/>
                    </a:cxn>
                  </a:cxnLst>
                  <a:rect l="0" t="0" r="r" b="b"/>
                  <a:pathLst>
                    <a:path w="35" h="14">
                      <a:moveTo>
                        <a:pt x="0" y="14"/>
                      </a:moveTo>
                      <a:lnTo>
                        <a:pt x="35" y="0"/>
                      </a:lnTo>
                      <a:lnTo>
                        <a:pt x="33" y="0"/>
                      </a:lnTo>
                      <a:lnTo>
                        <a:pt x="32" y="0"/>
                      </a:lnTo>
                      <a:lnTo>
                        <a:pt x="29" y="0"/>
                      </a:lnTo>
                      <a:lnTo>
                        <a:pt x="24" y="1"/>
                      </a:lnTo>
                      <a:lnTo>
                        <a:pt x="20" y="2"/>
                      </a:lnTo>
                      <a:lnTo>
                        <a:pt x="14" y="4"/>
                      </a:lnTo>
                      <a:lnTo>
                        <a:pt x="7" y="8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BF33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2281" name="Group 585">
                <a:extLst>
                  <a:ext uri="{FF2B5EF4-FFF2-40B4-BE49-F238E27FC236}">
                    <a16:creationId xmlns:a16="http://schemas.microsoft.com/office/drawing/2014/main" id="{340309EE-8076-D5F4-9558-CD058CDEB1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3" y="1760"/>
                <a:ext cx="880" cy="246"/>
                <a:chOff x="2904" y="2592"/>
                <a:chExt cx="2660" cy="576"/>
              </a:xfrm>
            </p:grpSpPr>
            <p:grpSp>
              <p:nvGrpSpPr>
                <p:cNvPr id="2283" name="Group 586">
                  <a:extLst>
                    <a:ext uri="{FF2B5EF4-FFF2-40B4-BE49-F238E27FC236}">
                      <a16:creationId xmlns:a16="http://schemas.microsoft.com/office/drawing/2014/main" id="{32474670-DEB9-5B0E-F94B-8688E93F89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76" y="2592"/>
                  <a:ext cx="2588" cy="568"/>
                  <a:chOff x="528" y="2352"/>
                  <a:chExt cx="2588" cy="568"/>
                </a:xfrm>
              </p:grpSpPr>
              <p:sp>
                <p:nvSpPr>
                  <p:cNvPr id="2285" name="Freeform 587">
                    <a:extLst>
                      <a:ext uri="{FF2B5EF4-FFF2-40B4-BE49-F238E27FC236}">
                        <a16:creationId xmlns:a16="http://schemas.microsoft.com/office/drawing/2014/main" id="{189A825D-F35C-490C-2B50-498591E63B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" y="2673"/>
                    <a:ext cx="2588" cy="247"/>
                  </a:xfrm>
                  <a:custGeom>
                    <a:avLst/>
                    <a:gdLst/>
                    <a:ahLst/>
                    <a:cxnLst>
                      <a:cxn ang="0">
                        <a:pos x="44" y="548"/>
                      </a:cxn>
                      <a:cxn ang="0">
                        <a:pos x="0" y="194"/>
                      </a:cxn>
                      <a:cxn ang="0">
                        <a:pos x="5857" y="194"/>
                      </a:cxn>
                      <a:cxn ang="0">
                        <a:pos x="5885" y="85"/>
                      </a:cxn>
                      <a:cxn ang="0">
                        <a:pos x="6331" y="85"/>
                      </a:cxn>
                      <a:cxn ang="0">
                        <a:pos x="6331" y="0"/>
                      </a:cxn>
                      <a:cxn ang="0">
                        <a:pos x="6586" y="0"/>
                      </a:cxn>
                      <a:cxn ang="0">
                        <a:pos x="6584" y="76"/>
                      </a:cxn>
                      <a:cxn ang="0">
                        <a:pos x="7452" y="46"/>
                      </a:cxn>
                      <a:cxn ang="0">
                        <a:pos x="7430" y="77"/>
                      </a:cxn>
                      <a:cxn ang="0">
                        <a:pos x="7407" y="108"/>
                      </a:cxn>
                      <a:cxn ang="0">
                        <a:pos x="7385" y="141"/>
                      </a:cxn>
                      <a:cxn ang="0">
                        <a:pos x="7363" y="172"/>
                      </a:cxn>
                      <a:cxn ang="0">
                        <a:pos x="7340" y="203"/>
                      </a:cxn>
                      <a:cxn ang="0">
                        <a:pos x="7318" y="234"/>
                      </a:cxn>
                      <a:cxn ang="0">
                        <a:pos x="7296" y="265"/>
                      </a:cxn>
                      <a:cxn ang="0">
                        <a:pos x="7274" y="297"/>
                      </a:cxn>
                      <a:cxn ang="0">
                        <a:pos x="7251" y="328"/>
                      </a:cxn>
                      <a:cxn ang="0">
                        <a:pos x="7229" y="359"/>
                      </a:cxn>
                      <a:cxn ang="0">
                        <a:pos x="7208" y="391"/>
                      </a:cxn>
                      <a:cxn ang="0">
                        <a:pos x="7184" y="422"/>
                      </a:cxn>
                      <a:cxn ang="0">
                        <a:pos x="7163" y="454"/>
                      </a:cxn>
                      <a:cxn ang="0">
                        <a:pos x="7141" y="486"/>
                      </a:cxn>
                      <a:cxn ang="0">
                        <a:pos x="7118" y="517"/>
                      </a:cxn>
                      <a:cxn ang="0">
                        <a:pos x="7096" y="549"/>
                      </a:cxn>
                      <a:cxn ang="0">
                        <a:pos x="44" y="548"/>
                      </a:cxn>
                    </a:cxnLst>
                    <a:rect l="0" t="0" r="r" b="b"/>
                    <a:pathLst>
                      <a:path w="7452" h="549">
                        <a:moveTo>
                          <a:pt x="44" y="548"/>
                        </a:moveTo>
                        <a:lnTo>
                          <a:pt x="0" y="194"/>
                        </a:lnTo>
                        <a:lnTo>
                          <a:pt x="5857" y="194"/>
                        </a:lnTo>
                        <a:lnTo>
                          <a:pt x="5885" y="85"/>
                        </a:lnTo>
                        <a:lnTo>
                          <a:pt x="6331" y="85"/>
                        </a:lnTo>
                        <a:lnTo>
                          <a:pt x="6331" y="0"/>
                        </a:lnTo>
                        <a:lnTo>
                          <a:pt x="6586" y="0"/>
                        </a:lnTo>
                        <a:lnTo>
                          <a:pt x="6584" y="76"/>
                        </a:lnTo>
                        <a:lnTo>
                          <a:pt x="7452" y="46"/>
                        </a:lnTo>
                        <a:lnTo>
                          <a:pt x="7430" y="77"/>
                        </a:lnTo>
                        <a:lnTo>
                          <a:pt x="7407" y="108"/>
                        </a:lnTo>
                        <a:lnTo>
                          <a:pt x="7385" y="141"/>
                        </a:lnTo>
                        <a:lnTo>
                          <a:pt x="7363" y="172"/>
                        </a:lnTo>
                        <a:lnTo>
                          <a:pt x="7340" y="203"/>
                        </a:lnTo>
                        <a:lnTo>
                          <a:pt x="7318" y="234"/>
                        </a:lnTo>
                        <a:lnTo>
                          <a:pt x="7296" y="265"/>
                        </a:lnTo>
                        <a:lnTo>
                          <a:pt x="7274" y="297"/>
                        </a:lnTo>
                        <a:lnTo>
                          <a:pt x="7251" y="328"/>
                        </a:lnTo>
                        <a:lnTo>
                          <a:pt x="7229" y="359"/>
                        </a:lnTo>
                        <a:lnTo>
                          <a:pt x="7208" y="391"/>
                        </a:lnTo>
                        <a:lnTo>
                          <a:pt x="7184" y="422"/>
                        </a:lnTo>
                        <a:lnTo>
                          <a:pt x="7163" y="454"/>
                        </a:lnTo>
                        <a:lnTo>
                          <a:pt x="7141" y="486"/>
                        </a:lnTo>
                        <a:lnTo>
                          <a:pt x="7118" y="517"/>
                        </a:lnTo>
                        <a:lnTo>
                          <a:pt x="7096" y="549"/>
                        </a:lnTo>
                        <a:lnTo>
                          <a:pt x="44" y="548"/>
                        </a:lnTo>
                        <a:close/>
                      </a:path>
                    </a:pathLst>
                  </a:custGeom>
                  <a:solidFill>
                    <a:srgbClr val="3366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86" name="Freeform 588">
                    <a:extLst>
                      <a:ext uri="{FF2B5EF4-FFF2-40B4-BE49-F238E27FC236}">
                        <a16:creationId xmlns:a16="http://schemas.microsoft.com/office/drawing/2014/main" id="{DD892C8E-8BB7-17A5-694B-58C1721406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" y="2673"/>
                    <a:ext cx="2588" cy="247"/>
                  </a:xfrm>
                  <a:custGeom>
                    <a:avLst/>
                    <a:gdLst/>
                    <a:ahLst/>
                    <a:cxnLst>
                      <a:cxn ang="0">
                        <a:pos x="44" y="548"/>
                      </a:cxn>
                      <a:cxn ang="0">
                        <a:pos x="0" y="194"/>
                      </a:cxn>
                      <a:cxn ang="0">
                        <a:pos x="5857" y="194"/>
                      </a:cxn>
                      <a:cxn ang="0">
                        <a:pos x="5885" y="85"/>
                      </a:cxn>
                      <a:cxn ang="0">
                        <a:pos x="6331" y="85"/>
                      </a:cxn>
                      <a:cxn ang="0">
                        <a:pos x="6331" y="0"/>
                      </a:cxn>
                      <a:cxn ang="0">
                        <a:pos x="6586" y="0"/>
                      </a:cxn>
                      <a:cxn ang="0">
                        <a:pos x="6584" y="76"/>
                      </a:cxn>
                      <a:cxn ang="0">
                        <a:pos x="7452" y="46"/>
                      </a:cxn>
                      <a:cxn ang="0">
                        <a:pos x="7452" y="46"/>
                      </a:cxn>
                      <a:cxn ang="0">
                        <a:pos x="7430" y="77"/>
                      </a:cxn>
                      <a:cxn ang="0">
                        <a:pos x="7407" y="108"/>
                      </a:cxn>
                      <a:cxn ang="0">
                        <a:pos x="7385" y="141"/>
                      </a:cxn>
                      <a:cxn ang="0">
                        <a:pos x="7363" y="172"/>
                      </a:cxn>
                      <a:cxn ang="0">
                        <a:pos x="7340" y="203"/>
                      </a:cxn>
                      <a:cxn ang="0">
                        <a:pos x="7318" y="234"/>
                      </a:cxn>
                      <a:cxn ang="0">
                        <a:pos x="7296" y="265"/>
                      </a:cxn>
                      <a:cxn ang="0">
                        <a:pos x="7274" y="297"/>
                      </a:cxn>
                      <a:cxn ang="0">
                        <a:pos x="7251" y="328"/>
                      </a:cxn>
                      <a:cxn ang="0">
                        <a:pos x="7229" y="359"/>
                      </a:cxn>
                      <a:cxn ang="0">
                        <a:pos x="7208" y="391"/>
                      </a:cxn>
                      <a:cxn ang="0">
                        <a:pos x="7184" y="422"/>
                      </a:cxn>
                      <a:cxn ang="0">
                        <a:pos x="7163" y="454"/>
                      </a:cxn>
                      <a:cxn ang="0">
                        <a:pos x="7141" y="486"/>
                      </a:cxn>
                      <a:cxn ang="0">
                        <a:pos x="7118" y="517"/>
                      </a:cxn>
                      <a:cxn ang="0">
                        <a:pos x="7096" y="549"/>
                      </a:cxn>
                      <a:cxn ang="0">
                        <a:pos x="44" y="548"/>
                      </a:cxn>
                    </a:cxnLst>
                    <a:rect l="0" t="0" r="r" b="b"/>
                    <a:pathLst>
                      <a:path w="7452" h="549">
                        <a:moveTo>
                          <a:pt x="44" y="548"/>
                        </a:moveTo>
                        <a:lnTo>
                          <a:pt x="0" y="194"/>
                        </a:lnTo>
                        <a:lnTo>
                          <a:pt x="5857" y="194"/>
                        </a:lnTo>
                        <a:lnTo>
                          <a:pt x="5885" y="85"/>
                        </a:lnTo>
                        <a:lnTo>
                          <a:pt x="6331" y="85"/>
                        </a:lnTo>
                        <a:lnTo>
                          <a:pt x="6331" y="0"/>
                        </a:lnTo>
                        <a:lnTo>
                          <a:pt x="6586" y="0"/>
                        </a:lnTo>
                        <a:lnTo>
                          <a:pt x="6584" y="76"/>
                        </a:lnTo>
                        <a:lnTo>
                          <a:pt x="7452" y="46"/>
                        </a:lnTo>
                        <a:lnTo>
                          <a:pt x="7452" y="46"/>
                        </a:lnTo>
                        <a:lnTo>
                          <a:pt x="7430" y="77"/>
                        </a:lnTo>
                        <a:lnTo>
                          <a:pt x="7407" y="108"/>
                        </a:lnTo>
                        <a:lnTo>
                          <a:pt x="7385" y="141"/>
                        </a:lnTo>
                        <a:lnTo>
                          <a:pt x="7363" y="172"/>
                        </a:lnTo>
                        <a:lnTo>
                          <a:pt x="7340" y="203"/>
                        </a:lnTo>
                        <a:lnTo>
                          <a:pt x="7318" y="234"/>
                        </a:lnTo>
                        <a:lnTo>
                          <a:pt x="7296" y="265"/>
                        </a:lnTo>
                        <a:lnTo>
                          <a:pt x="7274" y="297"/>
                        </a:lnTo>
                        <a:lnTo>
                          <a:pt x="7251" y="328"/>
                        </a:lnTo>
                        <a:lnTo>
                          <a:pt x="7229" y="359"/>
                        </a:lnTo>
                        <a:lnTo>
                          <a:pt x="7208" y="391"/>
                        </a:lnTo>
                        <a:lnTo>
                          <a:pt x="7184" y="422"/>
                        </a:lnTo>
                        <a:lnTo>
                          <a:pt x="7163" y="454"/>
                        </a:lnTo>
                        <a:lnTo>
                          <a:pt x="7141" y="486"/>
                        </a:lnTo>
                        <a:lnTo>
                          <a:pt x="7118" y="517"/>
                        </a:lnTo>
                        <a:lnTo>
                          <a:pt x="7096" y="549"/>
                        </a:lnTo>
                        <a:lnTo>
                          <a:pt x="44" y="548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87" name="Line 589">
                    <a:extLst>
                      <a:ext uri="{FF2B5EF4-FFF2-40B4-BE49-F238E27FC236}">
                        <a16:creationId xmlns:a16="http://schemas.microsoft.com/office/drawing/2014/main" id="{DAA23488-F5E9-B93D-49F1-A301A0CC0BC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25" y="2758"/>
                    <a:ext cx="257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88" name="Line 590">
                    <a:extLst>
                      <a:ext uri="{FF2B5EF4-FFF2-40B4-BE49-F238E27FC236}">
                        <a16:creationId xmlns:a16="http://schemas.microsoft.com/office/drawing/2014/main" id="{5828188A-25F3-D22C-59FC-BB27EAB0847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84" y="2759"/>
                    <a:ext cx="167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89" name="Line 591">
                    <a:extLst>
                      <a:ext uri="{FF2B5EF4-FFF2-40B4-BE49-F238E27FC236}">
                        <a16:creationId xmlns:a16="http://schemas.microsoft.com/office/drawing/2014/main" id="{25F832B8-41AB-3CA7-F7C5-210125C1ED7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84" y="2879"/>
                    <a:ext cx="433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90" name="Line 592">
                    <a:extLst>
                      <a:ext uri="{FF2B5EF4-FFF2-40B4-BE49-F238E27FC236}">
                        <a16:creationId xmlns:a16="http://schemas.microsoft.com/office/drawing/2014/main" id="{F0483571-ABFC-2FD4-0E2D-46867DC8BBE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84" y="2821"/>
                    <a:ext cx="167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91" name="Line 593">
                    <a:extLst>
                      <a:ext uri="{FF2B5EF4-FFF2-40B4-BE49-F238E27FC236}">
                        <a16:creationId xmlns:a16="http://schemas.microsoft.com/office/drawing/2014/main" id="{B290F8DC-8A28-76C8-9AE6-072C0CD54FC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23" y="2823"/>
                    <a:ext cx="224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92" name="Freeform 594">
                    <a:extLst>
                      <a:ext uri="{FF2B5EF4-FFF2-40B4-BE49-F238E27FC236}">
                        <a16:creationId xmlns:a16="http://schemas.microsoft.com/office/drawing/2014/main" id="{5F950943-146E-6CC2-5C04-F80391CE9D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4" y="2490"/>
                    <a:ext cx="560" cy="270"/>
                  </a:xfrm>
                  <a:custGeom>
                    <a:avLst/>
                    <a:gdLst/>
                    <a:ahLst/>
                    <a:cxnLst>
                      <a:cxn ang="0">
                        <a:pos x="22" y="600"/>
                      </a:cxn>
                      <a:cxn ang="0">
                        <a:pos x="0" y="450"/>
                      </a:cxn>
                      <a:cxn ang="0">
                        <a:pos x="255" y="450"/>
                      </a:cxn>
                      <a:cxn ang="0">
                        <a:pos x="255" y="403"/>
                      </a:cxn>
                      <a:cxn ang="0">
                        <a:pos x="393" y="403"/>
                      </a:cxn>
                      <a:cxn ang="0">
                        <a:pos x="393" y="450"/>
                      </a:cxn>
                      <a:cxn ang="0">
                        <a:pos x="634" y="450"/>
                      </a:cxn>
                      <a:cxn ang="0">
                        <a:pos x="634" y="336"/>
                      </a:cxn>
                      <a:cxn ang="0">
                        <a:pos x="742" y="336"/>
                      </a:cxn>
                      <a:cxn ang="0">
                        <a:pos x="740" y="223"/>
                      </a:cxn>
                      <a:cxn ang="0">
                        <a:pos x="838" y="223"/>
                      </a:cxn>
                      <a:cxn ang="0">
                        <a:pos x="839" y="113"/>
                      </a:cxn>
                      <a:cxn ang="0">
                        <a:pos x="1260" y="113"/>
                      </a:cxn>
                      <a:cxn ang="0">
                        <a:pos x="1257" y="0"/>
                      </a:cxn>
                      <a:cxn ang="0">
                        <a:pos x="1626" y="0"/>
                      </a:cxn>
                      <a:cxn ang="0">
                        <a:pos x="1678" y="600"/>
                      </a:cxn>
                      <a:cxn ang="0">
                        <a:pos x="22" y="600"/>
                      </a:cxn>
                    </a:cxnLst>
                    <a:rect l="0" t="0" r="r" b="b"/>
                    <a:pathLst>
                      <a:path w="1678" h="600">
                        <a:moveTo>
                          <a:pt x="22" y="600"/>
                        </a:moveTo>
                        <a:lnTo>
                          <a:pt x="0" y="450"/>
                        </a:lnTo>
                        <a:lnTo>
                          <a:pt x="255" y="450"/>
                        </a:lnTo>
                        <a:lnTo>
                          <a:pt x="255" y="403"/>
                        </a:lnTo>
                        <a:lnTo>
                          <a:pt x="393" y="403"/>
                        </a:lnTo>
                        <a:lnTo>
                          <a:pt x="393" y="450"/>
                        </a:lnTo>
                        <a:lnTo>
                          <a:pt x="634" y="450"/>
                        </a:lnTo>
                        <a:lnTo>
                          <a:pt x="634" y="336"/>
                        </a:lnTo>
                        <a:lnTo>
                          <a:pt x="742" y="336"/>
                        </a:lnTo>
                        <a:lnTo>
                          <a:pt x="740" y="223"/>
                        </a:lnTo>
                        <a:lnTo>
                          <a:pt x="838" y="223"/>
                        </a:lnTo>
                        <a:lnTo>
                          <a:pt x="839" y="113"/>
                        </a:lnTo>
                        <a:lnTo>
                          <a:pt x="1260" y="113"/>
                        </a:lnTo>
                        <a:lnTo>
                          <a:pt x="1257" y="0"/>
                        </a:lnTo>
                        <a:lnTo>
                          <a:pt x="1626" y="0"/>
                        </a:lnTo>
                        <a:lnTo>
                          <a:pt x="1678" y="600"/>
                        </a:lnTo>
                        <a:lnTo>
                          <a:pt x="22" y="60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93" name="Freeform 595">
                    <a:extLst>
                      <a:ext uri="{FF2B5EF4-FFF2-40B4-BE49-F238E27FC236}">
                        <a16:creationId xmlns:a16="http://schemas.microsoft.com/office/drawing/2014/main" id="{3C9C7631-1224-D008-CFDD-A18812D9DE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4" y="2490"/>
                    <a:ext cx="560" cy="270"/>
                  </a:xfrm>
                  <a:custGeom>
                    <a:avLst/>
                    <a:gdLst/>
                    <a:ahLst/>
                    <a:cxnLst>
                      <a:cxn ang="0">
                        <a:pos x="22" y="600"/>
                      </a:cxn>
                      <a:cxn ang="0">
                        <a:pos x="0" y="450"/>
                      </a:cxn>
                      <a:cxn ang="0">
                        <a:pos x="255" y="450"/>
                      </a:cxn>
                      <a:cxn ang="0">
                        <a:pos x="255" y="403"/>
                      </a:cxn>
                      <a:cxn ang="0">
                        <a:pos x="393" y="403"/>
                      </a:cxn>
                      <a:cxn ang="0">
                        <a:pos x="393" y="450"/>
                      </a:cxn>
                      <a:cxn ang="0">
                        <a:pos x="634" y="450"/>
                      </a:cxn>
                      <a:cxn ang="0">
                        <a:pos x="634" y="336"/>
                      </a:cxn>
                      <a:cxn ang="0">
                        <a:pos x="742" y="336"/>
                      </a:cxn>
                      <a:cxn ang="0">
                        <a:pos x="740" y="223"/>
                      </a:cxn>
                      <a:cxn ang="0">
                        <a:pos x="838" y="223"/>
                      </a:cxn>
                      <a:cxn ang="0">
                        <a:pos x="839" y="113"/>
                      </a:cxn>
                      <a:cxn ang="0">
                        <a:pos x="1260" y="113"/>
                      </a:cxn>
                      <a:cxn ang="0">
                        <a:pos x="1257" y="0"/>
                      </a:cxn>
                      <a:cxn ang="0">
                        <a:pos x="1626" y="0"/>
                      </a:cxn>
                      <a:cxn ang="0">
                        <a:pos x="1678" y="600"/>
                      </a:cxn>
                      <a:cxn ang="0">
                        <a:pos x="22" y="600"/>
                      </a:cxn>
                    </a:cxnLst>
                    <a:rect l="0" t="0" r="r" b="b"/>
                    <a:pathLst>
                      <a:path w="1678" h="600">
                        <a:moveTo>
                          <a:pt x="22" y="600"/>
                        </a:moveTo>
                        <a:lnTo>
                          <a:pt x="0" y="450"/>
                        </a:lnTo>
                        <a:lnTo>
                          <a:pt x="255" y="450"/>
                        </a:lnTo>
                        <a:lnTo>
                          <a:pt x="255" y="403"/>
                        </a:lnTo>
                        <a:lnTo>
                          <a:pt x="393" y="403"/>
                        </a:lnTo>
                        <a:lnTo>
                          <a:pt x="393" y="450"/>
                        </a:lnTo>
                        <a:lnTo>
                          <a:pt x="634" y="450"/>
                        </a:lnTo>
                        <a:lnTo>
                          <a:pt x="634" y="336"/>
                        </a:lnTo>
                        <a:lnTo>
                          <a:pt x="742" y="336"/>
                        </a:lnTo>
                        <a:lnTo>
                          <a:pt x="740" y="223"/>
                        </a:lnTo>
                        <a:lnTo>
                          <a:pt x="838" y="223"/>
                        </a:lnTo>
                        <a:lnTo>
                          <a:pt x="839" y="113"/>
                        </a:lnTo>
                        <a:lnTo>
                          <a:pt x="1260" y="113"/>
                        </a:lnTo>
                        <a:lnTo>
                          <a:pt x="1257" y="0"/>
                        </a:lnTo>
                        <a:lnTo>
                          <a:pt x="1626" y="0"/>
                        </a:lnTo>
                        <a:lnTo>
                          <a:pt x="1678" y="600"/>
                        </a:lnTo>
                        <a:lnTo>
                          <a:pt x="22" y="60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94" name="Line 596">
                    <a:extLst>
                      <a:ext uri="{FF2B5EF4-FFF2-40B4-BE49-F238E27FC236}">
                        <a16:creationId xmlns:a16="http://schemas.microsoft.com/office/drawing/2014/main" id="{12400CC5-4901-3286-0124-158A55DBEF6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835" y="2691"/>
                    <a:ext cx="344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95" name="Line 597">
                    <a:extLst>
                      <a:ext uri="{FF2B5EF4-FFF2-40B4-BE49-F238E27FC236}">
                        <a16:creationId xmlns:a16="http://schemas.microsoft.com/office/drawing/2014/main" id="{17FC4EA8-22FD-B388-3ECC-3219FF8CFB9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872" y="2641"/>
                    <a:ext cx="304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96" name="Line 598">
                    <a:extLst>
                      <a:ext uri="{FF2B5EF4-FFF2-40B4-BE49-F238E27FC236}">
                        <a16:creationId xmlns:a16="http://schemas.microsoft.com/office/drawing/2014/main" id="{54E743FD-50BB-89EC-BBBC-FA4FE0A93A2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04" y="2590"/>
                    <a:ext cx="268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97" name="Line 599">
                    <a:extLst>
                      <a:ext uri="{FF2B5EF4-FFF2-40B4-BE49-F238E27FC236}">
                        <a16:creationId xmlns:a16="http://schemas.microsoft.com/office/drawing/2014/main" id="{296D50B8-1CAE-8725-336B-7DEF2EE46A6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45" y="2541"/>
                    <a:ext cx="124" cy="2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98" name="Freeform 600">
                    <a:extLst>
                      <a:ext uri="{FF2B5EF4-FFF2-40B4-BE49-F238E27FC236}">
                        <a16:creationId xmlns:a16="http://schemas.microsoft.com/office/drawing/2014/main" id="{983FA32C-6A3C-2B7B-012A-089AD806AA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6" y="2352"/>
                    <a:ext cx="132" cy="189"/>
                  </a:xfrm>
                  <a:custGeom>
                    <a:avLst/>
                    <a:gdLst/>
                    <a:ahLst/>
                    <a:cxnLst>
                      <a:cxn ang="0">
                        <a:pos x="396" y="304"/>
                      </a:cxn>
                      <a:cxn ang="0">
                        <a:pos x="341" y="0"/>
                      </a:cxn>
                      <a:cxn ang="0">
                        <a:pos x="64" y="105"/>
                      </a:cxn>
                      <a:cxn ang="0">
                        <a:pos x="0" y="418"/>
                      </a:cxn>
                      <a:cxn ang="0">
                        <a:pos x="297" y="418"/>
                      </a:cxn>
                      <a:cxn ang="0">
                        <a:pos x="297" y="304"/>
                      </a:cxn>
                      <a:cxn ang="0">
                        <a:pos x="396" y="304"/>
                      </a:cxn>
                    </a:cxnLst>
                    <a:rect l="0" t="0" r="r" b="b"/>
                    <a:pathLst>
                      <a:path w="396" h="418">
                        <a:moveTo>
                          <a:pt x="396" y="304"/>
                        </a:moveTo>
                        <a:lnTo>
                          <a:pt x="341" y="0"/>
                        </a:lnTo>
                        <a:lnTo>
                          <a:pt x="64" y="105"/>
                        </a:lnTo>
                        <a:lnTo>
                          <a:pt x="0" y="418"/>
                        </a:lnTo>
                        <a:lnTo>
                          <a:pt x="297" y="418"/>
                        </a:lnTo>
                        <a:lnTo>
                          <a:pt x="297" y="304"/>
                        </a:lnTo>
                        <a:lnTo>
                          <a:pt x="396" y="304"/>
                        </a:lnTo>
                        <a:close/>
                      </a:path>
                    </a:pathLst>
                  </a:custGeom>
                  <a:solidFill>
                    <a:srgbClr val="99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299" name="Freeform 601">
                    <a:extLst>
                      <a:ext uri="{FF2B5EF4-FFF2-40B4-BE49-F238E27FC236}">
                        <a16:creationId xmlns:a16="http://schemas.microsoft.com/office/drawing/2014/main" id="{0E3AA66D-0806-6F7A-70E8-B701C710F4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6" y="2352"/>
                    <a:ext cx="132" cy="189"/>
                  </a:xfrm>
                  <a:custGeom>
                    <a:avLst/>
                    <a:gdLst/>
                    <a:ahLst/>
                    <a:cxnLst>
                      <a:cxn ang="0">
                        <a:pos x="396" y="304"/>
                      </a:cxn>
                      <a:cxn ang="0">
                        <a:pos x="341" y="0"/>
                      </a:cxn>
                      <a:cxn ang="0">
                        <a:pos x="64" y="105"/>
                      </a:cxn>
                      <a:cxn ang="0">
                        <a:pos x="0" y="418"/>
                      </a:cxn>
                      <a:cxn ang="0">
                        <a:pos x="297" y="418"/>
                      </a:cxn>
                      <a:cxn ang="0">
                        <a:pos x="297" y="304"/>
                      </a:cxn>
                      <a:cxn ang="0">
                        <a:pos x="396" y="304"/>
                      </a:cxn>
                    </a:cxnLst>
                    <a:rect l="0" t="0" r="r" b="b"/>
                    <a:pathLst>
                      <a:path w="396" h="418">
                        <a:moveTo>
                          <a:pt x="396" y="304"/>
                        </a:moveTo>
                        <a:lnTo>
                          <a:pt x="341" y="0"/>
                        </a:lnTo>
                        <a:lnTo>
                          <a:pt x="64" y="105"/>
                        </a:lnTo>
                        <a:lnTo>
                          <a:pt x="0" y="418"/>
                        </a:lnTo>
                        <a:lnTo>
                          <a:pt x="297" y="418"/>
                        </a:lnTo>
                        <a:lnTo>
                          <a:pt x="297" y="304"/>
                        </a:lnTo>
                        <a:lnTo>
                          <a:pt x="396" y="30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00" name="Freeform 602">
                    <a:extLst>
                      <a:ext uri="{FF2B5EF4-FFF2-40B4-BE49-F238E27FC236}">
                        <a16:creationId xmlns:a16="http://schemas.microsoft.com/office/drawing/2014/main" id="{74FF2D97-8797-D164-3E19-8C89FA393E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56" y="2391"/>
                    <a:ext cx="112" cy="81"/>
                  </a:xfrm>
                  <a:custGeom>
                    <a:avLst/>
                    <a:gdLst/>
                    <a:ahLst/>
                    <a:cxnLst>
                      <a:cxn ang="0">
                        <a:pos x="20" y="99"/>
                      </a:cxn>
                      <a:cxn ang="0">
                        <a:pos x="327" y="0"/>
                      </a:cxn>
                      <a:cxn ang="0">
                        <a:pos x="338" y="63"/>
                      </a:cxn>
                      <a:cxn ang="0">
                        <a:pos x="0" y="179"/>
                      </a:cxn>
                      <a:cxn ang="0">
                        <a:pos x="20" y="99"/>
                      </a:cxn>
                    </a:cxnLst>
                    <a:rect l="0" t="0" r="r" b="b"/>
                    <a:pathLst>
                      <a:path w="338" h="179">
                        <a:moveTo>
                          <a:pt x="20" y="99"/>
                        </a:moveTo>
                        <a:lnTo>
                          <a:pt x="327" y="0"/>
                        </a:lnTo>
                        <a:lnTo>
                          <a:pt x="338" y="63"/>
                        </a:lnTo>
                        <a:lnTo>
                          <a:pt x="0" y="179"/>
                        </a:lnTo>
                        <a:lnTo>
                          <a:pt x="20" y="99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01" name="Freeform 603">
                    <a:extLst>
                      <a:ext uri="{FF2B5EF4-FFF2-40B4-BE49-F238E27FC236}">
                        <a16:creationId xmlns:a16="http://schemas.microsoft.com/office/drawing/2014/main" id="{BDC82EA7-318C-A519-2C0D-AFC49F0063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56" y="2391"/>
                    <a:ext cx="112" cy="81"/>
                  </a:xfrm>
                  <a:custGeom>
                    <a:avLst/>
                    <a:gdLst/>
                    <a:ahLst/>
                    <a:cxnLst>
                      <a:cxn ang="0">
                        <a:pos x="20" y="99"/>
                      </a:cxn>
                      <a:cxn ang="0">
                        <a:pos x="327" y="0"/>
                      </a:cxn>
                      <a:cxn ang="0">
                        <a:pos x="338" y="63"/>
                      </a:cxn>
                      <a:cxn ang="0">
                        <a:pos x="0" y="179"/>
                      </a:cxn>
                      <a:cxn ang="0">
                        <a:pos x="20" y="99"/>
                      </a:cxn>
                    </a:cxnLst>
                    <a:rect l="0" t="0" r="r" b="b"/>
                    <a:pathLst>
                      <a:path w="338" h="179">
                        <a:moveTo>
                          <a:pt x="20" y="99"/>
                        </a:moveTo>
                        <a:lnTo>
                          <a:pt x="327" y="0"/>
                        </a:lnTo>
                        <a:lnTo>
                          <a:pt x="338" y="63"/>
                        </a:lnTo>
                        <a:lnTo>
                          <a:pt x="0" y="179"/>
                        </a:lnTo>
                        <a:lnTo>
                          <a:pt x="20" y="99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02" name="Freeform 604">
                    <a:extLst>
                      <a:ext uri="{FF2B5EF4-FFF2-40B4-BE49-F238E27FC236}">
                        <a16:creationId xmlns:a16="http://schemas.microsoft.com/office/drawing/2014/main" id="{702DE3B3-0FE3-215A-A674-AEF3256D6A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8" y="2548"/>
                    <a:ext cx="58" cy="93"/>
                  </a:xfrm>
                  <a:custGeom>
                    <a:avLst/>
                    <a:gdLst/>
                    <a:ahLst/>
                    <a:cxnLst>
                      <a:cxn ang="0">
                        <a:pos x="90" y="206"/>
                      </a:cxn>
                      <a:cxn ang="0">
                        <a:pos x="88" y="87"/>
                      </a:cxn>
                      <a:cxn ang="0">
                        <a:pos x="157" y="69"/>
                      </a:cxn>
                      <a:cxn ang="0">
                        <a:pos x="173" y="1"/>
                      </a:cxn>
                      <a:cxn ang="0">
                        <a:pos x="65" y="0"/>
                      </a:cxn>
                      <a:cxn ang="0">
                        <a:pos x="0" y="93"/>
                      </a:cxn>
                      <a:cxn ang="0">
                        <a:pos x="0" y="208"/>
                      </a:cxn>
                      <a:cxn ang="0">
                        <a:pos x="90" y="206"/>
                      </a:cxn>
                    </a:cxnLst>
                    <a:rect l="0" t="0" r="r" b="b"/>
                    <a:pathLst>
                      <a:path w="173" h="208">
                        <a:moveTo>
                          <a:pt x="90" y="206"/>
                        </a:moveTo>
                        <a:lnTo>
                          <a:pt x="88" y="87"/>
                        </a:lnTo>
                        <a:lnTo>
                          <a:pt x="157" y="69"/>
                        </a:lnTo>
                        <a:lnTo>
                          <a:pt x="173" y="1"/>
                        </a:lnTo>
                        <a:lnTo>
                          <a:pt x="65" y="0"/>
                        </a:lnTo>
                        <a:lnTo>
                          <a:pt x="0" y="93"/>
                        </a:lnTo>
                        <a:lnTo>
                          <a:pt x="0" y="208"/>
                        </a:lnTo>
                        <a:lnTo>
                          <a:pt x="90" y="206"/>
                        </a:lnTo>
                        <a:close/>
                      </a:path>
                    </a:pathLst>
                  </a:custGeom>
                  <a:solidFill>
                    <a:srgbClr val="FF663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03" name="Freeform 605">
                    <a:extLst>
                      <a:ext uri="{FF2B5EF4-FFF2-40B4-BE49-F238E27FC236}">
                        <a16:creationId xmlns:a16="http://schemas.microsoft.com/office/drawing/2014/main" id="{1EE9433D-E32A-8B78-3AF3-74D21DA3AA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8" y="2548"/>
                    <a:ext cx="58" cy="93"/>
                  </a:xfrm>
                  <a:custGeom>
                    <a:avLst/>
                    <a:gdLst/>
                    <a:ahLst/>
                    <a:cxnLst>
                      <a:cxn ang="0">
                        <a:pos x="90" y="206"/>
                      </a:cxn>
                      <a:cxn ang="0">
                        <a:pos x="88" y="87"/>
                      </a:cxn>
                      <a:cxn ang="0">
                        <a:pos x="157" y="69"/>
                      </a:cxn>
                      <a:cxn ang="0">
                        <a:pos x="173" y="1"/>
                      </a:cxn>
                      <a:cxn ang="0">
                        <a:pos x="65" y="0"/>
                      </a:cxn>
                      <a:cxn ang="0">
                        <a:pos x="0" y="93"/>
                      </a:cxn>
                      <a:cxn ang="0">
                        <a:pos x="0" y="208"/>
                      </a:cxn>
                      <a:cxn ang="0">
                        <a:pos x="90" y="206"/>
                      </a:cxn>
                    </a:cxnLst>
                    <a:rect l="0" t="0" r="r" b="b"/>
                    <a:pathLst>
                      <a:path w="173" h="208">
                        <a:moveTo>
                          <a:pt x="90" y="206"/>
                        </a:moveTo>
                        <a:lnTo>
                          <a:pt x="88" y="87"/>
                        </a:lnTo>
                        <a:lnTo>
                          <a:pt x="157" y="69"/>
                        </a:lnTo>
                        <a:lnTo>
                          <a:pt x="173" y="1"/>
                        </a:lnTo>
                        <a:lnTo>
                          <a:pt x="65" y="0"/>
                        </a:lnTo>
                        <a:lnTo>
                          <a:pt x="0" y="93"/>
                        </a:lnTo>
                        <a:lnTo>
                          <a:pt x="0" y="208"/>
                        </a:lnTo>
                        <a:lnTo>
                          <a:pt x="90" y="206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04" name="Freeform 606">
                    <a:extLst>
                      <a:ext uri="{FF2B5EF4-FFF2-40B4-BE49-F238E27FC236}">
                        <a16:creationId xmlns:a16="http://schemas.microsoft.com/office/drawing/2014/main" id="{3F328436-6FB9-EE85-69B8-867EF38EB2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5" y="2490"/>
                    <a:ext cx="174" cy="137"/>
                  </a:xfrm>
                  <a:custGeom>
                    <a:avLst/>
                    <a:gdLst/>
                    <a:ahLst/>
                    <a:cxnLst>
                      <a:cxn ang="0">
                        <a:pos x="460" y="303"/>
                      </a:cxn>
                      <a:cxn ang="0">
                        <a:pos x="432" y="286"/>
                      </a:cxn>
                      <a:cxn ang="0">
                        <a:pos x="404" y="269"/>
                      </a:cxn>
                      <a:cxn ang="0">
                        <a:pos x="377" y="252"/>
                      </a:cxn>
                      <a:cxn ang="0">
                        <a:pos x="349" y="234"/>
                      </a:cxn>
                      <a:cxn ang="0">
                        <a:pos x="320" y="217"/>
                      </a:cxn>
                      <a:cxn ang="0">
                        <a:pos x="292" y="201"/>
                      </a:cxn>
                      <a:cxn ang="0">
                        <a:pos x="264" y="184"/>
                      </a:cxn>
                      <a:cxn ang="0">
                        <a:pos x="236" y="167"/>
                      </a:cxn>
                      <a:cxn ang="0">
                        <a:pos x="207" y="150"/>
                      </a:cxn>
                      <a:cxn ang="0">
                        <a:pos x="180" y="133"/>
                      </a:cxn>
                      <a:cxn ang="0">
                        <a:pos x="152" y="115"/>
                      </a:cxn>
                      <a:cxn ang="0">
                        <a:pos x="124" y="98"/>
                      </a:cxn>
                      <a:cxn ang="0">
                        <a:pos x="96" y="82"/>
                      </a:cxn>
                      <a:cxn ang="0">
                        <a:pos x="67" y="65"/>
                      </a:cxn>
                      <a:cxn ang="0">
                        <a:pos x="39" y="47"/>
                      </a:cxn>
                      <a:cxn ang="0">
                        <a:pos x="11" y="30"/>
                      </a:cxn>
                      <a:cxn ang="0">
                        <a:pos x="0" y="16"/>
                      </a:cxn>
                      <a:cxn ang="0">
                        <a:pos x="0" y="5"/>
                      </a:cxn>
                      <a:cxn ang="0">
                        <a:pos x="9" y="0"/>
                      </a:cxn>
                      <a:cxn ang="0">
                        <a:pos x="26" y="0"/>
                      </a:cxn>
                      <a:cxn ang="0">
                        <a:pos x="522" y="132"/>
                      </a:cxn>
                      <a:cxn ang="0">
                        <a:pos x="498" y="168"/>
                      </a:cxn>
                      <a:cxn ang="0">
                        <a:pos x="475" y="161"/>
                      </a:cxn>
                      <a:cxn ang="0">
                        <a:pos x="451" y="154"/>
                      </a:cxn>
                      <a:cxn ang="0">
                        <a:pos x="430" y="146"/>
                      </a:cxn>
                      <a:cxn ang="0">
                        <a:pos x="407" y="139"/>
                      </a:cxn>
                      <a:cxn ang="0">
                        <a:pos x="383" y="132"/>
                      </a:cxn>
                      <a:cxn ang="0">
                        <a:pos x="360" y="124"/>
                      </a:cxn>
                      <a:cxn ang="0">
                        <a:pos x="337" y="118"/>
                      </a:cxn>
                      <a:cxn ang="0">
                        <a:pos x="314" y="110"/>
                      </a:cxn>
                      <a:cxn ang="0">
                        <a:pos x="292" y="102"/>
                      </a:cxn>
                      <a:cxn ang="0">
                        <a:pos x="269" y="96"/>
                      </a:cxn>
                      <a:cxn ang="0">
                        <a:pos x="246" y="88"/>
                      </a:cxn>
                      <a:cxn ang="0">
                        <a:pos x="223" y="80"/>
                      </a:cxn>
                      <a:cxn ang="0">
                        <a:pos x="200" y="73"/>
                      </a:cxn>
                      <a:cxn ang="0">
                        <a:pos x="176" y="66"/>
                      </a:cxn>
                      <a:cxn ang="0">
                        <a:pos x="153" y="58"/>
                      </a:cxn>
                      <a:cxn ang="0">
                        <a:pos x="130" y="51"/>
                      </a:cxn>
                      <a:cxn ang="0">
                        <a:pos x="120" y="51"/>
                      </a:cxn>
                      <a:cxn ang="0">
                        <a:pos x="114" y="55"/>
                      </a:cxn>
                      <a:cxn ang="0">
                        <a:pos x="114" y="61"/>
                      </a:cxn>
                      <a:cxn ang="0">
                        <a:pos x="121" y="67"/>
                      </a:cxn>
                      <a:cxn ang="0">
                        <a:pos x="460" y="257"/>
                      </a:cxn>
                      <a:cxn ang="0">
                        <a:pos x="460" y="303"/>
                      </a:cxn>
                    </a:cxnLst>
                    <a:rect l="0" t="0" r="r" b="b"/>
                    <a:pathLst>
                      <a:path w="522" h="303">
                        <a:moveTo>
                          <a:pt x="460" y="303"/>
                        </a:moveTo>
                        <a:lnTo>
                          <a:pt x="432" y="286"/>
                        </a:lnTo>
                        <a:lnTo>
                          <a:pt x="404" y="269"/>
                        </a:lnTo>
                        <a:lnTo>
                          <a:pt x="377" y="252"/>
                        </a:lnTo>
                        <a:lnTo>
                          <a:pt x="349" y="234"/>
                        </a:lnTo>
                        <a:lnTo>
                          <a:pt x="320" y="217"/>
                        </a:lnTo>
                        <a:lnTo>
                          <a:pt x="292" y="201"/>
                        </a:lnTo>
                        <a:lnTo>
                          <a:pt x="264" y="184"/>
                        </a:lnTo>
                        <a:lnTo>
                          <a:pt x="236" y="167"/>
                        </a:lnTo>
                        <a:lnTo>
                          <a:pt x="207" y="150"/>
                        </a:lnTo>
                        <a:lnTo>
                          <a:pt x="180" y="133"/>
                        </a:lnTo>
                        <a:lnTo>
                          <a:pt x="152" y="115"/>
                        </a:lnTo>
                        <a:lnTo>
                          <a:pt x="124" y="98"/>
                        </a:lnTo>
                        <a:lnTo>
                          <a:pt x="96" y="82"/>
                        </a:lnTo>
                        <a:lnTo>
                          <a:pt x="67" y="65"/>
                        </a:lnTo>
                        <a:lnTo>
                          <a:pt x="39" y="47"/>
                        </a:lnTo>
                        <a:lnTo>
                          <a:pt x="11" y="30"/>
                        </a:lnTo>
                        <a:lnTo>
                          <a:pt x="0" y="16"/>
                        </a:lnTo>
                        <a:lnTo>
                          <a:pt x="0" y="5"/>
                        </a:lnTo>
                        <a:lnTo>
                          <a:pt x="9" y="0"/>
                        </a:lnTo>
                        <a:lnTo>
                          <a:pt x="26" y="0"/>
                        </a:lnTo>
                        <a:lnTo>
                          <a:pt x="522" y="132"/>
                        </a:lnTo>
                        <a:lnTo>
                          <a:pt x="498" y="168"/>
                        </a:lnTo>
                        <a:lnTo>
                          <a:pt x="475" y="161"/>
                        </a:lnTo>
                        <a:lnTo>
                          <a:pt x="451" y="154"/>
                        </a:lnTo>
                        <a:lnTo>
                          <a:pt x="430" y="146"/>
                        </a:lnTo>
                        <a:lnTo>
                          <a:pt x="407" y="139"/>
                        </a:lnTo>
                        <a:lnTo>
                          <a:pt x="383" y="132"/>
                        </a:lnTo>
                        <a:lnTo>
                          <a:pt x="360" y="124"/>
                        </a:lnTo>
                        <a:lnTo>
                          <a:pt x="337" y="118"/>
                        </a:lnTo>
                        <a:lnTo>
                          <a:pt x="314" y="110"/>
                        </a:lnTo>
                        <a:lnTo>
                          <a:pt x="292" y="102"/>
                        </a:lnTo>
                        <a:lnTo>
                          <a:pt x="269" y="96"/>
                        </a:lnTo>
                        <a:lnTo>
                          <a:pt x="246" y="88"/>
                        </a:lnTo>
                        <a:lnTo>
                          <a:pt x="223" y="80"/>
                        </a:lnTo>
                        <a:lnTo>
                          <a:pt x="200" y="73"/>
                        </a:lnTo>
                        <a:lnTo>
                          <a:pt x="176" y="66"/>
                        </a:lnTo>
                        <a:lnTo>
                          <a:pt x="153" y="58"/>
                        </a:lnTo>
                        <a:lnTo>
                          <a:pt x="130" y="51"/>
                        </a:lnTo>
                        <a:lnTo>
                          <a:pt x="120" y="51"/>
                        </a:lnTo>
                        <a:lnTo>
                          <a:pt x="114" y="55"/>
                        </a:lnTo>
                        <a:lnTo>
                          <a:pt x="114" y="61"/>
                        </a:lnTo>
                        <a:lnTo>
                          <a:pt x="121" y="67"/>
                        </a:lnTo>
                        <a:lnTo>
                          <a:pt x="460" y="257"/>
                        </a:lnTo>
                        <a:lnTo>
                          <a:pt x="460" y="303"/>
                        </a:lnTo>
                        <a:close/>
                      </a:path>
                    </a:pathLst>
                  </a:custGeom>
                  <a:solidFill>
                    <a:srgbClr val="FF663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05" name="Freeform 607">
                    <a:extLst>
                      <a:ext uri="{FF2B5EF4-FFF2-40B4-BE49-F238E27FC236}">
                        <a16:creationId xmlns:a16="http://schemas.microsoft.com/office/drawing/2014/main" id="{5EC54B6D-8F4D-7C72-7A5F-847006C8DC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5" y="2490"/>
                    <a:ext cx="174" cy="137"/>
                  </a:xfrm>
                  <a:custGeom>
                    <a:avLst/>
                    <a:gdLst/>
                    <a:ahLst/>
                    <a:cxnLst>
                      <a:cxn ang="0">
                        <a:pos x="460" y="303"/>
                      </a:cxn>
                      <a:cxn ang="0">
                        <a:pos x="460" y="303"/>
                      </a:cxn>
                      <a:cxn ang="0">
                        <a:pos x="432" y="286"/>
                      </a:cxn>
                      <a:cxn ang="0">
                        <a:pos x="404" y="269"/>
                      </a:cxn>
                      <a:cxn ang="0">
                        <a:pos x="377" y="252"/>
                      </a:cxn>
                      <a:cxn ang="0">
                        <a:pos x="349" y="234"/>
                      </a:cxn>
                      <a:cxn ang="0">
                        <a:pos x="320" y="217"/>
                      </a:cxn>
                      <a:cxn ang="0">
                        <a:pos x="292" y="201"/>
                      </a:cxn>
                      <a:cxn ang="0">
                        <a:pos x="264" y="184"/>
                      </a:cxn>
                      <a:cxn ang="0">
                        <a:pos x="236" y="167"/>
                      </a:cxn>
                      <a:cxn ang="0">
                        <a:pos x="207" y="150"/>
                      </a:cxn>
                      <a:cxn ang="0">
                        <a:pos x="180" y="133"/>
                      </a:cxn>
                      <a:cxn ang="0">
                        <a:pos x="152" y="115"/>
                      </a:cxn>
                      <a:cxn ang="0">
                        <a:pos x="124" y="98"/>
                      </a:cxn>
                      <a:cxn ang="0">
                        <a:pos x="96" y="82"/>
                      </a:cxn>
                      <a:cxn ang="0">
                        <a:pos x="67" y="65"/>
                      </a:cxn>
                      <a:cxn ang="0">
                        <a:pos x="39" y="47"/>
                      </a:cxn>
                      <a:cxn ang="0">
                        <a:pos x="11" y="30"/>
                      </a:cxn>
                      <a:cxn ang="0">
                        <a:pos x="11" y="30"/>
                      </a:cxn>
                      <a:cxn ang="0">
                        <a:pos x="0" y="16"/>
                      </a:cxn>
                      <a:cxn ang="0">
                        <a:pos x="0" y="5"/>
                      </a:cxn>
                      <a:cxn ang="0">
                        <a:pos x="9" y="0"/>
                      </a:cxn>
                      <a:cxn ang="0">
                        <a:pos x="26" y="0"/>
                      </a:cxn>
                      <a:cxn ang="0">
                        <a:pos x="522" y="132"/>
                      </a:cxn>
                      <a:cxn ang="0">
                        <a:pos x="498" y="168"/>
                      </a:cxn>
                      <a:cxn ang="0">
                        <a:pos x="498" y="168"/>
                      </a:cxn>
                      <a:cxn ang="0">
                        <a:pos x="475" y="161"/>
                      </a:cxn>
                      <a:cxn ang="0">
                        <a:pos x="451" y="154"/>
                      </a:cxn>
                      <a:cxn ang="0">
                        <a:pos x="430" y="146"/>
                      </a:cxn>
                      <a:cxn ang="0">
                        <a:pos x="407" y="139"/>
                      </a:cxn>
                      <a:cxn ang="0">
                        <a:pos x="383" y="132"/>
                      </a:cxn>
                      <a:cxn ang="0">
                        <a:pos x="360" y="124"/>
                      </a:cxn>
                      <a:cxn ang="0">
                        <a:pos x="337" y="118"/>
                      </a:cxn>
                      <a:cxn ang="0">
                        <a:pos x="314" y="110"/>
                      </a:cxn>
                      <a:cxn ang="0">
                        <a:pos x="292" y="102"/>
                      </a:cxn>
                      <a:cxn ang="0">
                        <a:pos x="269" y="96"/>
                      </a:cxn>
                      <a:cxn ang="0">
                        <a:pos x="246" y="88"/>
                      </a:cxn>
                      <a:cxn ang="0">
                        <a:pos x="223" y="80"/>
                      </a:cxn>
                      <a:cxn ang="0">
                        <a:pos x="200" y="73"/>
                      </a:cxn>
                      <a:cxn ang="0">
                        <a:pos x="176" y="66"/>
                      </a:cxn>
                      <a:cxn ang="0">
                        <a:pos x="153" y="58"/>
                      </a:cxn>
                      <a:cxn ang="0">
                        <a:pos x="130" y="51"/>
                      </a:cxn>
                      <a:cxn ang="0">
                        <a:pos x="130" y="51"/>
                      </a:cxn>
                      <a:cxn ang="0">
                        <a:pos x="120" y="51"/>
                      </a:cxn>
                      <a:cxn ang="0">
                        <a:pos x="114" y="55"/>
                      </a:cxn>
                      <a:cxn ang="0">
                        <a:pos x="114" y="61"/>
                      </a:cxn>
                      <a:cxn ang="0">
                        <a:pos x="121" y="67"/>
                      </a:cxn>
                      <a:cxn ang="0">
                        <a:pos x="460" y="257"/>
                      </a:cxn>
                      <a:cxn ang="0">
                        <a:pos x="460" y="303"/>
                      </a:cxn>
                    </a:cxnLst>
                    <a:rect l="0" t="0" r="r" b="b"/>
                    <a:pathLst>
                      <a:path w="522" h="303">
                        <a:moveTo>
                          <a:pt x="460" y="303"/>
                        </a:moveTo>
                        <a:lnTo>
                          <a:pt x="460" y="303"/>
                        </a:lnTo>
                        <a:lnTo>
                          <a:pt x="432" y="286"/>
                        </a:lnTo>
                        <a:lnTo>
                          <a:pt x="404" y="269"/>
                        </a:lnTo>
                        <a:lnTo>
                          <a:pt x="377" y="252"/>
                        </a:lnTo>
                        <a:lnTo>
                          <a:pt x="349" y="234"/>
                        </a:lnTo>
                        <a:lnTo>
                          <a:pt x="320" y="217"/>
                        </a:lnTo>
                        <a:lnTo>
                          <a:pt x="292" y="201"/>
                        </a:lnTo>
                        <a:lnTo>
                          <a:pt x="264" y="184"/>
                        </a:lnTo>
                        <a:lnTo>
                          <a:pt x="236" y="167"/>
                        </a:lnTo>
                        <a:lnTo>
                          <a:pt x="207" y="150"/>
                        </a:lnTo>
                        <a:lnTo>
                          <a:pt x="180" y="133"/>
                        </a:lnTo>
                        <a:lnTo>
                          <a:pt x="152" y="115"/>
                        </a:lnTo>
                        <a:lnTo>
                          <a:pt x="124" y="98"/>
                        </a:lnTo>
                        <a:lnTo>
                          <a:pt x="96" y="82"/>
                        </a:lnTo>
                        <a:lnTo>
                          <a:pt x="67" y="65"/>
                        </a:lnTo>
                        <a:lnTo>
                          <a:pt x="39" y="47"/>
                        </a:lnTo>
                        <a:lnTo>
                          <a:pt x="11" y="30"/>
                        </a:lnTo>
                        <a:lnTo>
                          <a:pt x="11" y="30"/>
                        </a:lnTo>
                        <a:lnTo>
                          <a:pt x="0" y="16"/>
                        </a:lnTo>
                        <a:lnTo>
                          <a:pt x="0" y="5"/>
                        </a:lnTo>
                        <a:lnTo>
                          <a:pt x="9" y="0"/>
                        </a:lnTo>
                        <a:lnTo>
                          <a:pt x="26" y="0"/>
                        </a:lnTo>
                        <a:lnTo>
                          <a:pt x="522" y="132"/>
                        </a:lnTo>
                        <a:lnTo>
                          <a:pt x="498" y="168"/>
                        </a:lnTo>
                        <a:lnTo>
                          <a:pt x="498" y="168"/>
                        </a:lnTo>
                        <a:lnTo>
                          <a:pt x="475" y="161"/>
                        </a:lnTo>
                        <a:lnTo>
                          <a:pt x="451" y="154"/>
                        </a:lnTo>
                        <a:lnTo>
                          <a:pt x="430" y="146"/>
                        </a:lnTo>
                        <a:lnTo>
                          <a:pt x="407" y="139"/>
                        </a:lnTo>
                        <a:lnTo>
                          <a:pt x="383" y="132"/>
                        </a:lnTo>
                        <a:lnTo>
                          <a:pt x="360" y="124"/>
                        </a:lnTo>
                        <a:lnTo>
                          <a:pt x="337" y="118"/>
                        </a:lnTo>
                        <a:lnTo>
                          <a:pt x="314" y="110"/>
                        </a:lnTo>
                        <a:lnTo>
                          <a:pt x="292" y="102"/>
                        </a:lnTo>
                        <a:lnTo>
                          <a:pt x="269" y="96"/>
                        </a:lnTo>
                        <a:lnTo>
                          <a:pt x="246" y="88"/>
                        </a:lnTo>
                        <a:lnTo>
                          <a:pt x="223" y="80"/>
                        </a:lnTo>
                        <a:lnTo>
                          <a:pt x="200" y="73"/>
                        </a:lnTo>
                        <a:lnTo>
                          <a:pt x="176" y="66"/>
                        </a:lnTo>
                        <a:lnTo>
                          <a:pt x="153" y="58"/>
                        </a:lnTo>
                        <a:lnTo>
                          <a:pt x="130" y="51"/>
                        </a:lnTo>
                        <a:lnTo>
                          <a:pt x="130" y="51"/>
                        </a:lnTo>
                        <a:lnTo>
                          <a:pt x="120" y="51"/>
                        </a:lnTo>
                        <a:lnTo>
                          <a:pt x="114" y="55"/>
                        </a:lnTo>
                        <a:lnTo>
                          <a:pt x="114" y="61"/>
                        </a:lnTo>
                        <a:lnTo>
                          <a:pt x="121" y="67"/>
                        </a:lnTo>
                        <a:lnTo>
                          <a:pt x="460" y="257"/>
                        </a:lnTo>
                        <a:lnTo>
                          <a:pt x="460" y="303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06" name="Rectangle 608">
                    <a:extLst>
                      <a:ext uri="{FF2B5EF4-FFF2-40B4-BE49-F238E27FC236}">
                        <a16:creationId xmlns:a16="http://schemas.microsoft.com/office/drawing/2014/main" id="{CF6787D4-285A-EFB7-8332-330390A96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25" y="2659"/>
                    <a:ext cx="46" cy="53"/>
                  </a:xfrm>
                  <a:prstGeom prst="rect">
                    <a:avLst/>
                  </a:prstGeom>
                  <a:solidFill>
                    <a:srgbClr val="99996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07" name="Rectangle 609">
                    <a:extLst>
                      <a:ext uri="{FF2B5EF4-FFF2-40B4-BE49-F238E27FC236}">
                        <a16:creationId xmlns:a16="http://schemas.microsoft.com/office/drawing/2014/main" id="{A337C1BF-11BD-6CE0-DCA2-D2462485D9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25" y="2659"/>
                    <a:ext cx="46" cy="53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08" name="Freeform 610">
                    <a:extLst>
                      <a:ext uri="{FF2B5EF4-FFF2-40B4-BE49-F238E27FC236}">
                        <a16:creationId xmlns:a16="http://schemas.microsoft.com/office/drawing/2014/main" id="{084C20A4-ACE5-2346-E080-E153AEB6B9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6" y="2586"/>
                    <a:ext cx="82" cy="73"/>
                  </a:xfrm>
                  <a:custGeom>
                    <a:avLst/>
                    <a:gdLst/>
                    <a:ahLst/>
                    <a:cxnLst>
                      <a:cxn ang="0">
                        <a:pos x="16" y="164"/>
                      </a:cxn>
                      <a:cxn ang="0">
                        <a:pos x="246" y="164"/>
                      </a:cxn>
                      <a:cxn ang="0">
                        <a:pos x="246" y="71"/>
                      </a:cxn>
                      <a:cxn ang="0">
                        <a:pos x="141" y="0"/>
                      </a:cxn>
                      <a:cxn ang="0">
                        <a:pos x="0" y="0"/>
                      </a:cxn>
                      <a:cxn ang="0">
                        <a:pos x="16" y="164"/>
                      </a:cxn>
                    </a:cxnLst>
                    <a:rect l="0" t="0" r="r" b="b"/>
                    <a:pathLst>
                      <a:path w="246" h="164">
                        <a:moveTo>
                          <a:pt x="16" y="164"/>
                        </a:moveTo>
                        <a:lnTo>
                          <a:pt x="246" y="164"/>
                        </a:lnTo>
                        <a:lnTo>
                          <a:pt x="246" y="71"/>
                        </a:lnTo>
                        <a:lnTo>
                          <a:pt x="141" y="0"/>
                        </a:lnTo>
                        <a:lnTo>
                          <a:pt x="0" y="0"/>
                        </a:lnTo>
                        <a:lnTo>
                          <a:pt x="16" y="164"/>
                        </a:lnTo>
                        <a:close/>
                      </a:path>
                    </a:pathLst>
                  </a:custGeom>
                  <a:solidFill>
                    <a:srgbClr val="FF663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09" name="Freeform 611">
                    <a:extLst>
                      <a:ext uri="{FF2B5EF4-FFF2-40B4-BE49-F238E27FC236}">
                        <a16:creationId xmlns:a16="http://schemas.microsoft.com/office/drawing/2014/main" id="{161356FD-8DA9-AFC2-DA3C-A01134C410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6" y="2586"/>
                    <a:ext cx="82" cy="73"/>
                  </a:xfrm>
                  <a:custGeom>
                    <a:avLst/>
                    <a:gdLst/>
                    <a:ahLst/>
                    <a:cxnLst>
                      <a:cxn ang="0">
                        <a:pos x="16" y="164"/>
                      </a:cxn>
                      <a:cxn ang="0">
                        <a:pos x="246" y="164"/>
                      </a:cxn>
                      <a:cxn ang="0">
                        <a:pos x="246" y="71"/>
                      </a:cxn>
                      <a:cxn ang="0">
                        <a:pos x="141" y="0"/>
                      </a:cxn>
                      <a:cxn ang="0">
                        <a:pos x="0" y="0"/>
                      </a:cxn>
                      <a:cxn ang="0">
                        <a:pos x="16" y="164"/>
                      </a:cxn>
                    </a:cxnLst>
                    <a:rect l="0" t="0" r="r" b="b"/>
                    <a:pathLst>
                      <a:path w="246" h="164">
                        <a:moveTo>
                          <a:pt x="16" y="164"/>
                        </a:moveTo>
                        <a:lnTo>
                          <a:pt x="246" y="164"/>
                        </a:lnTo>
                        <a:lnTo>
                          <a:pt x="246" y="71"/>
                        </a:lnTo>
                        <a:lnTo>
                          <a:pt x="141" y="0"/>
                        </a:lnTo>
                        <a:lnTo>
                          <a:pt x="0" y="0"/>
                        </a:lnTo>
                        <a:lnTo>
                          <a:pt x="16" y="16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10" name="Freeform 612">
                    <a:extLst>
                      <a:ext uri="{FF2B5EF4-FFF2-40B4-BE49-F238E27FC236}">
                        <a16:creationId xmlns:a16="http://schemas.microsoft.com/office/drawing/2014/main" id="{4A2971D0-263A-7679-B8ED-A846821FB3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77" y="2643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17" y="34"/>
                      </a:cxn>
                      <a:cxn ang="0">
                        <a:pos x="23" y="32"/>
                      </a:cxn>
                      <a:cxn ang="0">
                        <a:pos x="28" y="29"/>
                      </a:cxn>
                      <a:cxn ang="0">
                        <a:pos x="32" y="23"/>
                      </a:cxn>
                      <a:cxn ang="0">
                        <a:pos x="33" y="17"/>
                      </a:cxn>
                      <a:cxn ang="0">
                        <a:pos x="32" y="10"/>
                      </a:cxn>
                      <a:cxn ang="0">
                        <a:pos x="28" y="5"/>
                      </a:cxn>
                      <a:cxn ang="0">
                        <a:pos x="23" y="1"/>
                      </a:cxn>
                      <a:cxn ang="0">
                        <a:pos x="17" y="0"/>
                      </a:cxn>
                      <a:cxn ang="0">
                        <a:pos x="10" y="1"/>
                      </a:cxn>
                      <a:cxn ang="0">
                        <a:pos x="5" y="5"/>
                      </a:cxn>
                      <a:cxn ang="0">
                        <a:pos x="1" y="10"/>
                      </a:cxn>
                      <a:cxn ang="0">
                        <a:pos x="0" y="17"/>
                      </a:cxn>
                      <a:cxn ang="0">
                        <a:pos x="1" y="23"/>
                      </a:cxn>
                      <a:cxn ang="0">
                        <a:pos x="5" y="29"/>
                      </a:cxn>
                      <a:cxn ang="0">
                        <a:pos x="10" y="32"/>
                      </a:cxn>
                      <a:cxn ang="0">
                        <a:pos x="17" y="34"/>
                      </a:cxn>
                    </a:cxnLst>
                    <a:rect l="0" t="0" r="r" b="b"/>
                    <a:pathLst>
                      <a:path w="33" h="34">
                        <a:moveTo>
                          <a:pt x="17" y="34"/>
                        </a:moveTo>
                        <a:lnTo>
                          <a:pt x="23" y="32"/>
                        </a:lnTo>
                        <a:lnTo>
                          <a:pt x="28" y="29"/>
                        </a:lnTo>
                        <a:lnTo>
                          <a:pt x="32" y="23"/>
                        </a:lnTo>
                        <a:lnTo>
                          <a:pt x="33" y="17"/>
                        </a:lnTo>
                        <a:lnTo>
                          <a:pt x="32" y="10"/>
                        </a:lnTo>
                        <a:lnTo>
                          <a:pt x="28" y="5"/>
                        </a:lnTo>
                        <a:lnTo>
                          <a:pt x="23" y="1"/>
                        </a:lnTo>
                        <a:lnTo>
                          <a:pt x="17" y="0"/>
                        </a:lnTo>
                        <a:lnTo>
                          <a:pt x="10" y="1"/>
                        </a:lnTo>
                        <a:lnTo>
                          <a:pt x="5" y="5"/>
                        </a:lnTo>
                        <a:lnTo>
                          <a:pt x="1" y="10"/>
                        </a:lnTo>
                        <a:lnTo>
                          <a:pt x="0" y="17"/>
                        </a:lnTo>
                        <a:lnTo>
                          <a:pt x="1" y="23"/>
                        </a:lnTo>
                        <a:lnTo>
                          <a:pt x="5" y="29"/>
                        </a:lnTo>
                        <a:lnTo>
                          <a:pt x="10" y="32"/>
                        </a:lnTo>
                        <a:lnTo>
                          <a:pt x="17" y="34"/>
                        </a:lnTo>
                        <a:close/>
                      </a:path>
                    </a:pathLst>
                  </a:custGeom>
                  <a:solidFill>
                    <a:srgbClr val="FF663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11" name="Freeform 613">
                    <a:extLst>
                      <a:ext uri="{FF2B5EF4-FFF2-40B4-BE49-F238E27FC236}">
                        <a16:creationId xmlns:a16="http://schemas.microsoft.com/office/drawing/2014/main" id="{609C40F8-9DD7-5D61-C323-336B8466D5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77" y="2643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17" y="34"/>
                      </a:cxn>
                      <a:cxn ang="0">
                        <a:pos x="17" y="34"/>
                      </a:cxn>
                      <a:cxn ang="0">
                        <a:pos x="23" y="32"/>
                      </a:cxn>
                      <a:cxn ang="0">
                        <a:pos x="28" y="29"/>
                      </a:cxn>
                      <a:cxn ang="0">
                        <a:pos x="32" y="23"/>
                      </a:cxn>
                      <a:cxn ang="0">
                        <a:pos x="33" y="17"/>
                      </a:cxn>
                      <a:cxn ang="0">
                        <a:pos x="33" y="17"/>
                      </a:cxn>
                      <a:cxn ang="0">
                        <a:pos x="32" y="10"/>
                      </a:cxn>
                      <a:cxn ang="0">
                        <a:pos x="28" y="5"/>
                      </a:cxn>
                      <a:cxn ang="0">
                        <a:pos x="23" y="1"/>
                      </a:cxn>
                      <a:cxn ang="0">
                        <a:pos x="17" y="0"/>
                      </a:cxn>
                      <a:cxn ang="0">
                        <a:pos x="17" y="0"/>
                      </a:cxn>
                      <a:cxn ang="0">
                        <a:pos x="10" y="1"/>
                      </a:cxn>
                      <a:cxn ang="0">
                        <a:pos x="5" y="5"/>
                      </a:cxn>
                      <a:cxn ang="0">
                        <a:pos x="1" y="10"/>
                      </a:cxn>
                      <a:cxn ang="0">
                        <a:pos x="0" y="17"/>
                      </a:cxn>
                      <a:cxn ang="0">
                        <a:pos x="0" y="17"/>
                      </a:cxn>
                      <a:cxn ang="0">
                        <a:pos x="1" y="23"/>
                      </a:cxn>
                      <a:cxn ang="0">
                        <a:pos x="5" y="29"/>
                      </a:cxn>
                      <a:cxn ang="0">
                        <a:pos x="10" y="32"/>
                      </a:cxn>
                      <a:cxn ang="0">
                        <a:pos x="17" y="34"/>
                      </a:cxn>
                    </a:cxnLst>
                    <a:rect l="0" t="0" r="r" b="b"/>
                    <a:pathLst>
                      <a:path w="33" h="34">
                        <a:moveTo>
                          <a:pt x="17" y="34"/>
                        </a:moveTo>
                        <a:lnTo>
                          <a:pt x="17" y="34"/>
                        </a:lnTo>
                        <a:lnTo>
                          <a:pt x="23" y="32"/>
                        </a:lnTo>
                        <a:lnTo>
                          <a:pt x="28" y="29"/>
                        </a:lnTo>
                        <a:lnTo>
                          <a:pt x="32" y="23"/>
                        </a:lnTo>
                        <a:lnTo>
                          <a:pt x="33" y="17"/>
                        </a:lnTo>
                        <a:lnTo>
                          <a:pt x="33" y="17"/>
                        </a:lnTo>
                        <a:lnTo>
                          <a:pt x="32" y="10"/>
                        </a:lnTo>
                        <a:lnTo>
                          <a:pt x="28" y="5"/>
                        </a:lnTo>
                        <a:lnTo>
                          <a:pt x="23" y="1"/>
                        </a:lnTo>
                        <a:lnTo>
                          <a:pt x="17" y="0"/>
                        </a:lnTo>
                        <a:lnTo>
                          <a:pt x="17" y="0"/>
                        </a:lnTo>
                        <a:lnTo>
                          <a:pt x="10" y="1"/>
                        </a:lnTo>
                        <a:lnTo>
                          <a:pt x="5" y="5"/>
                        </a:lnTo>
                        <a:lnTo>
                          <a:pt x="1" y="10"/>
                        </a:lnTo>
                        <a:lnTo>
                          <a:pt x="0" y="17"/>
                        </a:lnTo>
                        <a:lnTo>
                          <a:pt x="0" y="17"/>
                        </a:lnTo>
                        <a:lnTo>
                          <a:pt x="1" y="23"/>
                        </a:lnTo>
                        <a:lnTo>
                          <a:pt x="5" y="29"/>
                        </a:lnTo>
                        <a:lnTo>
                          <a:pt x="10" y="32"/>
                        </a:lnTo>
                        <a:lnTo>
                          <a:pt x="17" y="3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12" name="Freeform 614">
                    <a:extLst>
                      <a:ext uri="{FF2B5EF4-FFF2-40B4-BE49-F238E27FC236}">
                        <a16:creationId xmlns:a16="http://schemas.microsoft.com/office/drawing/2014/main" id="{2315FD1A-F8EB-3743-0EAF-D99649E4AD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86" y="2612"/>
                    <a:ext cx="60" cy="44"/>
                  </a:xfrm>
                  <a:custGeom>
                    <a:avLst/>
                    <a:gdLst/>
                    <a:ahLst/>
                    <a:cxnLst>
                      <a:cxn ang="0">
                        <a:pos x="0" y="66"/>
                      </a:cxn>
                      <a:cxn ang="0">
                        <a:pos x="167" y="0"/>
                      </a:cxn>
                      <a:cxn ang="0">
                        <a:pos x="180" y="34"/>
                      </a:cxn>
                      <a:cxn ang="0">
                        <a:pos x="12" y="100"/>
                      </a:cxn>
                      <a:cxn ang="0">
                        <a:pos x="0" y="66"/>
                      </a:cxn>
                    </a:cxnLst>
                    <a:rect l="0" t="0" r="r" b="b"/>
                    <a:pathLst>
                      <a:path w="180" h="100">
                        <a:moveTo>
                          <a:pt x="0" y="66"/>
                        </a:moveTo>
                        <a:lnTo>
                          <a:pt x="167" y="0"/>
                        </a:lnTo>
                        <a:lnTo>
                          <a:pt x="180" y="34"/>
                        </a:lnTo>
                        <a:lnTo>
                          <a:pt x="12" y="100"/>
                        </a:lnTo>
                        <a:lnTo>
                          <a:pt x="0" y="66"/>
                        </a:lnTo>
                        <a:close/>
                      </a:path>
                    </a:pathLst>
                  </a:custGeom>
                  <a:solidFill>
                    <a:srgbClr val="FF66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13" name="Freeform 615">
                    <a:extLst>
                      <a:ext uri="{FF2B5EF4-FFF2-40B4-BE49-F238E27FC236}">
                        <a16:creationId xmlns:a16="http://schemas.microsoft.com/office/drawing/2014/main" id="{9C4C747A-BA15-5CC8-7D55-2A8C51BFD1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86" y="2612"/>
                    <a:ext cx="60" cy="44"/>
                  </a:xfrm>
                  <a:custGeom>
                    <a:avLst/>
                    <a:gdLst/>
                    <a:ahLst/>
                    <a:cxnLst>
                      <a:cxn ang="0">
                        <a:pos x="0" y="66"/>
                      </a:cxn>
                      <a:cxn ang="0">
                        <a:pos x="167" y="0"/>
                      </a:cxn>
                      <a:cxn ang="0">
                        <a:pos x="180" y="34"/>
                      </a:cxn>
                      <a:cxn ang="0">
                        <a:pos x="12" y="100"/>
                      </a:cxn>
                      <a:cxn ang="0">
                        <a:pos x="0" y="66"/>
                      </a:cxn>
                    </a:cxnLst>
                    <a:rect l="0" t="0" r="r" b="b"/>
                    <a:pathLst>
                      <a:path w="180" h="100">
                        <a:moveTo>
                          <a:pt x="0" y="66"/>
                        </a:moveTo>
                        <a:lnTo>
                          <a:pt x="167" y="0"/>
                        </a:lnTo>
                        <a:lnTo>
                          <a:pt x="180" y="34"/>
                        </a:lnTo>
                        <a:lnTo>
                          <a:pt x="12" y="100"/>
                        </a:lnTo>
                        <a:lnTo>
                          <a:pt x="0" y="66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14" name="Freeform 616">
                    <a:extLst>
                      <a:ext uri="{FF2B5EF4-FFF2-40B4-BE49-F238E27FC236}">
                        <a16:creationId xmlns:a16="http://schemas.microsoft.com/office/drawing/2014/main" id="{5E0C52A4-78D2-E82B-5D46-CF81329C78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42" y="2599"/>
                    <a:ext cx="31" cy="22"/>
                  </a:xfrm>
                  <a:custGeom>
                    <a:avLst/>
                    <a:gdLst/>
                    <a:ahLst/>
                    <a:cxnLst>
                      <a:cxn ang="0">
                        <a:pos x="0" y="37"/>
                      </a:cxn>
                      <a:cxn ang="0">
                        <a:pos x="89" y="0"/>
                      </a:cxn>
                      <a:cxn ang="0">
                        <a:pos x="94" y="14"/>
                      </a:cxn>
                      <a:cxn ang="0">
                        <a:pos x="5" y="49"/>
                      </a:cxn>
                      <a:cxn ang="0">
                        <a:pos x="0" y="37"/>
                      </a:cxn>
                    </a:cxnLst>
                    <a:rect l="0" t="0" r="r" b="b"/>
                    <a:pathLst>
                      <a:path w="94" h="49">
                        <a:moveTo>
                          <a:pt x="0" y="37"/>
                        </a:moveTo>
                        <a:lnTo>
                          <a:pt x="89" y="0"/>
                        </a:lnTo>
                        <a:lnTo>
                          <a:pt x="94" y="14"/>
                        </a:lnTo>
                        <a:lnTo>
                          <a:pt x="5" y="49"/>
                        </a:lnTo>
                        <a:lnTo>
                          <a:pt x="0" y="37"/>
                        </a:lnTo>
                        <a:close/>
                      </a:path>
                    </a:pathLst>
                  </a:custGeom>
                  <a:solidFill>
                    <a:srgbClr val="CC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15" name="Freeform 617">
                    <a:extLst>
                      <a:ext uri="{FF2B5EF4-FFF2-40B4-BE49-F238E27FC236}">
                        <a16:creationId xmlns:a16="http://schemas.microsoft.com/office/drawing/2014/main" id="{41044F57-E7D8-499E-962F-3705A0B4BD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42" y="2599"/>
                    <a:ext cx="31" cy="22"/>
                  </a:xfrm>
                  <a:custGeom>
                    <a:avLst/>
                    <a:gdLst/>
                    <a:ahLst/>
                    <a:cxnLst>
                      <a:cxn ang="0">
                        <a:pos x="0" y="37"/>
                      </a:cxn>
                      <a:cxn ang="0">
                        <a:pos x="89" y="0"/>
                      </a:cxn>
                      <a:cxn ang="0">
                        <a:pos x="94" y="14"/>
                      </a:cxn>
                      <a:cxn ang="0">
                        <a:pos x="5" y="49"/>
                      </a:cxn>
                      <a:cxn ang="0">
                        <a:pos x="0" y="37"/>
                      </a:cxn>
                    </a:cxnLst>
                    <a:rect l="0" t="0" r="r" b="b"/>
                    <a:pathLst>
                      <a:path w="94" h="49">
                        <a:moveTo>
                          <a:pt x="0" y="37"/>
                        </a:moveTo>
                        <a:lnTo>
                          <a:pt x="89" y="0"/>
                        </a:lnTo>
                        <a:lnTo>
                          <a:pt x="94" y="14"/>
                        </a:lnTo>
                        <a:lnTo>
                          <a:pt x="5" y="49"/>
                        </a:lnTo>
                        <a:lnTo>
                          <a:pt x="0" y="37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16" name="Freeform 618">
                    <a:extLst>
                      <a:ext uri="{FF2B5EF4-FFF2-40B4-BE49-F238E27FC236}">
                        <a16:creationId xmlns:a16="http://schemas.microsoft.com/office/drawing/2014/main" id="{55201485-0AB0-4FE4-9ECC-629BFD1752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44" y="2576"/>
                    <a:ext cx="269" cy="41"/>
                  </a:xfrm>
                  <a:custGeom>
                    <a:avLst/>
                    <a:gdLst/>
                    <a:ahLst/>
                    <a:cxnLst>
                      <a:cxn ang="0">
                        <a:pos x="0" y="23"/>
                      </a:cxn>
                      <a:cxn ang="0">
                        <a:pos x="802" y="0"/>
                      </a:cxn>
                      <a:cxn ang="0">
                        <a:pos x="805" y="29"/>
                      </a:cxn>
                      <a:cxn ang="0">
                        <a:pos x="100" y="90"/>
                      </a:cxn>
                      <a:cxn ang="0">
                        <a:pos x="75" y="74"/>
                      </a:cxn>
                      <a:cxn ang="0">
                        <a:pos x="729" y="19"/>
                      </a:cxn>
                      <a:cxn ang="0">
                        <a:pos x="20" y="40"/>
                      </a:cxn>
                      <a:cxn ang="0">
                        <a:pos x="0" y="23"/>
                      </a:cxn>
                    </a:cxnLst>
                    <a:rect l="0" t="0" r="r" b="b"/>
                    <a:pathLst>
                      <a:path w="805" h="90">
                        <a:moveTo>
                          <a:pt x="0" y="23"/>
                        </a:moveTo>
                        <a:lnTo>
                          <a:pt x="802" y="0"/>
                        </a:lnTo>
                        <a:lnTo>
                          <a:pt x="805" y="29"/>
                        </a:lnTo>
                        <a:lnTo>
                          <a:pt x="100" y="90"/>
                        </a:lnTo>
                        <a:lnTo>
                          <a:pt x="75" y="74"/>
                        </a:lnTo>
                        <a:lnTo>
                          <a:pt x="729" y="19"/>
                        </a:lnTo>
                        <a:lnTo>
                          <a:pt x="20" y="40"/>
                        </a:lnTo>
                        <a:lnTo>
                          <a:pt x="0" y="23"/>
                        </a:lnTo>
                        <a:close/>
                      </a:path>
                    </a:pathLst>
                  </a:custGeom>
                  <a:solidFill>
                    <a:srgbClr val="FF663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17" name="Freeform 619">
                    <a:extLst>
                      <a:ext uri="{FF2B5EF4-FFF2-40B4-BE49-F238E27FC236}">
                        <a16:creationId xmlns:a16="http://schemas.microsoft.com/office/drawing/2014/main" id="{76573FA1-9DB0-8445-05A7-B3C5632548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44" y="2576"/>
                    <a:ext cx="269" cy="41"/>
                  </a:xfrm>
                  <a:custGeom>
                    <a:avLst/>
                    <a:gdLst/>
                    <a:ahLst/>
                    <a:cxnLst>
                      <a:cxn ang="0">
                        <a:pos x="0" y="23"/>
                      </a:cxn>
                      <a:cxn ang="0">
                        <a:pos x="802" y="0"/>
                      </a:cxn>
                      <a:cxn ang="0">
                        <a:pos x="805" y="29"/>
                      </a:cxn>
                      <a:cxn ang="0">
                        <a:pos x="100" y="90"/>
                      </a:cxn>
                      <a:cxn ang="0">
                        <a:pos x="75" y="74"/>
                      </a:cxn>
                      <a:cxn ang="0">
                        <a:pos x="729" y="19"/>
                      </a:cxn>
                      <a:cxn ang="0">
                        <a:pos x="20" y="40"/>
                      </a:cxn>
                      <a:cxn ang="0">
                        <a:pos x="0" y="23"/>
                      </a:cxn>
                    </a:cxnLst>
                    <a:rect l="0" t="0" r="r" b="b"/>
                    <a:pathLst>
                      <a:path w="805" h="90">
                        <a:moveTo>
                          <a:pt x="0" y="23"/>
                        </a:moveTo>
                        <a:lnTo>
                          <a:pt x="802" y="0"/>
                        </a:lnTo>
                        <a:lnTo>
                          <a:pt x="805" y="29"/>
                        </a:lnTo>
                        <a:lnTo>
                          <a:pt x="100" y="90"/>
                        </a:lnTo>
                        <a:lnTo>
                          <a:pt x="75" y="74"/>
                        </a:lnTo>
                        <a:lnTo>
                          <a:pt x="729" y="19"/>
                        </a:lnTo>
                        <a:lnTo>
                          <a:pt x="20" y="40"/>
                        </a:lnTo>
                        <a:lnTo>
                          <a:pt x="0" y="23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18" name="Freeform 620">
                    <a:extLst>
                      <a:ext uri="{FF2B5EF4-FFF2-40B4-BE49-F238E27FC236}">
                        <a16:creationId xmlns:a16="http://schemas.microsoft.com/office/drawing/2014/main" id="{25DB2B16-3394-50BE-BA0D-AA4E02D950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69" y="2598"/>
                    <a:ext cx="5" cy="7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9" y="0"/>
                      </a:cxn>
                      <a:cxn ang="0">
                        <a:pos x="12" y="1"/>
                      </a:cxn>
                      <a:cxn ang="0">
                        <a:pos x="13" y="3"/>
                      </a:cxn>
                      <a:cxn ang="0">
                        <a:pos x="13" y="6"/>
                      </a:cxn>
                      <a:cxn ang="0">
                        <a:pos x="13" y="9"/>
                      </a:cxn>
                      <a:cxn ang="0">
                        <a:pos x="12" y="10"/>
                      </a:cxn>
                      <a:cxn ang="0">
                        <a:pos x="9" y="11"/>
                      </a:cxn>
                      <a:cxn ang="0">
                        <a:pos x="7" y="13"/>
                      </a:cxn>
                      <a:cxn ang="0">
                        <a:pos x="4" y="11"/>
                      </a:cxn>
                      <a:cxn ang="0">
                        <a:pos x="3" y="10"/>
                      </a:cxn>
                      <a:cxn ang="0">
                        <a:pos x="2" y="9"/>
                      </a:cxn>
                      <a:cxn ang="0">
                        <a:pos x="0" y="6"/>
                      </a:cxn>
                      <a:cxn ang="0">
                        <a:pos x="2" y="3"/>
                      </a:cxn>
                      <a:cxn ang="0">
                        <a:pos x="3" y="1"/>
                      </a:cxn>
                      <a:cxn ang="0">
                        <a:pos x="4" y="0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13" h="13">
                        <a:moveTo>
                          <a:pt x="7" y="0"/>
                        </a:moveTo>
                        <a:lnTo>
                          <a:pt x="9" y="0"/>
                        </a:lnTo>
                        <a:lnTo>
                          <a:pt x="12" y="1"/>
                        </a:lnTo>
                        <a:lnTo>
                          <a:pt x="13" y="3"/>
                        </a:lnTo>
                        <a:lnTo>
                          <a:pt x="13" y="6"/>
                        </a:lnTo>
                        <a:lnTo>
                          <a:pt x="13" y="9"/>
                        </a:lnTo>
                        <a:lnTo>
                          <a:pt x="12" y="10"/>
                        </a:lnTo>
                        <a:lnTo>
                          <a:pt x="9" y="11"/>
                        </a:lnTo>
                        <a:lnTo>
                          <a:pt x="7" y="13"/>
                        </a:lnTo>
                        <a:lnTo>
                          <a:pt x="4" y="11"/>
                        </a:lnTo>
                        <a:lnTo>
                          <a:pt x="3" y="10"/>
                        </a:lnTo>
                        <a:lnTo>
                          <a:pt x="2" y="9"/>
                        </a:lnTo>
                        <a:lnTo>
                          <a:pt x="0" y="6"/>
                        </a:lnTo>
                        <a:lnTo>
                          <a:pt x="2" y="3"/>
                        </a:lnTo>
                        <a:lnTo>
                          <a:pt x="3" y="1"/>
                        </a:lnTo>
                        <a:lnTo>
                          <a:pt x="4" y="0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19" name="Freeform 621">
                    <a:extLst>
                      <a:ext uri="{FF2B5EF4-FFF2-40B4-BE49-F238E27FC236}">
                        <a16:creationId xmlns:a16="http://schemas.microsoft.com/office/drawing/2014/main" id="{7CC88452-DF41-AA83-E4F5-36ED7376AE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69" y="2598"/>
                    <a:ext cx="5" cy="7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7" y="0"/>
                      </a:cxn>
                      <a:cxn ang="0">
                        <a:pos x="9" y="0"/>
                      </a:cxn>
                      <a:cxn ang="0">
                        <a:pos x="12" y="1"/>
                      </a:cxn>
                      <a:cxn ang="0">
                        <a:pos x="13" y="3"/>
                      </a:cxn>
                      <a:cxn ang="0">
                        <a:pos x="13" y="6"/>
                      </a:cxn>
                      <a:cxn ang="0">
                        <a:pos x="13" y="6"/>
                      </a:cxn>
                      <a:cxn ang="0">
                        <a:pos x="13" y="9"/>
                      </a:cxn>
                      <a:cxn ang="0">
                        <a:pos x="12" y="10"/>
                      </a:cxn>
                      <a:cxn ang="0">
                        <a:pos x="9" y="11"/>
                      </a:cxn>
                      <a:cxn ang="0">
                        <a:pos x="7" y="13"/>
                      </a:cxn>
                      <a:cxn ang="0">
                        <a:pos x="7" y="13"/>
                      </a:cxn>
                      <a:cxn ang="0">
                        <a:pos x="4" y="11"/>
                      </a:cxn>
                      <a:cxn ang="0">
                        <a:pos x="3" y="10"/>
                      </a:cxn>
                      <a:cxn ang="0">
                        <a:pos x="2" y="9"/>
                      </a:cxn>
                      <a:cxn ang="0">
                        <a:pos x="0" y="6"/>
                      </a:cxn>
                      <a:cxn ang="0">
                        <a:pos x="0" y="6"/>
                      </a:cxn>
                      <a:cxn ang="0">
                        <a:pos x="2" y="3"/>
                      </a:cxn>
                      <a:cxn ang="0">
                        <a:pos x="3" y="1"/>
                      </a:cxn>
                      <a:cxn ang="0">
                        <a:pos x="4" y="0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13" h="13">
                        <a:moveTo>
                          <a:pt x="7" y="0"/>
                        </a:moveTo>
                        <a:lnTo>
                          <a:pt x="7" y="0"/>
                        </a:lnTo>
                        <a:lnTo>
                          <a:pt x="9" y="0"/>
                        </a:lnTo>
                        <a:lnTo>
                          <a:pt x="12" y="1"/>
                        </a:lnTo>
                        <a:lnTo>
                          <a:pt x="13" y="3"/>
                        </a:lnTo>
                        <a:lnTo>
                          <a:pt x="13" y="6"/>
                        </a:lnTo>
                        <a:lnTo>
                          <a:pt x="13" y="6"/>
                        </a:lnTo>
                        <a:lnTo>
                          <a:pt x="13" y="9"/>
                        </a:lnTo>
                        <a:lnTo>
                          <a:pt x="12" y="10"/>
                        </a:lnTo>
                        <a:lnTo>
                          <a:pt x="9" y="11"/>
                        </a:lnTo>
                        <a:lnTo>
                          <a:pt x="7" y="13"/>
                        </a:lnTo>
                        <a:lnTo>
                          <a:pt x="7" y="13"/>
                        </a:lnTo>
                        <a:lnTo>
                          <a:pt x="4" y="11"/>
                        </a:lnTo>
                        <a:lnTo>
                          <a:pt x="3" y="10"/>
                        </a:lnTo>
                        <a:lnTo>
                          <a:pt x="2" y="9"/>
                        </a:lnTo>
                        <a:lnTo>
                          <a:pt x="0" y="6"/>
                        </a:lnTo>
                        <a:lnTo>
                          <a:pt x="0" y="6"/>
                        </a:lnTo>
                        <a:lnTo>
                          <a:pt x="2" y="3"/>
                        </a:lnTo>
                        <a:lnTo>
                          <a:pt x="3" y="1"/>
                        </a:lnTo>
                        <a:lnTo>
                          <a:pt x="4" y="0"/>
                        </a:lnTo>
                        <a:lnTo>
                          <a:pt x="7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20" name="Freeform 622">
                    <a:extLst>
                      <a:ext uri="{FF2B5EF4-FFF2-40B4-BE49-F238E27FC236}">
                        <a16:creationId xmlns:a16="http://schemas.microsoft.com/office/drawing/2014/main" id="{CD0AD61A-56F2-B699-1D34-9BB1F7163F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23" y="2595"/>
                    <a:ext cx="51" cy="19"/>
                  </a:xfrm>
                  <a:custGeom>
                    <a:avLst/>
                    <a:gdLst/>
                    <a:ahLst/>
                    <a:cxnLst>
                      <a:cxn ang="0">
                        <a:pos x="87" y="0"/>
                      </a:cxn>
                      <a:cxn ang="0">
                        <a:pos x="0" y="0"/>
                      </a:cxn>
                      <a:cxn ang="0">
                        <a:pos x="10" y="41"/>
                      </a:cxn>
                      <a:cxn ang="0">
                        <a:pos x="152" y="41"/>
                      </a:cxn>
                      <a:cxn ang="0">
                        <a:pos x="87" y="0"/>
                      </a:cxn>
                    </a:cxnLst>
                    <a:rect l="0" t="0" r="r" b="b"/>
                    <a:pathLst>
                      <a:path w="152" h="41">
                        <a:moveTo>
                          <a:pt x="87" y="0"/>
                        </a:moveTo>
                        <a:lnTo>
                          <a:pt x="0" y="0"/>
                        </a:lnTo>
                        <a:lnTo>
                          <a:pt x="10" y="41"/>
                        </a:lnTo>
                        <a:lnTo>
                          <a:pt x="152" y="41"/>
                        </a:lnTo>
                        <a:lnTo>
                          <a:pt x="87" y="0"/>
                        </a:lnTo>
                        <a:close/>
                      </a:path>
                    </a:pathLst>
                  </a:custGeom>
                  <a:solidFill>
                    <a:srgbClr val="9999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21" name="Freeform 623">
                    <a:extLst>
                      <a:ext uri="{FF2B5EF4-FFF2-40B4-BE49-F238E27FC236}">
                        <a16:creationId xmlns:a16="http://schemas.microsoft.com/office/drawing/2014/main" id="{78CD7050-AA19-CC7A-021E-1BCFFB3278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23" y="2595"/>
                    <a:ext cx="51" cy="19"/>
                  </a:xfrm>
                  <a:custGeom>
                    <a:avLst/>
                    <a:gdLst/>
                    <a:ahLst/>
                    <a:cxnLst>
                      <a:cxn ang="0">
                        <a:pos x="87" y="0"/>
                      </a:cxn>
                      <a:cxn ang="0">
                        <a:pos x="0" y="0"/>
                      </a:cxn>
                      <a:cxn ang="0">
                        <a:pos x="10" y="41"/>
                      </a:cxn>
                      <a:cxn ang="0">
                        <a:pos x="152" y="41"/>
                      </a:cxn>
                      <a:cxn ang="0">
                        <a:pos x="87" y="0"/>
                      </a:cxn>
                    </a:cxnLst>
                    <a:rect l="0" t="0" r="r" b="b"/>
                    <a:pathLst>
                      <a:path w="152" h="41">
                        <a:moveTo>
                          <a:pt x="87" y="0"/>
                        </a:moveTo>
                        <a:lnTo>
                          <a:pt x="0" y="0"/>
                        </a:lnTo>
                        <a:lnTo>
                          <a:pt x="10" y="41"/>
                        </a:lnTo>
                        <a:lnTo>
                          <a:pt x="152" y="41"/>
                        </a:lnTo>
                        <a:lnTo>
                          <a:pt x="87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22" name="Rectangle 624">
                    <a:extLst>
                      <a:ext uri="{FF2B5EF4-FFF2-40B4-BE49-F238E27FC236}">
                        <a16:creationId xmlns:a16="http://schemas.microsoft.com/office/drawing/2014/main" id="{E01C5C1F-29FD-FB24-003E-645A837CD8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59" y="2456"/>
                    <a:ext cx="15" cy="249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23" name="Rectangle 625">
                    <a:extLst>
                      <a:ext uri="{FF2B5EF4-FFF2-40B4-BE49-F238E27FC236}">
                        <a16:creationId xmlns:a16="http://schemas.microsoft.com/office/drawing/2014/main" id="{61286BDC-81A5-6EB3-F326-7E1C70FC5F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59" y="2456"/>
                    <a:ext cx="15" cy="249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24" name="Freeform 626">
                    <a:extLst>
                      <a:ext uri="{FF2B5EF4-FFF2-40B4-BE49-F238E27FC236}">
                        <a16:creationId xmlns:a16="http://schemas.microsoft.com/office/drawing/2014/main" id="{6393DD5E-F23B-065D-4B9F-F0092C0F70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52" y="2447"/>
                    <a:ext cx="28" cy="13"/>
                  </a:xfrm>
                  <a:custGeom>
                    <a:avLst/>
                    <a:gdLst/>
                    <a:ahLst/>
                    <a:cxnLst>
                      <a:cxn ang="0">
                        <a:pos x="44" y="0"/>
                      </a:cxn>
                      <a:cxn ang="0">
                        <a:pos x="53" y="0"/>
                      </a:cxn>
                      <a:cxn ang="0">
                        <a:pos x="61" y="2"/>
                      </a:cxn>
                      <a:cxn ang="0">
                        <a:pos x="67" y="3"/>
                      </a:cxn>
                      <a:cxn ang="0">
                        <a:pos x="73" y="4"/>
                      </a:cxn>
                      <a:cxn ang="0">
                        <a:pos x="79" y="7"/>
                      </a:cxn>
                      <a:cxn ang="0">
                        <a:pos x="82" y="9"/>
                      </a:cxn>
                      <a:cxn ang="0">
                        <a:pos x="85" y="12"/>
                      </a:cxn>
                      <a:cxn ang="0">
                        <a:pos x="86" y="16"/>
                      </a:cxn>
                      <a:cxn ang="0">
                        <a:pos x="85" y="18"/>
                      </a:cxn>
                      <a:cxn ang="0">
                        <a:pos x="82" y="21"/>
                      </a:cxn>
                      <a:cxn ang="0">
                        <a:pos x="79" y="24"/>
                      </a:cxn>
                      <a:cxn ang="0">
                        <a:pos x="73" y="26"/>
                      </a:cxn>
                      <a:cxn ang="0">
                        <a:pos x="67" y="28"/>
                      </a:cxn>
                      <a:cxn ang="0">
                        <a:pos x="61" y="29"/>
                      </a:cxn>
                      <a:cxn ang="0">
                        <a:pos x="53" y="30"/>
                      </a:cxn>
                      <a:cxn ang="0">
                        <a:pos x="44" y="30"/>
                      </a:cxn>
                      <a:cxn ang="0">
                        <a:pos x="35" y="30"/>
                      </a:cxn>
                      <a:cxn ang="0">
                        <a:pos x="27" y="29"/>
                      </a:cxn>
                      <a:cxn ang="0">
                        <a:pos x="19" y="28"/>
                      </a:cxn>
                      <a:cxn ang="0">
                        <a:pos x="13" y="26"/>
                      </a:cxn>
                      <a:cxn ang="0">
                        <a:pos x="8" y="24"/>
                      </a:cxn>
                      <a:cxn ang="0">
                        <a:pos x="4" y="21"/>
                      </a:cxn>
                      <a:cxn ang="0">
                        <a:pos x="1" y="18"/>
                      </a:cxn>
                      <a:cxn ang="0">
                        <a:pos x="0" y="16"/>
                      </a:cxn>
                      <a:cxn ang="0">
                        <a:pos x="1" y="12"/>
                      </a:cxn>
                      <a:cxn ang="0">
                        <a:pos x="4" y="9"/>
                      </a:cxn>
                      <a:cxn ang="0">
                        <a:pos x="8" y="7"/>
                      </a:cxn>
                      <a:cxn ang="0">
                        <a:pos x="13" y="4"/>
                      </a:cxn>
                      <a:cxn ang="0">
                        <a:pos x="19" y="3"/>
                      </a:cxn>
                      <a:cxn ang="0">
                        <a:pos x="27" y="2"/>
                      </a:cxn>
                      <a:cxn ang="0">
                        <a:pos x="35" y="0"/>
                      </a:cxn>
                      <a:cxn ang="0">
                        <a:pos x="44" y="0"/>
                      </a:cxn>
                    </a:cxnLst>
                    <a:rect l="0" t="0" r="r" b="b"/>
                    <a:pathLst>
                      <a:path w="86" h="30">
                        <a:moveTo>
                          <a:pt x="44" y="0"/>
                        </a:moveTo>
                        <a:lnTo>
                          <a:pt x="53" y="0"/>
                        </a:lnTo>
                        <a:lnTo>
                          <a:pt x="61" y="2"/>
                        </a:lnTo>
                        <a:lnTo>
                          <a:pt x="67" y="3"/>
                        </a:lnTo>
                        <a:lnTo>
                          <a:pt x="73" y="4"/>
                        </a:lnTo>
                        <a:lnTo>
                          <a:pt x="79" y="7"/>
                        </a:lnTo>
                        <a:lnTo>
                          <a:pt x="82" y="9"/>
                        </a:lnTo>
                        <a:lnTo>
                          <a:pt x="85" y="12"/>
                        </a:lnTo>
                        <a:lnTo>
                          <a:pt x="86" y="16"/>
                        </a:lnTo>
                        <a:lnTo>
                          <a:pt x="85" y="18"/>
                        </a:lnTo>
                        <a:lnTo>
                          <a:pt x="82" y="21"/>
                        </a:lnTo>
                        <a:lnTo>
                          <a:pt x="79" y="24"/>
                        </a:lnTo>
                        <a:lnTo>
                          <a:pt x="73" y="26"/>
                        </a:lnTo>
                        <a:lnTo>
                          <a:pt x="67" y="28"/>
                        </a:lnTo>
                        <a:lnTo>
                          <a:pt x="61" y="29"/>
                        </a:lnTo>
                        <a:lnTo>
                          <a:pt x="53" y="30"/>
                        </a:lnTo>
                        <a:lnTo>
                          <a:pt x="44" y="30"/>
                        </a:lnTo>
                        <a:lnTo>
                          <a:pt x="35" y="30"/>
                        </a:lnTo>
                        <a:lnTo>
                          <a:pt x="27" y="29"/>
                        </a:lnTo>
                        <a:lnTo>
                          <a:pt x="19" y="28"/>
                        </a:lnTo>
                        <a:lnTo>
                          <a:pt x="13" y="26"/>
                        </a:lnTo>
                        <a:lnTo>
                          <a:pt x="8" y="24"/>
                        </a:lnTo>
                        <a:lnTo>
                          <a:pt x="4" y="21"/>
                        </a:lnTo>
                        <a:lnTo>
                          <a:pt x="1" y="18"/>
                        </a:lnTo>
                        <a:lnTo>
                          <a:pt x="0" y="16"/>
                        </a:lnTo>
                        <a:lnTo>
                          <a:pt x="1" y="12"/>
                        </a:lnTo>
                        <a:lnTo>
                          <a:pt x="4" y="9"/>
                        </a:lnTo>
                        <a:lnTo>
                          <a:pt x="8" y="7"/>
                        </a:lnTo>
                        <a:lnTo>
                          <a:pt x="13" y="4"/>
                        </a:lnTo>
                        <a:lnTo>
                          <a:pt x="19" y="3"/>
                        </a:lnTo>
                        <a:lnTo>
                          <a:pt x="27" y="2"/>
                        </a:lnTo>
                        <a:lnTo>
                          <a:pt x="35" y="0"/>
                        </a:lnTo>
                        <a:lnTo>
                          <a:pt x="4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25" name="Freeform 627">
                    <a:extLst>
                      <a:ext uri="{FF2B5EF4-FFF2-40B4-BE49-F238E27FC236}">
                        <a16:creationId xmlns:a16="http://schemas.microsoft.com/office/drawing/2014/main" id="{83E507BC-972A-9A21-B2F7-9DBD32887D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52" y="2447"/>
                    <a:ext cx="28" cy="13"/>
                  </a:xfrm>
                  <a:custGeom>
                    <a:avLst/>
                    <a:gdLst/>
                    <a:ahLst/>
                    <a:cxnLst>
                      <a:cxn ang="0">
                        <a:pos x="44" y="0"/>
                      </a:cxn>
                      <a:cxn ang="0">
                        <a:pos x="44" y="0"/>
                      </a:cxn>
                      <a:cxn ang="0">
                        <a:pos x="53" y="0"/>
                      </a:cxn>
                      <a:cxn ang="0">
                        <a:pos x="61" y="2"/>
                      </a:cxn>
                      <a:cxn ang="0">
                        <a:pos x="67" y="3"/>
                      </a:cxn>
                      <a:cxn ang="0">
                        <a:pos x="73" y="4"/>
                      </a:cxn>
                      <a:cxn ang="0">
                        <a:pos x="79" y="7"/>
                      </a:cxn>
                      <a:cxn ang="0">
                        <a:pos x="82" y="9"/>
                      </a:cxn>
                      <a:cxn ang="0">
                        <a:pos x="85" y="12"/>
                      </a:cxn>
                      <a:cxn ang="0">
                        <a:pos x="86" y="16"/>
                      </a:cxn>
                      <a:cxn ang="0">
                        <a:pos x="86" y="16"/>
                      </a:cxn>
                      <a:cxn ang="0">
                        <a:pos x="85" y="18"/>
                      </a:cxn>
                      <a:cxn ang="0">
                        <a:pos x="82" y="21"/>
                      </a:cxn>
                      <a:cxn ang="0">
                        <a:pos x="79" y="24"/>
                      </a:cxn>
                      <a:cxn ang="0">
                        <a:pos x="73" y="26"/>
                      </a:cxn>
                      <a:cxn ang="0">
                        <a:pos x="67" y="28"/>
                      </a:cxn>
                      <a:cxn ang="0">
                        <a:pos x="61" y="29"/>
                      </a:cxn>
                      <a:cxn ang="0">
                        <a:pos x="53" y="30"/>
                      </a:cxn>
                      <a:cxn ang="0">
                        <a:pos x="44" y="30"/>
                      </a:cxn>
                      <a:cxn ang="0">
                        <a:pos x="44" y="30"/>
                      </a:cxn>
                      <a:cxn ang="0">
                        <a:pos x="35" y="30"/>
                      </a:cxn>
                      <a:cxn ang="0">
                        <a:pos x="27" y="29"/>
                      </a:cxn>
                      <a:cxn ang="0">
                        <a:pos x="19" y="28"/>
                      </a:cxn>
                      <a:cxn ang="0">
                        <a:pos x="13" y="26"/>
                      </a:cxn>
                      <a:cxn ang="0">
                        <a:pos x="8" y="24"/>
                      </a:cxn>
                      <a:cxn ang="0">
                        <a:pos x="4" y="21"/>
                      </a:cxn>
                      <a:cxn ang="0">
                        <a:pos x="1" y="18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1" y="12"/>
                      </a:cxn>
                      <a:cxn ang="0">
                        <a:pos x="4" y="9"/>
                      </a:cxn>
                      <a:cxn ang="0">
                        <a:pos x="8" y="7"/>
                      </a:cxn>
                      <a:cxn ang="0">
                        <a:pos x="13" y="4"/>
                      </a:cxn>
                      <a:cxn ang="0">
                        <a:pos x="19" y="3"/>
                      </a:cxn>
                      <a:cxn ang="0">
                        <a:pos x="27" y="2"/>
                      </a:cxn>
                      <a:cxn ang="0">
                        <a:pos x="35" y="0"/>
                      </a:cxn>
                      <a:cxn ang="0">
                        <a:pos x="44" y="0"/>
                      </a:cxn>
                    </a:cxnLst>
                    <a:rect l="0" t="0" r="r" b="b"/>
                    <a:pathLst>
                      <a:path w="86" h="30">
                        <a:moveTo>
                          <a:pt x="44" y="0"/>
                        </a:moveTo>
                        <a:lnTo>
                          <a:pt x="44" y="0"/>
                        </a:lnTo>
                        <a:lnTo>
                          <a:pt x="53" y="0"/>
                        </a:lnTo>
                        <a:lnTo>
                          <a:pt x="61" y="2"/>
                        </a:lnTo>
                        <a:lnTo>
                          <a:pt x="67" y="3"/>
                        </a:lnTo>
                        <a:lnTo>
                          <a:pt x="73" y="4"/>
                        </a:lnTo>
                        <a:lnTo>
                          <a:pt x="79" y="7"/>
                        </a:lnTo>
                        <a:lnTo>
                          <a:pt x="82" y="9"/>
                        </a:lnTo>
                        <a:lnTo>
                          <a:pt x="85" y="12"/>
                        </a:lnTo>
                        <a:lnTo>
                          <a:pt x="86" y="16"/>
                        </a:lnTo>
                        <a:lnTo>
                          <a:pt x="86" y="16"/>
                        </a:lnTo>
                        <a:lnTo>
                          <a:pt x="85" y="18"/>
                        </a:lnTo>
                        <a:lnTo>
                          <a:pt x="82" y="21"/>
                        </a:lnTo>
                        <a:lnTo>
                          <a:pt x="79" y="24"/>
                        </a:lnTo>
                        <a:lnTo>
                          <a:pt x="73" y="26"/>
                        </a:lnTo>
                        <a:lnTo>
                          <a:pt x="67" y="28"/>
                        </a:lnTo>
                        <a:lnTo>
                          <a:pt x="61" y="29"/>
                        </a:lnTo>
                        <a:lnTo>
                          <a:pt x="53" y="30"/>
                        </a:lnTo>
                        <a:lnTo>
                          <a:pt x="44" y="30"/>
                        </a:lnTo>
                        <a:lnTo>
                          <a:pt x="44" y="30"/>
                        </a:lnTo>
                        <a:lnTo>
                          <a:pt x="35" y="30"/>
                        </a:lnTo>
                        <a:lnTo>
                          <a:pt x="27" y="29"/>
                        </a:lnTo>
                        <a:lnTo>
                          <a:pt x="19" y="28"/>
                        </a:lnTo>
                        <a:lnTo>
                          <a:pt x="13" y="26"/>
                        </a:lnTo>
                        <a:lnTo>
                          <a:pt x="8" y="24"/>
                        </a:lnTo>
                        <a:lnTo>
                          <a:pt x="4" y="21"/>
                        </a:lnTo>
                        <a:lnTo>
                          <a:pt x="1" y="18"/>
                        </a:lnTo>
                        <a:lnTo>
                          <a:pt x="0" y="16"/>
                        </a:lnTo>
                        <a:lnTo>
                          <a:pt x="0" y="16"/>
                        </a:lnTo>
                        <a:lnTo>
                          <a:pt x="1" y="12"/>
                        </a:lnTo>
                        <a:lnTo>
                          <a:pt x="4" y="9"/>
                        </a:lnTo>
                        <a:lnTo>
                          <a:pt x="8" y="7"/>
                        </a:lnTo>
                        <a:lnTo>
                          <a:pt x="13" y="4"/>
                        </a:lnTo>
                        <a:lnTo>
                          <a:pt x="19" y="3"/>
                        </a:lnTo>
                        <a:lnTo>
                          <a:pt x="27" y="2"/>
                        </a:lnTo>
                        <a:lnTo>
                          <a:pt x="35" y="0"/>
                        </a:lnTo>
                        <a:lnTo>
                          <a:pt x="44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26" name="Freeform 628">
                    <a:extLst>
                      <a:ext uri="{FF2B5EF4-FFF2-40B4-BE49-F238E27FC236}">
                        <a16:creationId xmlns:a16="http://schemas.microsoft.com/office/drawing/2014/main" id="{5488A829-F257-FF52-EC8A-84C59B26D7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0" y="2528"/>
                    <a:ext cx="15" cy="20"/>
                  </a:xfrm>
                  <a:custGeom>
                    <a:avLst/>
                    <a:gdLst/>
                    <a:ahLst/>
                    <a:cxnLst>
                      <a:cxn ang="0">
                        <a:pos x="0" y="43"/>
                      </a:cxn>
                      <a:cxn ang="0">
                        <a:pos x="4" y="38"/>
                      </a:cxn>
                      <a:cxn ang="0">
                        <a:pos x="7" y="33"/>
                      </a:cxn>
                      <a:cxn ang="0">
                        <a:pos x="11" y="27"/>
                      </a:cxn>
                      <a:cxn ang="0">
                        <a:pos x="14" y="22"/>
                      </a:cxn>
                      <a:cxn ang="0">
                        <a:pos x="18" y="17"/>
                      </a:cxn>
                      <a:cxn ang="0">
                        <a:pos x="22" y="12"/>
                      </a:cxn>
                      <a:cxn ang="0">
                        <a:pos x="26" y="7"/>
                      </a:cxn>
                      <a:cxn ang="0">
                        <a:pos x="30" y="2"/>
                      </a:cxn>
                      <a:cxn ang="0">
                        <a:pos x="38" y="0"/>
                      </a:cxn>
                      <a:cxn ang="0">
                        <a:pos x="43" y="2"/>
                      </a:cxn>
                      <a:cxn ang="0">
                        <a:pos x="45" y="5"/>
                      </a:cxn>
                      <a:cxn ang="0">
                        <a:pos x="44" y="11"/>
                      </a:cxn>
                      <a:cxn ang="0">
                        <a:pos x="43" y="20"/>
                      </a:cxn>
                      <a:cxn ang="0">
                        <a:pos x="41" y="27"/>
                      </a:cxn>
                      <a:cxn ang="0">
                        <a:pos x="40" y="36"/>
                      </a:cxn>
                      <a:cxn ang="0">
                        <a:pos x="39" y="44"/>
                      </a:cxn>
                      <a:cxn ang="0">
                        <a:pos x="0" y="43"/>
                      </a:cxn>
                    </a:cxnLst>
                    <a:rect l="0" t="0" r="r" b="b"/>
                    <a:pathLst>
                      <a:path w="45" h="44">
                        <a:moveTo>
                          <a:pt x="0" y="43"/>
                        </a:moveTo>
                        <a:lnTo>
                          <a:pt x="4" y="38"/>
                        </a:lnTo>
                        <a:lnTo>
                          <a:pt x="7" y="33"/>
                        </a:lnTo>
                        <a:lnTo>
                          <a:pt x="11" y="27"/>
                        </a:lnTo>
                        <a:lnTo>
                          <a:pt x="14" y="22"/>
                        </a:lnTo>
                        <a:lnTo>
                          <a:pt x="18" y="17"/>
                        </a:lnTo>
                        <a:lnTo>
                          <a:pt x="22" y="12"/>
                        </a:lnTo>
                        <a:lnTo>
                          <a:pt x="26" y="7"/>
                        </a:lnTo>
                        <a:lnTo>
                          <a:pt x="30" y="2"/>
                        </a:lnTo>
                        <a:lnTo>
                          <a:pt x="38" y="0"/>
                        </a:lnTo>
                        <a:lnTo>
                          <a:pt x="43" y="2"/>
                        </a:lnTo>
                        <a:lnTo>
                          <a:pt x="45" y="5"/>
                        </a:lnTo>
                        <a:lnTo>
                          <a:pt x="44" y="11"/>
                        </a:lnTo>
                        <a:lnTo>
                          <a:pt x="43" y="20"/>
                        </a:lnTo>
                        <a:lnTo>
                          <a:pt x="41" y="27"/>
                        </a:lnTo>
                        <a:lnTo>
                          <a:pt x="40" y="36"/>
                        </a:lnTo>
                        <a:lnTo>
                          <a:pt x="39" y="44"/>
                        </a:lnTo>
                        <a:lnTo>
                          <a:pt x="0" y="43"/>
                        </a:lnTo>
                        <a:close/>
                      </a:path>
                    </a:pathLst>
                  </a:custGeom>
                  <a:solidFill>
                    <a:srgbClr val="FF66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27" name="Freeform 629">
                    <a:extLst>
                      <a:ext uri="{FF2B5EF4-FFF2-40B4-BE49-F238E27FC236}">
                        <a16:creationId xmlns:a16="http://schemas.microsoft.com/office/drawing/2014/main" id="{7A6B8B94-382A-8403-4182-1F6A705B62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60" y="2528"/>
                    <a:ext cx="15" cy="20"/>
                  </a:xfrm>
                  <a:custGeom>
                    <a:avLst/>
                    <a:gdLst/>
                    <a:ahLst/>
                    <a:cxnLst>
                      <a:cxn ang="0">
                        <a:pos x="0" y="43"/>
                      </a:cxn>
                      <a:cxn ang="0">
                        <a:pos x="0" y="43"/>
                      </a:cxn>
                      <a:cxn ang="0">
                        <a:pos x="4" y="38"/>
                      </a:cxn>
                      <a:cxn ang="0">
                        <a:pos x="7" y="33"/>
                      </a:cxn>
                      <a:cxn ang="0">
                        <a:pos x="11" y="27"/>
                      </a:cxn>
                      <a:cxn ang="0">
                        <a:pos x="14" y="22"/>
                      </a:cxn>
                      <a:cxn ang="0">
                        <a:pos x="18" y="17"/>
                      </a:cxn>
                      <a:cxn ang="0">
                        <a:pos x="22" y="12"/>
                      </a:cxn>
                      <a:cxn ang="0">
                        <a:pos x="26" y="7"/>
                      </a:cxn>
                      <a:cxn ang="0">
                        <a:pos x="30" y="2"/>
                      </a:cxn>
                      <a:cxn ang="0">
                        <a:pos x="30" y="2"/>
                      </a:cxn>
                      <a:cxn ang="0">
                        <a:pos x="38" y="0"/>
                      </a:cxn>
                      <a:cxn ang="0">
                        <a:pos x="43" y="2"/>
                      </a:cxn>
                      <a:cxn ang="0">
                        <a:pos x="45" y="5"/>
                      </a:cxn>
                      <a:cxn ang="0">
                        <a:pos x="44" y="11"/>
                      </a:cxn>
                      <a:cxn ang="0">
                        <a:pos x="44" y="11"/>
                      </a:cxn>
                      <a:cxn ang="0">
                        <a:pos x="43" y="20"/>
                      </a:cxn>
                      <a:cxn ang="0">
                        <a:pos x="41" y="27"/>
                      </a:cxn>
                      <a:cxn ang="0">
                        <a:pos x="40" y="36"/>
                      </a:cxn>
                      <a:cxn ang="0">
                        <a:pos x="39" y="44"/>
                      </a:cxn>
                      <a:cxn ang="0">
                        <a:pos x="0" y="43"/>
                      </a:cxn>
                    </a:cxnLst>
                    <a:rect l="0" t="0" r="r" b="b"/>
                    <a:pathLst>
                      <a:path w="45" h="44">
                        <a:moveTo>
                          <a:pt x="0" y="43"/>
                        </a:moveTo>
                        <a:lnTo>
                          <a:pt x="0" y="43"/>
                        </a:lnTo>
                        <a:lnTo>
                          <a:pt x="4" y="38"/>
                        </a:lnTo>
                        <a:lnTo>
                          <a:pt x="7" y="33"/>
                        </a:lnTo>
                        <a:lnTo>
                          <a:pt x="11" y="27"/>
                        </a:lnTo>
                        <a:lnTo>
                          <a:pt x="14" y="22"/>
                        </a:lnTo>
                        <a:lnTo>
                          <a:pt x="18" y="17"/>
                        </a:lnTo>
                        <a:lnTo>
                          <a:pt x="22" y="12"/>
                        </a:lnTo>
                        <a:lnTo>
                          <a:pt x="26" y="7"/>
                        </a:lnTo>
                        <a:lnTo>
                          <a:pt x="30" y="2"/>
                        </a:lnTo>
                        <a:lnTo>
                          <a:pt x="30" y="2"/>
                        </a:lnTo>
                        <a:lnTo>
                          <a:pt x="38" y="0"/>
                        </a:lnTo>
                        <a:lnTo>
                          <a:pt x="43" y="2"/>
                        </a:lnTo>
                        <a:lnTo>
                          <a:pt x="45" y="5"/>
                        </a:lnTo>
                        <a:lnTo>
                          <a:pt x="44" y="11"/>
                        </a:lnTo>
                        <a:lnTo>
                          <a:pt x="44" y="11"/>
                        </a:lnTo>
                        <a:lnTo>
                          <a:pt x="43" y="20"/>
                        </a:lnTo>
                        <a:lnTo>
                          <a:pt x="41" y="27"/>
                        </a:lnTo>
                        <a:lnTo>
                          <a:pt x="40" y="36"/>
                        </a:lnTo>
                        <a:lnTo>
                          <a:pt x="39" y="44"/>
                        </a:lnTo>
                        <a:lnTo>
                          <a:pt x="0" y="43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28" name="Line 630">
                    <a:extLst>
                      <a:ext uri="{FF2B5EF4-FFF2-40B4-BE49-F238E27FC236}">
                        <a16:creationId xmlns:a16="http://schemas.microsoft.com/office/drawing/2014/main" id="{36B38239-A551-47B6-4953-3362000E276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81" y="2521"/>
                    <a:ext cx="91" cy="7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29" name="Line 631">
                    <a:extLst>
                      <a:ext uri="{FF2B5EF4-FFF2-40B4-BE49-F238E27FC236}">
                        <a16:creationId xmlns:a16="http://schemas.microsoft.com/office/drawing/2014/main" id="{183EB4AE-D0F3-F148-B3F8-CA6DC16724E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875" y="2531"/>
                    <a:ext cx="14" cy="17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30" name="Line 632">
                    <a:extLst>
                      <a:ext uri="{FF2B5EF4-FFF2-40B4-BE49-F238E27FC236}">
                        <a16:creationId xmlns:a16="http://schemas.microsoft.com/office/drawing/2014/main" id="{8101D6C2-FC84-847C-1475-D270DBE2279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23" y="2514"/>
                    <a:ext cx="118" cy="6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31" name="Freeform 633">
                    <a:extLst>
                      <a:ext uri="{FF2B5EF4-FFF2-40B4-BE49-F238E27FC236}">
                        <a16:creationId xmlns:a16="http://schemas.microsoft.com/office/drawing/2014/main" id="{6A70BE2F-DCCF-CF0E-789E-24A8338F21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3" y="2612"/>
                    <a:ext cx="9" cy="1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8" y="0"/>
                      </a:cxn>
                      <a:cxn ang="0">
                        <a:pos x="22" y="29"/>
                      </a:cxn>
                      <a:cxn ang="0">
                        <a:pos x="5" y="2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28" h="29">
                        <a:moveTo>
                          <a:pt x="0" y="0"/>
                        </a:moveTo>
                        <a:lnTo>
                          <a:pt x="28" y="0"/>
                        </a:lnTo>
                        <a:lnTo>
                          <a:pt x="22" y="29"/>
                        </a:lnTo>
                        <a:lnTo>
                          <a:pt x="5" y="2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66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32" name="Freeform 634">
                    <a:extLst>
                      <a:ext uri="{FF2B5EF4-FFF2-40B4-BE49-F238E27FC236}">
                        <a16:creationId xmlns:a16="http://schemas.microsoft.com/office/drawing/2014/main" id="{891CFC27-1303-AAD8-8CD9-5B14A50C7F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3" y="2612"/>
                    <a:ext cx="9" cy="1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8" y="0"/>
                      </a:cxn>
                      <a:cxn ang="0">
                        <a:pos x="22" y="29"/>
                      </a:cxn>
                      <a:cxn ang="0">
                        <a:pos x="5" y="29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28" h="29">
                        <a:moveTo>
                          <a:pt x="0" y="0"/>
                        </a:moveTo>
                        <a:lnTo>
                          <a:pt x="28" y="0"/>
                        </a:lnTo>
                        <a:lnTo>
                          <a:pt x="22" y="29"/>
                        </a:lnTo>
                        <a:lnTo>
                          <a:pt x="5" y="2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33" name="Line 635">
                    <a:extLst>
                      <a:ext uri="{FF2B5EF4-FFF2-40B4-BE49-F238E27FC236}">
                        <a16:creationId xmlns:a16="http://schemas.microsoft.com/office/drawing/2014/main" id="{CB132BC8-F9E3-40F3-C378-07F87B2122E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94" y="2508"/>
                    <a:ext cx="1" cy="10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34" name="Line 636">
                    <a:extLst>
                      <a:ext uri="{FF2B5EF4-FFF2-40B4-BE49-F238E27FC236}">
                        <a16:creationId xmlns:a16="http://schemas.microsoft.com/office/drawing/2014/main" id="{0A48A235-3AFC-DEC0-F950-7ED1604F7D1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02" y="2514"/>
                    <a:ext cx="1" cy="9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35" name="Freeform 637">
                    <a:extLst>
                      <a:ext uri="{FF2B5EF4-FFF2-40B4-BE49-F238E27FC236}">
                        <a16:creationId xmlns:a16="http://schemas.microsoft.com/office/drawing/2014/main" id="{6221AE10-8094-8ABC-1996-81D45C9FA6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7" y="2625"/>
                    <a:ext cx="12" cy="18"/>
                  </a:xfrm>
                  <a:custGeom>
                    <a:avLst/>
                    <a:gdLst/>
                    <a:ahLst/>
                    <a:cxnLst>
                      <a:cxn ang="0">
                        <a:pos x="28" y="0"/>
                      </a:cxn>
                      <a:cxn ang="0">
                        <a:pos x="28" y="4"/>
                      </a:cxn>
                      <a:cxn ang="0">
                        <a:pos x="28" y="8"/>
                      </a:cxn>
                      <a:cxn ang="0">
                        <a:pos x="28" y="13"/>
                      </a:cxn>
                      <a:cxn ang="0">
                        <a:pos x="28" y="18"/>
                      </a:cxn>
                      <a:cxn ang="0">
                        <a:pos x="23" y="24"/>
                      </a:cxn>
                      <a:cxn ang="0">
                        <a:pos x="18" y="26"/>
                      </a:cxn>
                      <a:cxn ang="0">
                        <a:pos x="12" y="23"/>
                      </a:cxn>
                      <a:cxn ang="0">
                        <a:pos x="10" y="18"/>
                      </a:cxn>
                      <a:cxn ang="0">
                        <a:pos x="9" y="14"/>
                      </a:cxn>
                      <a:cxn ang="0">
                        <a:pos x="7" y="11"/>
                      </a:cxn>
                      <a:cxn ang="0">
                        <a:pos x="6" y="9"/>
                      </a:cxn>
                      <a:cxn ang="0">
                        <a:pos x="5" y="6"/>
                      </a:cxn>
                      <a:cxn ang="0">
                        <a:pos x="0" y="15"/>
                      </a:cxn>
                      <a:cxn ang="0">
                        <a:pos x="1" y="24"/>
                      </a:cxn>
                      <a:cxn ang="0">
                        <a:pos x="5" y="32"/>
                      </a:cxn>
                      <a:cxn ang="0">
                        <a:pos x="10" y="37"/>
                      </a:cxn>
                      <a:cxn ang="0">
                        <a:pos x="18" y="40"/>
                      </a:cxn>
                      <a:cxn ang="0">
                        <a:pos x="25" y="39"/>
                      </a:cxn>
                      <a:cxn ang="0">
                        <a:pos x="33" y="33"/>
                      </a:cxn>
                      <a:cxn ang="0">
                        <a:pos x="38" y="22"/>
                      </a:cxn>
                      <a:cxn ang="0">
                        <a:pos x="38" y="18"/>
                      </a:cxn>
                      <a:cxn ang="0">
                        <a:pos x="38" y="13"/>
                      </a:cxn>
                      <a:cxn ang="0">
                        <a:pos x="38" y="6"/>
                      </a:cxn>
                      <a:cxn ang="0">
                        <a:pos x="38" y="0"/>
                      </a:cxn>
                      <a:cxn ang="0">
                        <a:pos x="28" y="0"/>
                      </a:cxn>
                    </a:cxnLst>
                    <a:rect l="0" t="0" r="r" b="b"/>
                    <a:pathLst>
                      <a:path w="38" h="40">
                        <a:moveTo>
                          <a:pt x="28" y="0"/>
                        </a:moveTo>
                        <a:lnTo>
                          <a:pt x="28" y="4"/>
                        </a:lnTo>
                        <a:lnTo>
                          <a:pt x="28" y="8"/>
                        </a:lnTo>
                        <a:lnTo>
                          <a:pt x="28" y="13"/>
                        </a:lnTo>
                        <a:lnTo>
                          <a:pt x="28" y="18"/>
                        </a:lnTo>
                        <a:lnTo>
                          <a:pt x="23" y="24"/>
                        </a:lnTo>
                        <a:lnTo>
                          <a:pt x="18" y="26"/>
                        </a:lnTo>
                        <a:lnTo>
                          <a:pt x="12" y="23"/>
                        </a:lnTo>
                        <a:lnTo>
                          <a:pt x="10" y="18"/>
                        </a:lnTo>
                        <a:lnTo>
                          <a:pt x="9" y="14"/>
                        </a:lnTo>
                        <a:lnTo>
                          <a:pt x="7" y="11"/>
                        </a:lnTo>
                        <a:lnTo>
                          <a:pt x="6" y="9"/>
                        </a:lnTo>
                        <a:lnTo>
                          <a:pt x="5" y="6"/>
                        </a:lnTo>
                        <a:lnTo>
                          <a:pt x="0" y="15"/>
                        </a:lnTo>
                        <a:lnTo>
                          <a:pt x="1" y="24"/>
                        </a:lnTo>
                        <a:lnTo>
                          <a:pt x="5" y="32"/>
                        </a:lnTo>
                        <a:lnTo>
                          <a:pt x="10" y="37"/>
                        </a:lnTo>
                        <a:lnTo>
                          <a:pt x="18" y="40"/>
                        </a:lnTo>
                        <a:lnTo>
                          <a:pt x="25" y="39"/>
                        </a:lnTo>
                        <a:lnTo>
                          <a:pt x="33" y="33"/>
                        </a:lnTo>
                        <a:lnTo>
                          <a:pt x="38" y="22"/>
                        </a:lnTo>
                        <a:lnTo>
                          <a:pt x="38" y="18"/>
                        </a:lnTo>
                        <a:lnTo>
                          <a:pt x="38" y="13"/>
                        </a:lnTo>
                        <a:lnTo>
                          <a:pt x="38" y="6"/>
                        </a:lnTo>
                        <a:lnTo>
                          <a:pt x="38" y="0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36" name="Freeform 638">
                    <a:extLst>
                      <a:ext uri="{FF2B5EF4-FFF2-40B4-BE49-F238E27FC236}">
                        <a16:creationId xmlns:a16="http://schemas.microsoft.com/office/drawing/2014/main" id="{AAC2BDE4-8E94-C57C-6FD8-B77D98978C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7" y="2625"/>
                    <a:ext cx="12" cy="18"/>
                  </a:xfrm>
                  <a:custGeom>
                    <a:avLst/>
                    <a:gdLst/>
                    <a:ahLst/>
                    <a:cxnLst>
                      <a:cxn ang="0">
                        <a:pos x="28" y="0"/>
                      </a:cxn>
                      <a:cxn ang="0">
                        <a:pos x="28" y="0"/>
                      </a:cxn>
                      <a:cxn ang="0">
                        <a:pos x="28" y="4"/>
                      </a:cxn>
                      <a:cxn ang="0">
                        <a:pos x="28" y="8"/>
                      </a:cxn>
                      <a:cxn ang="0">
                        <a:pos x="28" y="13"/>
                      </a:cxn>
                      <a:cxn ang="0">
                        <a:pos x="28" y="18"/>
                      </a:cxn>
                      <a:cxn ang="0">
                        <a:pos x="28" y="18"/>
                      </a:cxn>
                      <a:cxn ang="0">
                        <a:pos x="23" y="24"/>
                      </a:cxn>
                      <a:cxn ang="0">
                        <a:pos x="18" y="26"/>
                      </a:cxn>
                      <a:cxn ang="0">
                        <a:pos x="12" y="23"/>
                      </a:cxn>
                      <a:cxn ang="0">
                        <a:pos x="10" y="18"/>
                      </a:cxn>
                      <a:cxn ang="0">
                        <a:pos x="10" y="18"/>
                      </a:cxn>
                      <a:cxn ang="0">
                        <a:pos x="9" y="14"/>
                      </a:cxn>
                      <a:cxn ang="0">
                        <a:pos x="7" y="11"/>
                      </a:cxn>
                      <a:cxn ang="0">
                        <a:pos x="6" y="9"/>
                      </a:cxn>
                      <a:cxn ang="0">
                        <a:pos x="5" y="6"/>
                      </a:cxn>
                      <a:cxn ang="0">
                        <a:pos x="5" y="6"/>
                      </a:cxn>
                      <a:cxn ang="0">
                        <a:pos x="0" y="15"/>
                      </a:cxn>
                      <a:cxn ang="0">
                        <a:pos x="1" y="24"/>
                      </a:cxn>
                      <a:cxn ang="0">
                        <a:pos x="5" y="32"/>
                      </a:cxn>
                      <a:cxn ang="0">
                        <a:pos x="10" y="37"/>
                      </a:cxn>
                      <a:cxn ang="0">
                        <a:pos x="18" y="40"/>
                      </a:cxn>
                      <a:cxn ang="0">
                        <a:pos x="25" y="39"/>
                      </a:cxn>
                      <a:cxn ang="0">
                        <a:pos x="33" y="33"/>
                      </a:cxn>
                      <a:cxn ang="0">
                        <a:pos x="38" y="22"/>
                      </a:cxn>
                      <a:cxn ang="0">
                        <a:pos x="38" y="22"/>
                      </a:cxn>
                      <a:cxn ang="0">
                        <a:pos x="38" y="18"/>
                      </a:cxn>
                      <a:cxn ang="0">
                        <a:pos x="38" y="13"/>
                      </a:cxn>
                      <a:cxn ang="0">
                        <a:pos x="38" y="6"/>
                      </a:cxn>
                      <a:cxn ang="0">
                        <a:pos x="38" y="0"/>
                      </a:cxn>
                      <a:cxn ang="0">
                        <a:pos x="28" y="0"/>
                      </a:cxn>
                    </a:cxnLst>
                    <a:rect l="0" t="0" r="r" b="b"/>
                    <a:pathLst>
                      <a:path w="38" h="40">
                        <a:moveTo>
                          <a:pt x="28" y="0"/>
                        </a:moveTo>
                        <a:lnTo>
                          <a:pt x="28" y="0"/>
                        </a:lnTo>
                        <a:lnTo>
                          <a:pt x="28" y="4"/>
                        </a:lnTo>
                        <a:lnTo>
                          <a:pt x="28" y="8"/>
                        </a:lnTo>
                        <a:lnTo>
                          <a:pt x="28" y="13"/>
                        </a:lnTo>
                        <a:lnTo>
                          <a:pt x="28" y="18"/>
                        </a:lnTo>
                        <a:lnTo>
                          <a:pt x="28" y="18"/>
                        </a:lnTo>
                        <a:lnTo>
                          <a:pt x="23" y="24"/>
                        </a:lnTo>
                        <a:lnTo>
                          <a:pt x="18" y="26"/>
                        </a:lnTo>
                        <a:lnTo>
                          <a:pt x="12" y="23"/>
                        </a:lnTo>
                        <a:lnTo>
                          <a:pt x="10" y="18"/>
                        </a:lnTo>
                        <a:lnTo>
                          <a:pt x="10" y="18"/>
                        </a:lnTo>
                        <a:lnTo>
                          <a:pt x="9" y="14"/>
                        </a:lnTo>
                        <a:lnTo>
                          <a:pt x="7" y="11"/>
                        </a:lnTo>
                        <a:lnTo>
                          <a:pt x="6" y="9"/>
                        </a:lnTo>
                        <a:lnTo>
                          <a:pt x="5" y="6"/>
                        </a:lnTo>
                        <a:lnTo>
                          <a:pt x="5" y="6"/>
                        </a:lnTo>
                        <a:lnTo>
                          <a:pt x="0" y="15"/>
                        </a:lnTo>
                        <a:lnTo>
                          <a:pt x="1" y="24"/>
                        </a:lnTo>
                        <a:lnTo>
                          <a:pt x="5" y="32"/>
                        </a:lnTo>
                        <a:lnTo>
                          <a:pt x="10" y="37"/>
                        </a:lnTo>
                        <a:lnTo>
                          <a:pt x="18" y="40"/>
                        </a:lnTo>
                        <a:lnTo>
                          <a:pt x="25" y="39"/>
                        </a:lnTo>
                        <a:lnTo>
                          <a:pt x="33" y="33"/>
                        </a:lnTo>
                        <a:lnTo>
                          <a:pt x="38" y="22"/>
                        </a:lnTo>
                        <a:lnTo>
                          <a:pt x="38" y="22"/>
                        </a:lnTo>
                        <a:lnTo>
                          <a:pt x="38" y="18"/>
                        </a:lnTo>
                        <a:lnTo>
                          <a:pt x="38" y="13"/>
                        </a:lnTo>
                        <a:lnTo>
                          <a:pt x="38" y="6"/>
                        </a:lnTo>
                        <a:lnTo>
                          <a:pt x="38" y="0"/>
                        </a:lnTo>
                        <a:lnTo>
                          <a:pt x="28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37" name="Freeform 639">
                    <a:extLst>
                      <a:ext uri="{FF2B5EF4-FFF2-40B4-BE49-F238E27FC236}">
                        <a16:creationId xmlns:a16="http://schemas.microsoft.com/office/drawing/2014/main" id="{966098AF-7D40-1074-9D86-EC9634341D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4" y="2608"/>
                    <a:ext cx="7" cy="4"/>
                  </a:xfrm>
                  <a:custGeom>
                    <a:avLst/>
                    <a:gdLst/>
                    <a:ahLst/>
                    <a:cxnLst>
                      <a:cxn ang="0">
                        <a:pos x="19" y="9"/>
                      </a:cxn>
                      <a:cxn ang="0">
                        <a:pos x="14" y="3"/>
                      </a:cxn>
                      <a:cxn ang="0">
                        <a:pos x="10" y="0"/>
                      </a:cxn>
                      <a:cxn ang="0">
                        <a:pos x="5" y="3"/>
                      </a:cxn>
                      <a:cxn ang="0">
                        <a:pos x="0" y="9"/>
                      </a:cxn>
                      <a:cxn ang="0">
                        <a:pos x="5" y="9"/>
                      </a:cxn>
                      <a:cxn ang="0">
                        <a:pos x="10" y="9"/>
                      </a:cxn>
                      <a:cxn ang="0">
                        <a:pos x="14" y="9"/>
                      </a:cxn>
                      <a:cxn ang="0">
                        <a:pos x="19" y="9"/>
                      </a:cxn>
                    </a:cxnLst>
                    <a:rect l="0" t="0" r="r" b="b"/>
                    <a:pathLst>
                      <a:path w="19" h="9">
                        <a:moveTo>
                          <a:pt x="19" y="9"/>
                        </a:moveTo>
                        <a:lnTo>
                          <a:pt x="14" y="3"/>
                        </a:lnTo>
                        <a:lnTo>
                          <a:pt x="10" y="0"/>
                        </a:lnTo>
                        <a:lnTo>
                          <a:pt x="5" y="3"/>
                        </a:lnTo>
                        <a:lnTo>
                          <a:pt x="0" y="9"/>
                        </a:lnTo>
                        <a:lnTo>
                          <a:pt x="5" y="9"/>
                        </a:lnTo>
                        <a:lnTo>
                          <a:pt x="10" y="9"/>
                        </a:lnTo>
                        <a:lnTo>
                          <a:pt x="14" y="9"/>
                        </a:lnTo>
                        <a:lnTo>
                          <a:pt x="19" y="9"/>
                        </a:lnTo>
                        <a:close/>
                      </a:path>
                    </a:pathLst>
                  </a:custGeom>
                  <a:solidFill>
                    <a:srgbClr val="CCCC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38" name="Freeform 640">
                    <a:extLst>
                      <a:ext uri="{FF2B5EF4-FFF2-40B4-BE49-F238E27FC236}">
                        <a16:creationId xmlns:a16="http://schemas.microsoft.com/office/drawing/2014/main" id="{2F8903B8-618D-C2C3-5B88-CC8A3F376D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4" y="2608"/>
                    <a:ext cx="7" cy="4"/>
                  </a:xfrm>
                  <a:custGeom>
                    <a:avLst/>
                    <a:gdLst/>
                    <a:ahLst/>
                    <a:cxnLst>
                      <a:cxn ang="0">
                        <a:pos x="19" y="9"/>
                      </a:cxn>
                      <a:cxn ang="0">
                        <a:pos x="19" y="9"/>
                      </a:cxn>
                      <a:cxn ang="0">
                        <a:pos x="14" y="3"/>
                      </a:cxn>
                      <a:cxn ang="0">
                        <a:pos x="10" y="0"/>
                      </a:cxn>
                      <a:cxn ang="0">
                        <a:pos x="5" y="3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5" y="9"/>
                      </a:cxn>
                      <a:cxn ang="0">
                        <a:pos x="10" y="9"/>
                      </a:cxn>
                      <a:cxn ang="0">
                        <a:pos x="14" y="9"/>
                      </a:cxn>
                      <a:cxn ang="0">
                        <a:pos x="19" y="9"/>
                      </a:cxn>
                    </a:cxnLst>
                    <a:rect l="0" t="0" r="r" b="b"/>
                    <a:pathLst>
                      <a:path w="19" h="9">
                        <a:moveTo>
                          <a:pt x="19" y="9"/>
                        </a:moveTo>
                        <a:lnTo>
                          <a:pt x="19" y="9"/>
                        </a:lnTo>
                        <a:lnTo>
                          <a:pt x="14" y="3"/>
                        </a:lnTo>
                        <a:lnTo>
                          <a:pt x="10" y="0"/>
                        </a:lnTo>
                        <a:lnTo>
                          <a:pt x="5" y="3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5" y="9"/>
                        </a:lnTo>
                        <a:lnTo>
                          <a:pt x="10" y="9"/>
                        </a:lnTo>
                        <a:lnTo>
                          <a:pt x="14" y="9"/>
                        </a:lnTo>
                        <a:lnTo>
                          <a:pt x="19" y="9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39" name="Freeform 641">
                    <a:extLst>
                      <a:ext uri="{FF2B5EF4-FFF2-40B4-BE49-F238E27FC236}">
                        <a16:creationId xmlns:a16="http://schemas.microsoft.com/office/drawing/2014/main" id="{85E2D9E8-9762-A4C4-C083-DCA7888F85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5" y="2499"/>
                    <a:ext cx="23" cy="23"/>
                  </a:xfrm>
                  <a:custGeom>
                    <a:avLst/>
                    <a:gdLst/>
                    <a:ahLst/>
                    <a:cxnLst>
                      <a:cxn ang="0">
                        <a:pos x="64" y="0"/>
                      </a:cxn>
                      <a:cxn ang="0">
                        <a:pos x="70" y="50"/>
                      </a:cxn>
                      <a:cxn ang="0">
                        <a:pos x="0" y="50"/>
                      </a:cxn>
                      <a:cxn ang="0">
                        <a:pos x="12" y="0"/>
                      </a:cxn>
                      <a:cxn ang="0">
                        <a:pos x="64" y="0"/>
                      </a:cxn>
                    </a:cxnLst>
                    <a:rect l="0" t="0" r="r" b="b"/>
                    <a:pathLst>
                      <a:path w="70" h="50">
                        <a:moveTo>
                          <a:pt x="64" y="0"/>
                        </a:moveTo>
                        <a:lnTo>
                          <a:pt x="70" y="50"/>
                        </a:lnTo>
                        <a:lnTo>
                          <a:pt x="0" y="50"/>
                        </a:lnTo>
                        <a:lnTo>
                          <a:pt x="12" y="0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40" name="Freeform 642">
                    <a:extLst>
                      <a:ext uri="{FF2B5EF4-FFF2-40B4-BE49-F238E27FC236}">
                        <a16:creationId xmlns:a16="http://schemas.microsoft.com/office/drawing/2014/main" id="{F5BBA81A-519F-831C-701C-7EA96081FF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5" y="2499"/>
                    <a:ext cx="23" cy="23"/>
                  </a:xfrm>
                  <a:custGeom>
                    <a:avLst/>
                    <a:gdLst/>
                    <a:ahLst/>
                    <a:cxnLst>
                      <a:cxn ang="0">
                        <a:pos x="64" y="0"/>
                      </a:cxn>
                      <a:cxn ang="0">
                        <a:pos x="70" y="50"/>
                      </a:cxn>
                      <a:cxn ang="0">
                        <a:pos x="0" y="50"/>
                      </a:cxn>
                      <a:cxn ang="0">
                        <a:pos x="12" y="0"/>
                      </a:cxn>
                      <a:cxn ang="0">
                        <a:pos x="64" y="0"/>
                      </a:cxn>
                    </a:cxnLst>
                    <a:rect l="0" t="0" r="r" b="b"/>
                    <a:pathLst>
                      <a:path w="70" h="50">
                        <a:moveTo>
                          <a:pt x="64" y="0"/>
                        </a:moveTo>
                        <a:lnTo>
                          <a:pt x="70" y="50"/>
                        </a:lnTo>
                        <a:lnTo>
                          <a:pt x="0" y="50"/>
                        </a:lnTo>
                        <a:lnTo>
                          <a:pt x="12" y="0"/>
                        </a:lnTo>
                        <a:lnTo>
                          <a:pt x="64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41" name="Rectangle 643">
                    <a:extLst>
                      <a:ext uri="{FF2B5EF4-FFF2-40B4-BE49-F238E27FC236}">
                        <a16:creationId xmlns:a16="http://schemas.microsoft.com/office/drawing/2014/main" id="{F01E49A8-39EA-603B-AD6B-DBC89AAAEE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07" y="2501"/>
                    <a:ext cx="17" cy="39"/>
                  </a:xfrm>
                  <a:prstGeom prst="rect">
                    <a:avLst/>
                  </a:prstGeom>
                  <a:solidFill>
                    <a:srgbClr val="66333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42" name="Rectangle 644">
                    <a:extLst>
                      <a:ext uri="{FF2B5EF4-FFF2-40B4-BE49-F238E27FC236}">
                        <a16:creationId xmlns:a16="http://schemas.microsoft.com/office/drawing/2014/main" id="{CA27CA70-876D-B41A-C038-69CB733E1E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07" y="2501"/>
                    <a:ext cx="17" cy="39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43" name="Freeform 645">
                    <a:extLst>
                      <a:ext uri="{FF2B5EF4-FFF2-40B4-BE49-F238E27FC236}">
                        <a16:creationId xmlns:a16="http://schemas.microsoft.com/office/drawing/2014/main" id="{D816E1B8-AB4A-17F8-868B-3EB4015971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66" y="2502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44" name="Freeform 646">
                    <a:extLst>
                      <a:ext uri="{FF2B5EF4-FFF2-40B4-BE49-F238E27FC236}">
                        <a16:creationId xmlns:a16="http://schemas.microsoft.com/office/drawing/2014/main" id="{6847F466-5E29-39AF-211F-196D3C3A11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66" y="2502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45" name="Rectangle 647">
                    <a:extLst>
                      <a:ext uri="{FF2B5EF4-FFF2-40B4-BE49-F238E27FC236}">
                        <a16:creationId xmlns:a16="http://schemas.microsoft.com/office/drawing/2014/main" id="{6E9E92F9-667A-B488-60D5-679E331C20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50" y="2552"/>
                    <a:ext cx="17" cy="39"/>
                  </a:xfrm>
                  <a:prstGeom prst="rect">
                    <a:avLst/>
                  </a:prstGeom>
                  <a:solidFill>
                    <a:srgbClr val="66333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46" name="Rectangle 648">
                    <a:extLst>
                      <a:ext uri="{FF2B5EF4-FFF2-40B4-BE49-F238E27FC236}">
                        <a16:creationId xmlns:a16="http://schemas.microsoft.com/office/drawing/2014/main" id="{2FF0808E-D28B-6219-E13C-5A169DD87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50" y="2552"/>
                    <a:ext cx="17" cy="39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47" name="Rectangle 649">
                    <a:extLst>
                      <a:ext uri="{FF2B5EF4-FFF2-40B4-BE49-F238E27FC236}">
                        <a16:creationId xmlns:a16="http://schemas.microsoft.com/office/drawing/2014/main" id="{ED4639FF-8A30-89DC-D286-0DFDB57ED9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84" y="2604"/>
                    <a:ext cx="17" cy="37"/>
                  </a:xfrm>
                  <a:prstGeom prst="rect">
                    <a:avLst/>
                  </a:prstGeom>
                  <a:solidFill>
                    <a:srgbClr val="66333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48" name="Rectangle 650">
                    <a:extLst>
                      <a:ext uri="{FF2B5EF4-FFF2-40B4-BE49-F238E27FC236}">
                        <a16:creationId xmlns:a16="http://schemas.microsoft.com/office/drawing/2014/main" id="{B2E7CDE7-126E-39C3-54F8-7A87674242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84" y="2604"/>
                    <a:ext cx="17" cy="37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49" name="Rectangle 651">
                    <a:extLst>
                      <a:ext uri="{FF2B5EF4-FFF2-40B4-BE49-F238E27FC236}">
                        <a16:creationId xmlns:a16="http://schemas.microsoft.com/office/drawing/2014/main" id="{5246230F-310C-28AB-5DA6-4A279C1F76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1" y="2652"/>
                    <a:ext cx="17" cy="39"/>
                  </a:xfrm>
                  <a:prstGeom prst="rect">
                    <a:avLst/>
                  </a:prstGeom>
                  <a:solidFill>
                    <a:srgbClr val="66333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50" name="Rectangle 652">
                    <a:extLst>
                      <a:ext uri="{FF2B5EF4-FFF2-40B4-BE49-F238E27FC236}">
                        <a16:creationId xmlns:a16="http://schemas.microsoft.com/office/drawing/2014/main" id="{9D8885D3-52A1-A31A-B65E-E959FBEF91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81" y="2652"/>
                    <a:ext cx="17" cy="39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51" name="Rectangle 653">
                    <a:extLst>
                      <a:ext uri="{FF2B5EF4-FFF2-40B4-BE49-F238E27FC236}">
                        <a16:creationId xmlns:a16="http://schemas.microsoft.com/office/drawing/2014/main" id="{D4C4E1A6-58B1-8240-FA91-ECEC01F23F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57" y="2652"/>
                    <a:ext cx="17" cy="39"/>
                  </a:xfrm>
                  <a:prstGeom prst="rect">
                    <a:avLst/>
                  </a:prstGeom>
                  <a:solidFill>
                    <a:srgbClr val="66333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52" name="Rectangle 654">
                    <a:extLst>
                      <a:ext uri="{FF2B5EF4-FFF2-40B4-BE49-F238E27FC236}">
                        <a16:creationId xmlns:a16="http://schemas.microsoft.com/office/drawing/2014/main" id="{A5AFFDDF-7247-9922-A6AE-7E8B4E3918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57" y="2652"/>
                    <a:ext cx="17" cy="39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53" name="Rectangle 655">
                    <a:extLst>
                      <a:ext uri="{FF2B5EF4-FFF2-40B4-BE49-F238E27FC236}">
                        <a16:creationId xmlns:a16="http://schemas.microsoft.com/office/drawing/2014/main" id="{D99FD081-1F81-4CEE-7CC0-559C829241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13" y="2721"/>
                    <a:ext cx="16" cy="38"/>
                  </a:xfrm>
                  <a:prstGeom prst="rect">
                    <a:avLst/>
                  </a:prstGeom>
                  <a:solidFill>
                    <a:srgbClr val="66333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54" name="Rectangle 656">
                    <a:extLst>
                      <a:ext uri="{FF2B5EF4-FFF2-40B4-BE49-F238E27FC236}">
                        <a16:creationId xmlns:a16="http://schemas.microsoft.com/office/drawing/2014/main" id="{61A8BE0F-BD62-2BC5-F114-5BB1D0A207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13" y="2721"/>
                    <a:ext cx="16" cy="38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55" name="Rectangle 657">
                    <a:extLst>
                      <a:ext uri="{FF2B5EF4-FFF2-40B4-BE49-F238E27FC236}">
                        <a16:creationId xmlns:a16="http://schemas.microsoft.com/office/drawing/2014/main" id="{6D152E6A-FB4D-A189-B8C6-00E2300347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07" y="2501"/>
                    <a:ext cx="17" cy="39"/>
                  </a:xfrm>
                  <a:prstGeom prst="rect">
                    <a:avLst/>
                  </a:prstGeom>
                  <a:solidFill>
                    <a:srgbClr val="66333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56" name="Rectangle 658">
                    <a:extLst>
                      <a:ext uri="{FF2B5EF4-FFF2-40B4-BE49-F238E27FC236}">
                        <a16:creationId xmlns:a16="http://schemas.microsoft.com/office/drawing/2014/main" id="{D70ECF08-50CC-0BCA-E5F1-E5B9AE4506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07" y="2501"/>
                    <a:ext cx="17" cy="39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57" name="Rectangle 659">
                    <a:extLst>
                      <a:ext uri="{FF2B5EF4-FFF2-40B4-BE49-F238E27FC236}">
                        <a16:creationId xmlns:a16="http://schemas.microsoft.com/office/drawing/2014/main" id="{5901C4FF-880A-D4AC-688C-D88CD5B8F1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61" y="2720"/>
                    <a:ext cx="17" cy="38"/>
                  </a:xfrm>
                  <a:prstGeom prst="rect">
                    <a:avLst/>
                  </a:prstGeom>
                  <a:solidFill>
                    <a:srgbClr val="66333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58" name="Rectangle 660">
                    <a:extLst>
                      <a:ext uri="{FF2B5EF4-FFF2-40B4-BE49-F238E27FC236}">
                        <a16:creationId xmlns:a16="http://schemas.microsoft.com/office/drawing/2014/main" id="{95E2ACE6-B730-29C3-4512-6E7FD00705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61" y="2720"/>
                    <a:ext cx="17" cy="38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59" name="Freeform 661">
                    <a:extLst>
                      <a:ext uri="{FF2B5EF4-FFF2-40B4-BE49-F238E27FC236}">
                        <a16:creationId xmlns:a16="http://schemas.microsoft.com/office/drawing/2014/main" id="{D414F2A9-91A5-45F5-C3BA-841291DAB9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6" y="2555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9"/>
                      </a:cxn>
                      <a:cxn ang="0">
                        <a:pos x="2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2" y="5"/>
                      </a:cxn>
                      <a:cxn ang="0">
                        <a:pos x="3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9"/>
                        </a:lnTo>
                        <a:lnTo>
                          <a:pt x="2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2" y="5"/>
                        </a:lnTo>
                        <a:lnTo>
                          <a:pt x="3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60" name="Freeform 662">
                    <a:extLst>
                      <a:ext uri="{FF2B5EF4-FFF2-40B4-BE49-F238E27FC236}">
                        <a16:creationId xmlns:a16="http://schemas.microsoft.com/office/drawing/2014/main" id="{CFFD2B10-A8A3-B211-CCDA-2F5599EEC9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6" y="2555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9"/>
                      </a:cxn>
                      <a:cxn ang="0">
                        <a:pos x="2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2" y="5"/>
                      </a:cxn>
                      <a:cxn ang="0">
                        <a:pos x="3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9"/>
                        </a:lnTo>
                        <a:lnTo>
                          <a:pt x="2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2" y="5"/>
                        </a:lnTo>
                        <a:lnTo>
                          <a:pt x="3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61" name="Freeform 663">
                    <a:extLst>
                      <a:ext uri="{FF2B5EF4-FFF2-40B4-BE49-F238E27FC236}">
                        <a16:creationId xmlns:a16="http://schemas.microsoft.com/office/drawing/2014/main" id="{F1ACCEB0-3DF4-AD9D-F08B-0F444D0D23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6" y="2555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62" name="Freeform 664">
                    <a:extLst>
                      <a:ext uri="{FF2B5EF4-FFF2-40B4-BE49-F238E27FC236}">
                        <a16:creationId xmlns:a16="http://schemas.microsoft.com/office/drawing/2014/main" id="{954B5AD5-4D3F-63A1-D522-E7245AE1C1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6" y="2555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63" name="Freeform 665">
                    <a:extLst>
                      <a:ext uri="{FF2B5EF4-FFF2-40B4-BE49-F238E27FC236}">
                        <a16:creationId xmlns:a16="http://schemas.microsoft.com/office/drawing/2014/main" id="{6D996C5A-E485-F263-3F21-7C0411A9F9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2" y="2555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64" name="Freeform 666">
                    <a:extLst>
                      <a:ext uri="{FF2B5EF4-FFF2-40B4-BE49-F238E27FC236}">
                        <a16:creationId xmlns:a16="http://schemas.microsoft.com/office/drawing/2014/main" id="{31FCAC20-B55B-6DFB-6670-F1D444B282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2" y="2555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65" name="Freeform 667">
                    <a:extLst>
                      <a:ext uri="{FF2B5EF4-FFF2-40B4-BE49-F238E27FC236}">
                        <a16:creationId xmlns:a16="http://schemas.microsoft.com/office/drawing/2014/main" id="{4FC4AF31-2DBD-6B90-7044-008049A154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0" y="2555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6" y="40"/>
                      </a:cxn>
                      <a:cxn ang="0">
                        <a:pos x="3" y="39"/>
                      </a:cxn>
                      <a:cxn ang="0">
                        <a:pos x="2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2" y="5"/>
                      </a:cxn>
                      <a:cxn ang="0">
                        <a:pos x="3" y="3"/>
                      </a:cxn>
                      <a:cxn ang="0">
                        <a:pos x="6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6" y="40"/>
                        </a:lnTo>
                        <a:lnTo>
                          <a:pt x="3" y="39"/>
                        </a:lnTo>
                        <a:lnTo>
                          <a:pt x="2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2" y="5"/>
                        </a:lnTo>
                        <a:lnTo>
                          <a:pt x="3" y="3"/>
                        </a:lnTo>
                        <a:lnTo>
                          <a:pt x="6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66" name="Freeform 668">
                    <a:extLst>
                      <a:ext uri="{FF2B5EF4-FFF2-40B4-BE49-F238E27FC236}">
                        <a16:creationId xmlns:a16="http://schemas.microsoft.com/office/drawing/2014/main" id="{AB0ACBA9-F5B0-957D-DA4E-F897B1F978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0" y="2555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6" y="40"/>
                      </a:cxn>
                      <a:cxn ang="0">
                        <a:pos x="3" y="39"/>
                      </a:cxn>
                      <a:cxn ang="0">
                        <a:pos x="2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2" y="5"/>
                      </a:cxn>
                      <a:cxn ang="0">
                        <a:pos x="3" y="3"/>
                      </a:cxn>
                      <a:cxn ang="0">
                        <a:pos x="6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6" y="40"/>
                        </a:lnTo>
                        <a:lnTo>
                          <a:pt x="3" y="39"/>
                        </a:lnTo>
                        <a:lnTo>
                          <a:pt x="2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2" y="5"/>
                        </a:lnTo>
                        <a:lnTo>
                          <a:pt x="3" y="3"/>
                        </a:lnTo>
                        <a:lnTo>
                          <a:pt x="6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67" name="Freeform 669">
                    <a:extLst>
                      <a:ext uri="{FF2B5EF4-FFF2-40B4-BE49-F238E27FC236}">
                        <a16:creationId xmlns:a16="http://schemas.microsoft.com/office/drawing/2014/main" id="{DE2ECD49-06A1-E671-B09A-A86B66388C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2" y="2610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2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2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68" name="Freeform 670">
                    <a:extLst>
                      <a:ext uri="{FF2B5EF4-FFF2-40B4-BE49-F238E27FC236}">
                        <a16:creationId xmlns:a16="http://schemas.microsoft.com/office/drawing/2014/main" id="{75741119-8AEC-38EC-999D-2766C85470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2" y="2610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2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2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69" name="Freeform 671">
                    <a:extLst>
                      <a:ext uri="{FF2B5EF4-FFF2-40B4-BE49-F238E27FC236}">
                        <a16:creationId xmlns:a16="http://schemas.microsoft.com/office/drawing/2014/main" id="{746C9212-9806-8A8C-F133-B591367920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4" y="2610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2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2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70" name="Freeform 672">
                    <a:extLst>
                      <a:ext uri="{FF2B5EF4-FFF2-40B4-BE49-F238E27FC236}">
                        <a16:creationId xmlns:a16="http://schemas.microsoft.com/office/drawing/2014/main" id="{FBAA9669-CEFA-4DD3-BD10-1C09DE6794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4" y="2610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2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2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71" name="Freeform 673">
                    <a:extLst>
                      <a:ext uri="{FF2B5EF4-FFF2-40B4-BE49-F238E27FC236}">
                        <a16:creationId xmlns:a16="http://schemas.microsoft.com/office/drawing/2014/main" id="{DC4E3812-E2EF-3B7D-796A-3FCEE6D977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4" y="2555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72" name="Freeform 674">
                    <a:extLst>
                      <a:ext uri="{FF2B5EF4-FFF2-40B4-BE49-F238E27FC236}">
                        <a16:creationId xmlns:a16="http://schemas.microsoft.com/office/drawing/2014/main" id="{1DC0313D-FA66-E18B-AB30-476D9BD8E0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4" y="2555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73" name="Freeform 675">
                    <a:extLst>
                      <a:ext uri="{FF2B5EF4-FFF2-40B4-BE49-F238E27FC236}">
                        <a16:creationId xmlns:a16="http://schemas.microsoft.com/office/drawing/2014/main" id="{3CE2ABE7-08DD-BE07-4ADA-4FC35D76E6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7" y="2610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7" y="1"/>
                      </a:cxn>
                      <a:cxn ang="0">
                        <a:pos x="60" y="2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7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7" y="1"/>
                        </a:lnTo>
                        <a:lnTo>
                          <a:pt x="60" y="2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7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74" name="Freeform 676">
                    <a:extLst>
                      <a:ext uri="{FF2B5EF4-FFF2-40B4-BE49-F238E27FC236}">
                        <a16:creationId xmlns:a16="http://schemas.microsoft.com/office/drawing/2014/main" id="{7AD7E6E0-FB20-8A24-4E18-7D4BE667E2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7" y="2610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7" y="1"/>
                      </a:cxn>
                      <a:cxn ang="0">
                        <a:pos x="60" y="2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7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7" y="1"/>
                        </a:lnTo>
                        <a:lnTo>
                          <a:pt x="60" y="2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7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75" name="Freeform 677">
                    <a:extLst>
                      <a:ext uri="{FF2B5EF4-FFF2-40B4-BE49-F238E27FC236}">
                        <a16:creationId xmlns:a16="http://schemas.microsoft.com/office/drawing/2014/main" id="{3B44E3BF-EE94-A062-EE4A-520A8FDB13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2" y="2610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2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2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76" name="Freeform 678">
                    <a:extLst>
                      <a:ext uri="{FF2B5EF4-FFF2-40B4-BE49-F238E27FC236}">
                        <a16:creationId xmlns:a16="http://schemas.microsoft.com/office/drawing/2014/main" id="{B2273CC6-0905-74AC-A04C-A2AC554662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2" y="2610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2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2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77" name="Freeform 679">
                    <a:extLst>
                      <a:ext uri="{FF2B5EF4-FFF2-40B4-BE49-F238E27FC236}">
                        <a16:creationId xmlns:a16="http://schemas.microsoft.com/office/drawing/2014/main" id="{8F07DD35-71F2-3B88-B95F-B803E3792D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8" y="2610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2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2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78" name="Freeform 680">
                    <a:extLst>
                      <a:ext uri="{FF2B5EF4-FFF2-40B4-BE49-F238E27FC236}">
                        <a16:creationId xmlns:a16="http://schemas.microsoft.com/office/drawing/2014/main" id="{89B045F3-3B80-FD80-EB86-CA6CD2A3FE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8" y="2610"/>
                    <a:ext cx="21" cy="19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2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2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79" name="Freeform 681">
                    <a:extLst>
                      <a:ext uri="{FF2B5EF4-FFF2-40B4-BE49-F238E27FC236}">
                        <a16:creationId xmlns:a16="http://schemas.microsoft.com/office/drawing/2014/main" id="{85265E29-382F-9F48-7E9D-465C2E60B6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12" y="2659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2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8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8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2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8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8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80" name="Freeform 682">
                    <a:extLst>
                      <a:ext uri="{FF2B5EF4-FFF2-40B4-BE49-F238E27FC236}">
                        <a16:creationId xmlns:a16="http://schemas.microsoft.com/office/drawing/2014/main" id="{D35B126F-014E-CCAB-3115-1F24A11220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12" y="2659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2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8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8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2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8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8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81" name="Freeform 683">
                    <a:extLst>
                      <a:ext uri="{FF2B5EF4-FFF2-40B4-BE49-F238E27FC236}">
                        <a16:creationId xmlns:a16="http://schemas.microsoft.com/office/drawing/2014/main" id="{ED3A9A02-7301-3CE2-7DFC-801B18E73E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65" y="2659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2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8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8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2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8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8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82" name="Freeform 684">
                    <a:extLst>
                      <a:ext uri="{FF2B5EF4-FFF2-40B4-BE49-F238E27FC236}">
                        <a16:creationId xmlns:a16="http://schemas.microsoft.com/office/drawing/2014/main" id="{8E21611C-B694-AD8A-CABA-9124BB7397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65" y="2659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2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8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8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2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8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8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83" name="Freeform 685">
                    <a:extLst>
                      <a:ext uri="{FF2B5EF4-FFF2-40B4-BE49-F238E27FC236}">
                        <a16:creationId xmlns:a16="http://schemas.microsoft.com/office/drawing/2014/main" id="{C8A8AC49-89FC-0E93-BC7E-AA10446961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0" y="2659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2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8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8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2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8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8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84" name="Freeform 686">
                    <a:extLst>
                      <a:ext uri="{FF2B5EF4-FFF2-40B4-BE49-F238E27FC236}">
                        <a16:creationId xmlns:a16="http://schemas.microsoft.com/office/drawing/2014/main" id="{2CAB6595-5D28-D53E-156F-23586E8902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0" y="2659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2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8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8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2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8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8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85" name="Freeform 687">
                    <a:extLst>
                      <a:ext uri="{FF2B5EF4-FFF2-40B4-BE49-F238E27FC236}">
                        <a16:creationId xmlns:a16="http://schemas.microsoft.com/office/drawing/2014/main" id="{08330C82-55A2-047E-56DE-5A41371762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3" y="2659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2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8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8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2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8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8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86" name="Freeform 688">
                    <a:extLst>
                      <a:ext uri="{FF2B5EF4-FFF2-40B4-BE49-F238E27FC236}">
                        <a16:creationId xmlns:a16="http://schemas.microsoft.com/office/drawing/2014/main" id="{0BA308F2-38D0-BAF8-8CBF-A8DB90C47C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3" y="2659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2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8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8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2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8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8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87" name="Freeform 689">
                    <a:extLst>
                      <a:ext uri="{FF2B5EF4-FFF2-40B4-BE49-F238E27FC236}">
                        <a16:creationId xmlns:a16="http://schemas.microsoft.com/office/drawing/2014/main" id="{949BDA76-D707-9153-A4F1-F677B9A559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6" y="2659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7" y="1"/>
                      </a:cxn>
                      <a:cxn ang="0">
                        <a:pos x="60" y="2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8"/>
                      </a:cxn>
                      <a:cxn ang="0">
                        <a:pos x="57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8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7" y="1"/>
                        </a:lnTo>
                        <a:lnTo>
                          <a:pt x="60" y="2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8"/>
                        </a:lnTo>
                        <a:lnTo>
                          <a:pt x="57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8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88" name="Freeform 690">
                    <a:extLst>
                      <a:ext uri="{FF2B5EF4-FFF2-40B4-BE49-F238E27FC236}">
                        <a16:creationId xmlns:a16="http://schemas.microsoft.com/office/drawing/2014/main" id="{F0EB5D75-FEC3-A804-DC71-9325F6F153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6" y="2659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7" y="1"/>
                      </a:cxn>
                      <a:cxn ang="0">
                        <a:pos x="60" y="2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8"/>
                      </a:cxn>
                      <a:cxn ang="0">
                        <a:pos x="57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8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2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7" y="1"/>
                        </a:lnTo>
                        <a:lnTo>
                          <a:pt x="60" y="2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8"/>
                        </a:lnTo>
                        <a:lnTo>
                          <a:pt x="57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8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2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89" name="Freeform 691">
                    <a:extLst>
                      <a:ext uri="{FF2B5EF4-FFF2-40B4-BE49-F238E27FC236}">
                        <a16:creationId xmlns:a16="http://schemas.microsoft.com/office/drawing/2014/main" id="{5B67858E-BB80-136F-1843-537BA94F63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9" y="2659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2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8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6" y="40"/>
                      </a:cxn>
                      <a:cxn ang="0">
                        <a:pos x="3" y="38"/>
                      </a:cxn>
                      <a:cxn ang="0">
                        <a:pos x="2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2" y="5"/>
                      </a:cxn>
                      <a:cxn ang="0">
                        <a:pos x="3" y="2"/>
                      </a:cxn>
                      <a:cxn ang="0">
                        <a:pos x="6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2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8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6" y="40"/>
                        </a:lnTo>
                        <a:lnTo>
                          <a:pt x="3" y="38"/>
                        </a:lnTo>
                        <a:lnTo>
                          <a:pt x="2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2" y="5"/>
                        </a:lnTo>
                        <a:lnTo>
                          <a:pt x="3" y="2"/>
                        </a:lnTo>
                        <a:lnTo>
                          <a:pt x="6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90" name="Freeform 692">
                    <a:extLst>
                      <a:ext uri="{FF2B5EF4-FFF2-40B4-BE49-F238E27FC236}">
                        <a16:creationId xmlns:a16="http://schemas.microsoft.com/office/drawing/2014/main" id="{968A0E92-DF53-07C3-D126-E4BCE1A73A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89" y="2659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2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8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6" y="40"/>
                      </a:cxn>
                      <a:cxn ang="0">
                        <a:pos x="3" y="38"/>
                      </a:cxn>
                      <a:cxn ang="0">
                        <a:pos x="2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2" y="5"/>
                      </a:cxn>
                      <a:cxn ang="0">
                        <a:pos x="3" y="2"/>
                      </a:cxn>
                      <a:cxn ang="0">
                        <a:pos x="6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2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8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6" y="40"/>
                        </a:lnTo>
                        <a:lnTo>
                          <a:pt x="3" y="38"/>
                        </a:lnTo>
                        <a:lnTo>
                          <a:pt x="2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2" y="5"/>
                        </a:lnTo>
                        <a:lnTo>
                          <a:pt x="3" y="2"/>
                        </a:lnTo>
                        <a:lnTo>
                          <a:pt x="6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91" name="Freeform 693">
                    <a:extLst>
                      <a:ext uri="{FF2B5EF4-FFF2-40B4-BE49-F238E27FC236}">
                        <a16:creationId xmlns:a16="http://schemas.microsoft.com/office/drawing/2014/main" id="{E867445B-E036-D603-E877-A60B28B2AD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1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92" name="Freeform 694">
                    <a:extLst>
                      <a:ext uri="{FF2B5EF4-FFF2-40B4-BE49-F238E27FC236}">
                        <a16:creationId xmlns:a16="http://schemas.microsoft.com/office/drawing/2014/main" id="{D49EC439-61DB-FA2F-ABEC-FA940AE384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1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93" name="Freeform 695">
                    <a:extLst>
                      <a:ext uri="{FF2B5EF4-FFF2-40B4-BE49-F238E27FC236}">
                        <a16:creationId xmlns:a16="http://schemas.microsoft.com/office/drawing/2014/main" id="{2E0DA18F-2FBF-6E05-B539-410C88C537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67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94" name="Freeform 696">
                    <a:extLst>
                      <a:ext uri="{FF2B5EF4-FFF2-40B4-BE49-F238E27FC236}">
                        <a16:creationId xmlns:a16="http://schemas.microsoft.com/office/drawing/2014/main" id="{A38D6B40-B91E-5CB1-61EC-33EE27205D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67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95" name="Freeform 697">
                    <a:extLst>
                      <a:ext uri="{FF2B5EF4-FFF2-40B4-BE49-F238E27FC236}">
                        <a16:creationId xmlns:a16="http://schemas.microsoft.com/office/drawing/2014/main" id="{223F3040-C9E0-C0C5-08C9-45CAEEC96E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21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96" name="Freeform 698">
                    <a:extLst>
                      <a:ext uri="{FF2B5EF4-FFF2-40B4-BE49-F238E27FC236}">
                        <a16:creationId xmlns:a16="http://schemas.microsoft.com/office/drawing/2014/main" id="{99861AE2-0148-7DE5-497C-5805BAFAAA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21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97" name="Freeform 699">
                    <a:extLst>
                      <a:ext uri="{FF2B5EF4-FFF2-40B4-BE49-F238E27FC236}">
                        <a16:creationId xmlns:a16="http://schemas.microsoft.com/office/drawing/2014/main" id="{FA69ACD8-B89E-6FD7-CCA0-9D7789D7E8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76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98" name="Freeform 700">
                    <a:extLst>
                      <a:ext uri="{FF2B5EF4-FFF2-40B4-BE49-F238E27FC236}">
                        <a16:creationId xmlns:a16="http://schemas.microsoft.com/office/drawing/2014/main" id="{C2F624CE-F0A7-8547-CCDC-843AEF5143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76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3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3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399" name="Freeform 701">
                    <a:extLst>
                      <a:ext uri="{FF2B5EF4-FFF2-40B4-BE49-F238E27FC236}">
                        <a16:creationId xmlns:a16="http://schemas.microsoft.com/office/drawing/2014/main" id="{D8A8BA29-8246-8B9B-AF02-D880BC54E6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1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9"/>
                      </a:cxn>
                      <a:cxn ang="0">
                        <a:pos x="2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2" y="5"/>
                      </a:cxn>
                      <a:cxn ang="0">
                        <a:pos x="3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9"/>
                        </a:lnTo>
                        <a:lnTo>
                          <a:pt x="2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2" y="5"/>
                        </a:lnTo>
                        <a:lnTo>
                          <a:pt x="3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00" name="Freeform 702">
                    <a:extLst>
                      <a:ext uri="{FF2B5EF4-FFF2-40B4-BE49-F238E27FC236}">
                        <a16:creationId xmlns:a16="http://schemas.microsoft.com/office/drawing/2014/main" id="{E14CA827-E015-9F8D-4CB3-5CF86CFE5D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1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1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1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3" y="39"/>
                      </a:cxn>
                      <a:cxn ang="0">
                        <a:pos x="2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2" y="5"/>
                      </a:cxn>
                      <a:cxn ang="0">
                        <a:pos x="3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1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1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3" y="39"/>
                        </a:lnTo>
                        <a:lnTo>
                          <a:pt x="2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2" y="5"/>
                        </a:lnTo>
                        <a:lnTo>
                          <a:pt x="3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01" name="Freeform 703">
                    <a:extLst>
                      <a:ext uri="{FF2B5EF4-FFF2-40B4-BE49-F238E27FC236}">
                        <a16:creationId xmlns:a16="http://schemas.microsoft.com/office/drawing/2014/main" id="{21BE4B92-D5B8-3A4D-9D43-E89B71B511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5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02" name="Freeform 704">
                    <a:extLst>
                      <a:ext uri="{FF2B5EF4-FFF2-40B4-BE49-F238E27FC236}">
                        <a16:creationId xmlns:a16="http://schemas.microsoft.com/office/drawing/2014/main" id="{899DBC7E-BD09-2521-30E9-F9A4096156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5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03" name="Freeform 705">
                    <a:extLst>
                      <a:ext uri="{FF2B5EF4-FFF2-40B4-BE49-F238E27FC236}">
                        <a16:creationId xmlns:a16="http://schemas.microsoft.com/office/drawing/2014/main" id="{3D8EBEF3-FAC0-3F41-CBEA-65D08B4B70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9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04" name="Freeform 706">
                    <a:extLst>
                      <a:ext uri="{FF2B5EF4-FFF2-40B4-BE49-F238E27FC236}">
                        <a16:creationId xmlns:a16="http://schemas.microsoft.com/office/drawing/2014/main" id="{303C2DD5-7764-1718-3BAD-6938724AF7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39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1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1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1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1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05" name="Freeform 707">
                    <a:extLst>
                      <a:ext uri="{FF2B5EF4-FFF2-40B4-BE49-F238E27FC236}">
                        <a16:creationId xmlns:a16="http://schemas.microsoft.com/office/drawing/2014/main" id="{C7FD5DB3-6DF6-9D97-EC01-510946CBAF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4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CCC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06" name="Freeform 708">
                    <a:extLst>
                      <a:ext uri="{FF2B5EF4-FFF2-40B4-BE49-F238E27FC236}">
                        <a16:creationId xmlns:a16="http://schemas.microsoft.com/office/drawing/2014/main" id="{2F836E0B-1B8F-64CC-B972-A017E81488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4" y="2721"/>
                    <a:ext cx="21" cy="18"/>
                  </a:xfrm>
                  <a:custGeom>
                    <a:avLst/>
                    <a:gdLst/>
                    <a:ahLst/>
                    <a:cxnLst>
                      <a:cxn ang="0">
                        <a:pos x="9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8" y="1"/>
                      </a:cxn>
                      <a:cxn ang="0">
                        <a:pos x="60" y="3"/>
                      </a:cxn>
                      <a:cxn ang="0">
                        <a:pos x="62" y="5"/>
                      </a:cxn>
                      <a:cxn ang="0">
                        <a:pos x="63" y="9"/>
                      </a:cxn>
                      <a:cxn ang="0">
                        <a:pos x="63" y="32"/>
                      </a:cxn>
                      <a:cxn ang="0">
                        <a:pos x="63" y="32"/>
                      </a:cxn>
                      <a:cxn ang="0">
                        <a:pos x="62" y="36"/>
                      </a:cxn>
                      <a:cxn ang="0">
                        <a:pos x="60" y="39"/>
                      </a:cxn>
                      <a:cxn ang="0">
                        <a:pos x="58" y="40"/>
                      </a:cxn>
                      <a:cxn ang="0">
                        <a:pos x="54" y="41"/>
                      </a:cxn>
                      <a:cxn ang="0">
                        <a:pos x="9" y="41"/>
                      </a:cxn>
                      <a:cxn ang="0">
                        <a:pos x="9" y="41"/>
                      </a:cxn>
                      <a:cxn ang="0">
                        <a:pos x="5" y="40"/>
                      </a:cxn>
                      <a:cxn ang="0">
                        <a:pos x="2" y="39"/>
                      </a:cxn>
                      <a:cxn ang="0">
                        <a:pos x="1" y="36"/>
                      </a:cxn>
                      <a:cxn ang="0">
                        <a:pos x="0" y="32"/>
                      </a:cxn>
                      <a:cxn ang="0">
                        <a:pos x="0" y="9"/>
                      </a:cxn>
                      <a:cxn ang="0">
                        <a:pos x="0" y="9"/>
                      </a:cxn>
                      <a:cxn ang="0">
                        <a:pos x="1" y="5"/>
                      </a:cxn>
                      <a:cxn ang="0">
                        <a:pos x="2" y="3"/>
                      </a:cxn>
                      <a:cxn ang="0">
                        <a:pos x="5" y="1"/>
                      </a:cxn>
                      <a:cxn ang="0">
                        <a:pos x="9" y="0"/>
                      </a:cxn>
                    </a:cxnLst>
                    <a:rect l="0" t="0" r="r" b="b"/>
                    <a:pathLst>
                      <a:path w="63" h="41">
                        <a:moveTo>
                          <a:pt x="9" y="0"/>
                        </a:move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8" y="1"/>
                        </a:lnTo>
                        <a:lnTo>
                          <a:pt x="60" y="3"/>
                        </a:lnTo>
                        <a:lnTo>
                          <a:pt x="62" y="5"/>
                        </a:lnTo>
                        <a:lnTo>
                          <a:pt x="63" y="9"/>
                        </a:lnTo>
                        <a:lnTo>
                          <a:pt x="63" y="32"/>
                        </a:lnTo>
                        <a:lnTo>
                          <a:pt x="63" y="32"/>
                        </a:lnTo>
                        <a:lnTo>
                          <a:pt x="62" y="36"/>
                        </a:lnTo>
                        <a:lnTo>
                          <a:pt x="60" y="39"/>
                        </a:lnTo>
                        <a:lnTo>
                          <a:pt x="58" y="40"/>
                        </a:lnTo>
                        <a:lnTo>
                          <a:pt x="54" y="41"/>
                        </a:lnTo>
                        <a:lnTo>
                          <a:pt x="9" y="41"/>
                        </a:lnTo>
                        <a:lnTo>
                          <a:pt x="9" y="41"/>
                        </a:lnTo>
                        <a:lnTo>
                          <a:pt x="5" y="40"/>
                        </a:lnTo>
                        <a:lnTo>
                          <a:pt x="2" y="39"/>
                        </a:lnTo>
                        <a:lnTo>
                          <a:pt x="1" y="36"/>
                        </a:lnTo>
                        <a:lnTo>
                          <a:pt x="0" y="32"/>
                        </a:lnTo>
                        <a:lnTo>
                          <a:pt x="0" y="9"/>
                        </a:lnTo>
                        <a:lnTo>
                          <a:pt x="0" y="9"/>
                        </a:lnTo>
                        <a:lnTo>
                          <a:pt x="1" y="5"/>
                        </a:lnTo>
                        <a:lnTo>
                          <a:pt x="2" y="3"/>
                        </a:lnTo>
                        <a:lnTo>
                          <a:pt x="5" y="1"/>
                        </a:lnTo>
                        <a:lnTo>
                          <a:pt x="9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07" name="Freeform 709">
                    <a:extLst>
                      <a:ext uri="{FF2B5EF4-FFF2-40B4-BE49-F238E27FC236}">
                        <a16:creationId xmlns:a16="http://schemas.microsoft.com/office/drawing/2014/main" id="{02100DE3-D683-A472-F0AF-CC8BEF0ED9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65" y="2539"/>
                    <a:ext cx="194" cy="221"/>
                  </a:xfrm>
                  <a:custGeom>
                    <a:avLst/>
                    <a:gdLst/>
                    <a:ahLst/>
                    <a:cxnLst>
                      <a:cxn ang="0">
                        <a:pos x="485" y="0"/>
                      </a:cxn>
                      <a:cxn ang="0">
                        <a:pos x="0" y="490"/>
                      </a:cxn>
                      <a:cxn ang="0">
                        <a:pos x="93" y="490"/>
                      </a:cxn>
                      <a:cxn ang="0">
                        <a:pos x="581" y="0"/>
                      </a:cxn>
                      <a:cxn ang="0">
                        <a:pos x="485" y="0"/>
                      </a:cxn>
                    </a:cxnLst>
                    <a:rect l="0" t="0" r="r" b="b"/>
                    <a:pathLst>
                      <a:path w="581" h="490">
                        <a:moveTo>
                          <a:pt x="485" y="0"/>
                        </a:moveTo>
                        <a:lnTo>
                          <a:pt x="0" y="490"/>
                        </a:lnTo>
                        <a:lnTo>
                          <a:pt x="93" y="490"/>
                        </a:lnTo>
                        <a:lnTo>
                          <a:pt x="581" y="0"/>
                        </a:lnTo>
                        <a:lnTo>
                          <a:pt x="485" y="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08" name="Freeform 710">
                    <a:extLst>
                      <a:ext uri="{FF2B5EF4-FFF2-40B4-BE49-F238E27FC236}">
                        <a16:creationId xmlns:a16="http://schemas.microsoft.com/office/drawing/2014/main" id="{33D5F298-346F-7317-F543-F1909D5130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65" y="2539"/>
                    <a:ext cx="194" cy="221"/>
                  </a:xfrm>
                  <a:custGeom>
                    <a:avLst/>
                    <a:gdLst/>
                    <a:ahLst/>
                    <a:cxnLst>
                      <a:cxn ang="0">
                        <a:pos x="485" y="0"/>
                      </a:cxn>
                      <a:cxn ang="0">
                        <a:pos x="0" y="490"/>
                      </a:cxn>
                      <a:cxn ang="0">
                        <a:pos x="93" y="490"/>
                      </a:cxn>
                      <a:cxn ang="0">
                        <a:pos x="581" y="0"/>
                      </a:cxn>
                      <a:cxn ang="0">
                        <a:pos x="485" y="0"/>
                      </a:cxn>
                    </a:cxnLst>
                    <a:rect l="0" t="0" r="r" b="b"/>
                    <a:pathLst>
                      <a:path w="581" h="490">
                        <a:moveTo>
                          <a:pt x="485" y="0"/>
                        </a:moveTo>
                        <a:lnTo>
                          <a:pt x="0" y="490"/>
                        </a:lnTo>
                        <a:lnTo>
                          <a:pt x="93" y="490"/>
                        </a:lnTo>
                        <a:lnTo>
                          <a:pt x="581" y="0"/>
                        </a:lnTo>
                        <a:lnTo>
                          <a:pt x="485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09" name="Rectangle 711">
                    <a:extLst>
                      <a:ext uri="{FF2B5EF4-FFF2-40B4-BE49-F238E27FC236}">
                        <a16:creationId xmlns:a16="http://schemas.microsoft.com/office/drawing/2014/main" id="{FAFFC866-EC9B-8513-0360-990B8C9F45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3" y="2650"/>
                    <a:ext cx="102" cy="54"/>
                  </a:xfrm>
                  <a:prstGeom prst="rect">
                    <a:avLst/>
                  </a:prstGeom>
                  <a:solidFill>
                    <a:srgbClr val="3333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10" name="Rectangle 712">
                    <a:extLst>
                      <a:ext uri="{FF2B5EF4-FFF2-40B4-BE49-F238E27FC236}">
                        <a16:creationId xmlns:a16="http://schemas.microsoft.com/office/drawing/2014/main" id="{A5F7418B-1B44-5206-2B5B-CA1D252EA8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3" y="2650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11" name="Rectangle 713">
                    <a:extLst>
                      <a:ext uri="{FF2B5EF4-FFF2-40B4-BE49-F238E27FC236}">
                        <a16:creationId xmlns:a16="http://schemas.microsoft.com/office/drawing/2014/main" id="{1F52B863-3FD1-7FFE-DF7C-44012D4233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3" y="2705"/>
                    <a:ext cx="102" cy="54"/>
                  </a:xfrm>
                  <a:prstGeom prst="rect">
                    <a:avLst/>
                  </a:prstGeom>
                  <a:solidFill>
                    <a:srgbClr val="99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12" name="Rectangle 714">
                    <a:extLst>
                      <a:ext uri="{FF2B5EF4-FFF2-40B4-BE49-F238E27FC236}">
                        <a16:creationId xmlns:a16="http://schemas.microsoft.com/office/drawing/2014/main" id="{4131E6A4-2F70-4B89-DFF6-3FF82181A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3" y="2705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13" name="Rectangle 715">
                    <a:extLst>
                      <a:ext uri="{FF2B5EF4-FFF2-40B4-BE49-F238E27FC236}">
                        <a16:creationId xmlns:a16="http://schemas.microsoft.com/office/drawing/2014/main" id="{64BD2C64-0652-6937-39D1-60E20742B5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5" y="2650"/>
                    <a:ext cx="102" cy="54"/>
                  </a:xfrm>
                  <a:prstGeom prst="rect">
                    <a:avLst/>
                  </a:prstGeom>
                  <a:solidFill>
                    <a:srgbClr val="00339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14" name="Rectangle 716">
                    <a:extLst>
                      <a:ext uri="{FF2B5EF4-FFF2-40B4-BE49-F238E27FC236}">
                        <a16:creationId xmlns:a16="http://schemas.microsoft.com/office/drawing/2014/main" id="{F86ABB81-8465-24CD-73C2-5DD527FE5C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5" y="2650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15" name="Rectangle 717">
                    <a:extLst>
                      <a:ext uri="{FF2B5EF4-FFF2-40B4-BE49-F238E27FC236}">
                        <a16:creationId xmlns:a16="http://schemas.microsoft.com/office/drawing/2014/main" id="{2E26F48F-24CE-DF50-C8B7-21710D6A83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5" y="2705"/>
                    <a:ext cx="102" cy="54"/>
                  </a:xfrm>
                  <a:prstGeom prst="rect">
                    <a:avLst/>
                  </a:prstGeom>
                  <a:solidFill>
                    <a:srgbClr val="99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16" name="Rectangle 718">
                    <a:extLst>
                      <a:ext uri="{FF2B5EF4-FFF2-40B4-BE49-F238E27FC236}">
                        <a16:creationId xmlns:a16="http://schemas.microsoft.com/office/drawing/2014/main" id="{768B85C2-DA64-7BB6-7D46-8896C133AF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5" y="2705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17" name="Rectangle 719">
                    <a:extLst>
                      <a:ext uri="{FF2B5EF4-FFF2-40B4-BE49-F238E27FC236}">
                        <a16:creationId xmlns:a16="http://schemas.microsoft.com/office/drawing/2014/main" id="{376799F3-8039-BCE3-9097-F5CE087EEF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98" y="2650"/>
                    <a:ext cx="102" cy="54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18" name="Rectangle 720">
                    <a:extLst>
                      <a:ext uri="{FF2B5EF4-FFF2-40B4-BE49-F238E27FC236}">
                        <a16:creationId xmlns:a16="http://schemas.microsoft.com/office/drawing/2014/main" id="{CD9850E6-F7FE-854E-3623-7272C47112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98" y="2650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19" name="Rectangle 721">
                    <a:extLst>
                      <a:ext uri="{FF2B5EF4-FFF2-40B4-BE49-F238E27FC236}">
                        <a16:creationId xmlns:a16="http://schemas.microsoft.com/office/drawing/2014/main" id="{354A0832-BEF6-1BE7-B37C-4E57588F07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98" y="2705"/>
                    <a:ext cx="102" cy="54"/>
                  </a:xfrm>
                  <a:prstGeom prst="rect">
                    <a:avLst/>
                  </a:prstGeom>
                  <a:solidFill>
                    <a:srgbClr val="CC993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20" name="Rectangle 722">
                    <a:extLst>
                      <a:ext uri="{FF2B5EF4-FFF2-40B4-BE49-F238E27FC236}">
                        <a16:creationId xmlns:a16="http://schemas.microsoft.com/office/drawing/2014/main" id="{3013B392-71A4-6815-16F7-9089C0C165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98" y="2705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21" name="Rectangle 723">
                    <a:extLst>
                      <a:ext uri="{FF2B5EF4-FFF2-40B4-BE49-F238E27FC236}">
                        <a16:creationId xmlns:a16="http://schemas.microsoft.com/office/drawing/2014/main" id="{3A35410A-6102-FDCE-0CA2-972D820691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00" y="2650"/>
                    <a:ext cx="102" cy="54"/>
                  </a:xfrm>
                  <a:prstGeom prst="rect">
                    <a:avLst/>
                  </a:prstGeom>
                  <a:solidFill>
                    <a:srgbClr val="99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22" name="Rectangle 724">
                    <a:extLst>
                      <a:ext uri="{FF2B5EF4-FFF2-40B4-BE49-F238E27FC236}">
                        <a16:creationId xmlns:a16="http://schemas.microsoft.com/office/drawing/2014/main" id="{94817146-0D09-4FDA-27DB-9FCC69A47F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00" y="2650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23" name="Rectangle 725">
                    <a:extLst>
                      <a:ext uri="{FF2B5EF4-FFF2-40B4-BE49-F238E27FC236}">
                        <a16:creationId xmlns:a16="http://schemas.microsoft.com/office/drawing/2014/main" id="{0D1526E5-EC16-9868-DF6B-5BCADB14BE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00" y="2705"/>
                    <a:ext cx="102" cy="54"/>
                  </a:xfrm>
                  <a:prstGeom prst="rect">
                    <a:avLst/>
                  </a:prstGeom>
                  <a:solidFill>
                    <a:srgbClr val="33666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24" name="Rectangle 726">
                    <a:extLst>
                      <a:ext uri="{FF2B5EF4-FFF2-40B4-BE49-F238E27FC236}">
                        <a16:creationId xmlns:a16="http://schemas.microsoft.com/office/drawing/2014/main" id="{A991110A-8661-E10D-4E23-3051913F13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00" y="2705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25" name="Rectangle 727">
                    <a:extLst>
                      <a:ext uri="{FF2B5EF4-FFF2-40B4-BE49-F238E27FC236}">
                        <a16:creationId xmlns:a16="http://schemas.microsoft.com/office/drawing/2014/main" id="{733673FA-7980-637C-5949-81DB8392DC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3" y="2595"/>
                    <a:ext cx="102" cy="55"/>
                  </a:xfrm>
                  <a:prstGeom prst="rect">
                    <a:avLst/>
                  </a:prstGeom>
                  <a:solidFill>
                    <a:srgbClr val="99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26" name="Rectangle 728">
                    <a:extLst>
                      <a:ext uri="{FF2B5EF4-FFF2-40B4-BE49-F238E27FC236}">
                        <a16:creationId xmlns:a16="http://schemas.microsoft.com/office/drawing/2014/main" id="{993C113B-2CAE-6F17-0A37-40F3C480AC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3" y="2595"/>
                    <a:ext cx="102" cy="55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27" name="Rectangle 729">
                    <a:extLst>
                      <a:ext uri="{FF2B5EF4-FFF2-40B4-BE49-F238E27FC236}">
                        <a16:creationId xmlns:a16="http://schemas.microsoft.com/office/drawing/2014/main" id="{99995E41-CC1B-75CE-8AA0-EE3F400818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45" y="2704"/>
                    <a:ext cx="102" cy="54"/>
                  </a:xfrm>
                  <a:prstGeom prst="rect">
                    <a:avLst/>
                  </a:prstGeom>
                  <a:solidFill>
                    <a:srgbClr val="00339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28" name="Rectangle 730">
                    <a:extLst>
                      <a:ext uri="{FF2B5EF4-FFF2-40B4-BE49-F238E27FC236}">
                        <a16:creationId xmlns:a16="http://schemas.microsoft.com/office/drawing/2014/main" id="{94FA2C3F-7258-F486-B0FB-F27F6CC9E6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45" y="2704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29" name="Rectangle 731">
                    <a:extLst>
                      <a:ext uri="{FF2B5EF4-FFF2-40B4-BE49-F238E27FC236}">
                        <a16:creationId xmlns:a16="http://schemas.microsoft.com/office/drawing/2014/main" id="{9F9DD3B4-4187-D6BC-95F8-06D37E56BD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5" y="2595"/>
                    <a:ext cx="102" cy="55"/>
                  </a:xfrm>
                  <a:prstGeom prst="rect">
                    <a:avLst/>
                  </a:prstGeom>
                  <a:solidFill>
                    <a:srgbClr val="99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30" name="Rectangle 732">
                    <a:extLst>
                      <a:ext uri="{FF2B5EF4-FFF2-40B4-BE49-F238E27FC236}">
                        <a16:creationId xmlns:a16="http://schemas.microsoft.com/office/drawing/2014/main" id="{87D923AD-C102-5E49-37E9-292BB6099E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5" y="2595"/>
                    <a:ext cx="102" cy="55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31" name="Rectangle 733">
                    <a:extLst>
                      <a:ext uri="{FF2B5EF4-FFF2-40B4-BE49-F238E27FC236}">
                        <a16:creationId xmlns:a16="http://schemas.microsoft.com/office/drawing/2014/main" id="{5FD4AE87-9D40-61A7-D0D2-29D3A39959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7" y="2704"/>
                    <a:ext cx="102" cy="54"/>
                  </a:xfrm>
                  <a:prstGeom prst="rect">
                    <a:avLst/>
                  </a:prstGeom>
                  <a:solidFill>
                    <a:srgbClr val="CC993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32" name="Rectangle 734">
                    <a:extLst>
                      <a:ext uri="{FF2B5EF4-FFF2-40B4-BE49-F238E27FC236}">
                        <a16:creationId xmlns:a16="http://schemas.microsoft.com/office/drawing/2014/main" id="{607B29C2-4EE2-0A9C-D81D-C1E6D210AB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7" y="2704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33" name="Rectangle 735">
                    <a:extLst>
                      <a:ext uri="{FF2B5EF4-FFF2-40B4-BE49-F238E27FC236}">
                        <a16:creationId xmlns:a16="http://schemas.microsoft.com/office/drawing/2014/main" id="{F1563F25-1CE8-A437-B328-6AD40C6115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47" y="2650"/>
                    <a:ext cx="102" cy="54"/>
                  </a:xfrm>
                  <a:prstGeom prst="rect">
                    <a:avLst/>
                  </a:prstGeom>
                  <a:solidFill>
                    <a:srgbClr val="99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34" name="Rectangle 736">
                    <a:extLst>
                      <a:ext uri="{FF2B5EF4-FFF2-40B4-BE49-F238E27FC236}">
                        <a16:creationId xmlns:a16="http://schemas.microsoft.com/office/drawing/2014/main" id="{FCAADFE2-EE41-F47D-393B-AE55D751C1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47" y="2650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35" name="Rectangle 737">
                    <a:extLst>
                      <a:ext uri="{FF2B5EF4-FFF2-40B4-BE49-F238E27FC236}">
                        <a16:creationId xmlns:a16="http://schemas.microsoft.com/office/drawing/2014/main" id="{2018F2DC-2062-7034-716A-5633F39997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47" y="2705"/>
                    <a:ext cx="102" cy="54"/>
                  </a:xfrm>
                  <a:prstGeom prst="rect">
                    <a:avLst/>
                  </a:prstGeom>
                  <a:solidFill>
                    <a:srgbClr val="99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36" name="Rectangle 738">
                    <a:extLst>
                      <a:ext uri="{FF2B5EF4-FFF2-40B4-BE49-F238E27FC236}">
                        <a16:creationId xmlns:a16="http://schemas.microsoft.com/office/drawing/2014/main" id="{DA588761-8F87-0ADD-2B37-092C89D325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47" y="2705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37" name="Rectangle 739">
                    <a:extLst>
                      <a:ext uri="{FF2B5EF4-FFF2-40B4-BE49-F238E27FC236}">
                        <a16:creationId xmlns:a16="http://schemas.microsoft.com/office/drawing/2014/main" id="{DE9A921E-A7B9-C15D-0D8C-FA68D262AC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49" y="2650"/>
                    <a:ext cx="102" cy="54"/>
                  </a:xfrm>
                  <a:prstGeom prst="rect">
                    <a:avLst/>
                  </a:prstGeom>
                  <a:solidFill>
                    <a:srgbClr val="99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38" name="Rectangle 740">
                    <a:extLst>
                      <a:ext uri="{FF2B5EF4-FFF2-40B4-BE49-F238E27FC236}">
                        <a16:creationId xmlns:a16="http://schemas.microsoft.com/office/drawing/2014/main" id="{F62CED4B-EAF8-F1EF-53B4-DEA8A4A0DD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49" y="2650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39" name="Rectangle 741">
                    <a:extLst>
                      <a:ext uri="{FF2B5EF4-FFF2-40B4-BE49-F238E27FC236}">
                        <a16:creationId xmlns:a16="http://schemas.microsoft.com/office/drawing/2014/main" id="{B427CB7E-CDDE-E4EF-FF63-961F851410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49" y="2705"/>
                    <a:ext cx="102" cy="54"/>
                  </a:xfrm>
                  <a:prstGeom prst="rect">
                    <a:avLst/>
                  </a:prstGeom>
                  <a:solidFill>
                    <a:srgbClr val="CC993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40" name="Rectangle 742">
                    <a:extLst>
                      <a:ext uri="{FF2B5EF4-FFF2-40B4-BE49-F238E27FC236}">
                        <a16:creationId xmlns:a16="http://schemas.microsoft.com/office/drawing/2014/main" id="{64E73B7D-495E-D9C8-F009-42BA4EE22B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49" y="2705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41" name="Rectangle 743">
                    <a:extLst>
                      <a:ext uri="{FF2B5EF4-FFF2-40B4-BE49-F238E27FC236}">
                        <a16:creationId xmlns:a16="http://schemas.microsoft.com/office/drawing/2014/main" id="{82649A52-FE6C-6C65-B80D-317814DE86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91" y="2651"/>
                    <a:ext cx="102" cy="54"/>
                  </a:xfrm>
                  <a:prstGeom prst="rect">
                    <a:avLst/>
                  </a:prstGeom>
                  <a:solidFill>
                    <a:srgbClr val="00339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42" name="Rectangle 744">
                    <a:extLst>
                      <a:ext uri="{FF2B5EF4-FFF2-40B4-BE49-F238E27FC236}">
                        <a16:creationId xmlns:a16="http://schemas.microsoft.com/office/drawing/2014/main" id="{22C24DF8-846D-73D9-B2FC-EF849EA5BF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91" y="2651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43" name="Rectangle 745">
                    <a:extLst>
                      <a:ext uri="{FF2B5EF4-FFF2-40B4-BE49-F238E27FC236}">
                        <a16:creationId xmlns:a16="http://schemas.microsoft.com/office/drawing/2014/main" id="{116E086C-B99A-F590-4C69-74202E9DFA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91" y="2705"/>
                    <a:ext cx="102" cy="55"/>
                  </a:xfrm>
                  <a:prstGeom prst="rect">
                    <a:avLst/>
                  </a:prstGeom>
                  <a:solidFill>
                    <a:srgbClr val="99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44" name="Rectangle 746">
                    <a:extLst>
                      <a:ext uri="{FF2B5EF4-FFF2-40B4-BE49-F238E27FC236}">
                        <a16:creationId xmlns:a16="http://schemas.microsoft.com/office/drawing/2014/main" id="{C2113C4D-603F-57CF-28E6-91ED3FC29D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91" y="2705"/>
                    <a:ext cx="102" cy="55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45" name="Rectangle 747">
                    <a:extLst>
                      <a:ext uri="{FF2B5EF4-FFF2-40B4-BE49-F238E27FC236}">
                        <a16:creationId xmlns:a16="http://schemas.microsoft.com/office/drawing/2014/main" id="{58A8D51C-AB32-5A13-63DC-2F10D016F9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93" y="2651"/>
                    <a:ext cx="102" cy="54"/>
                  </a:xfrm>
                  <a:prstGeom prst="rect">
                    <a:avLst/>
                  </a:prstGeom>
                  <a:solidFill>
                    <a:srgbClr val="99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46" name="Rectangle 748">
                    <a:extLst>
                      <a:ext uri="{FF2B5EF4-FFF2-40B4-BE49-F238E27FC236}">
                        <a16:creationId xmlns:a16="http://schemas.microsoft.com/office/drawing/2014/main" id="{56166AA0-46CF-3533-7611-1FB0232094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93" y="2651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47" name="Rectangle 749">
                    <a:extLst>
                      <a:ext uri="{FF2B5EF4-FFF2-40B4-BE49-F238E27FC236}">
                        <a16:creationId xmlns:a16="http://schemas.microsoft.com/office/drawing/2014/main" id="{A6F6C8D4-8A2F-AB1A-33DA-C70375BE05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93" y="2705"/>
                    <a:ext cx="102" cy="55"/>
                  </a:xfrm>
                  <a:prstGeom prst="rect">
                    <a:avLst/>
                  </a:prstGeom>
                  <a:solidFill>
                    <a:srgbClr val="336666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48" name="Rectangle 750">
                    <a:extLst>
                      <a:ext uri="{FF2B5EF4-FFF2-40B4-BE49-F238E27FC236}">
                        <a16:creationId xmlns:a16="http://schemas.microsoft.com/office/drawing/2014/main" id="{29F7D97D-1ED6-BC57-D41D-751C6C8588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93" y="2705"/>
                    <a:ext cx="102" cy="55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49" name="Rectangle 751">
                    <a:extLst>
                      <a:ext uri="{FF2B5EF4-FFF2-40B4-BE49-F238E27FC236}">
                        <a16:creationId xmlns:a16="http://schemas.microsoft.com/office/drawing/2014/main" id="{83741A9A-466C-42C3-2618-478D2FAB44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96" y="2650"/>
                    <a:ext cx="102" cy="54"/>
                  </a:xfrm>
                  <a:prstGeom prst="rect">
                    <a:avLst/>
                  </a:prstGeom>
                  <a:solidFill>
                    <a:srgbClr val="CC993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50" name="Rectangle 752">
                    <a:extLst>
                      <a:ext uri="{FF2B5EF4-FFF2-40B4-BE49-F238E27FC236}">
                        <a16:creationId xmlns:a16="http://schemas.microsoft.com/office/drawing/2014/main" id="{E5DBB8C6-A91A-5C3C-DBF3-3CAFA8AD1F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96" y="2650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51" name="Rectangle 753">
                    <a:extLst>
                      <a:ext uri="{FF2B5EF4-FFF2-40B4-BE49-F238E27FC236}">
                        <a16:creationId xmlns:a16="http://schemas.microsoft.com/office/drawing/2014/main" id="{2F15E9D0-AFE7-05FB-390E-6FD2CCDF5C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96" y="2705"/>
                    <a:ext cx="102" cy="54"/>
                  </a:xfrm>
                  <a:prstGeom prst="rect">
                    <a:avLst/>
                  </a:prstGeom>
                  <a:solidFill>
                    <a:srgbClr val="99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52" name="Rectangle 754">
                    <a:extLst>
                      <a:ext uri="{FF2B5EF4-FFF2-40B4-BE49-F238E27FC236}">
                        <a16:creationId xmlns:a16="http://schemas.microsoft.com/office/drawing/2014/main" id="{B67EB17E-8219-D6BB-00B6-D98BDD2408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96" y="2705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53" name="Rectangle 755">
                    <a:extLst>
                      <a:ext uri="{FF2B5EF4-FFF2-40B4-BE49-F238E27FC236}">
                        <a16:creationId xmlns:a16="http://schemas.microsoft.com/office/drawing/2014/main" id="{E4E0374A-E540-C35B-7CF1-75761FF4B8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198" y="2650"/>
                    <a:ext cx="102" cy="54"/>
                  </a:xfrm>
                  <a:prstGeom prst="rect">
                    <a:avLst/>
                  </a:prstGeom>
                  <a:solidFill>
                    <a:srgbClr val="99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54" name="Rectangle 756">
                    <a:extLst>
                      <a:ext uri="{FF2B5EF4-FFF2-40B4-BE49-F238E27FC236}">
                        <a16:creationId xmlns:a16="http://schemas.microsoft.com/office/drawing/2014/main" id="{96416032-7D91-3B51-5A42-B4D93F460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198" y="2650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55" name="Rectangle 757">
                    <a:extLst>
                      <a:ext uri="{FF2B5EF4-FFF2-40B4-BE49-F238E27FC236}">
                        <a16:creationId xmlns:a16="http://schemas.microsoft.com/office/drawing/2014/main" id="{AE44F2AD-77DB-71DD-BDF3-847C4D1B17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198" y="2705"/>
                    <a:ext cx="102" cy="54"/>
                  </a:xfrm>
                  <a:prstGeom prst="rect">
                    <a:avLst/>
                  </a:prstGeom>
                  <a:solidFill>
                    <a:srgbClr val="CC9933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56" name="Rectangle 758">
                    <a:extLst>
                      <a:ext uri="{FF2B5EF4-FFF2-40B4-BE49-F238E27FC236}">
                        <a16:creationId xmlns:a16="http://schemas.microsoft.com/office/drawing/2014/main" id="{940EEAF6-4700-E038-AB16-CB42F365A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198" y="2705"/>
                    <a:ext cx="102" cy="54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57" name="Rectangle 759">
                    <a:extLst>
                      <a:ext uri="{FF2B5EF4-FFF2-40B4-BE49-F238E27FC236}">
                        <a16:creationId xmlns:a16="http://schemas.microsoft.com/office/drawing/2014/main" id="{958437B3-4B39-64DD-4D0B-55DB3400D5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8" y="2666"/>
                    <a:ext cx="47" cy="7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58" name="Rectangle 760">
                    <a:extLst>
                      <a:ext uri="{FF2B5EF4-FFF2-40B4-BE49-F238E27FC236}">
                        <a16:creationId xmlns:a16="http://schemas.microsoft.com/office/drawing/2014/main" id="{D558B758-EC3C-E423-13F9-113D3CA959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2" y="2667"/>
                    <a:ext cx="85" cy="12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59" name="Rectangle 761">
                    <a:extLst>
                      <a:ext uri="{FF2B5EF4-FFF2-40B4-BE49-F238E27FC236}">
                        <a16:creationId xmlns:a16="http://schemas.microsoft.com/office/drawing/2014/main" id="{05DC7F2B-030A-1601-8BAE-977AD48FF2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2" y="2667"/>
                    <a:ext cx="85" cy="12"/>
                  </a:xfrm>
                  <a:prstGeom prst="rect">
                    <a:avLst/>
                  </a:prstGeom>
                  <a:noFill/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60" name="Freeform 762">
                    <a:extLst>
                      <a:ext uri="{FF2B5EF4-FFF2-40B4-BE49-F238E27FC236}">
                        <a16:creationId xmlns:a16="http://schemas.microsoft.com/office/drawing/2014/main" id="{6166D79C-5C17-7907-BBDE-E9F129D05A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40" y="2774"/>
                    <a:ext cx="26" cy="32"/>
                  </a:xfrm>
                  <a:custGeom>
                    <a:avLst/>
                    <a:gdLst/>
                    <a:ahLst/>
                    <a:cxnLst>
                      <a:cxn ang="0">
                        <a:pos x="0" y="59"/>
                      </a:cxn>
                      <a:cxn ang="0">
                        <a:pos x="3" y="67"/>
                      </a:cxn>
                      <a:cxn ang="0">
                        <a:pos x="9" y="72"/>
                      </a:cxn>
                      <a:cxn ang="0">
                        <a:pos x="18" y="73"/>
                      </a:cxn>
                      <a:cxn ang="0">
                        <a:pos x="27" y="73"/>
                      </a:cxn>
                      <a:cxn ang="0">
                        <a:pos x="36" y="72"/>
                      </a:cxn>
                      <a:cxn ang="0">
                        <a:pos x="46" y="69"/>
                      </a:cxn>
                      <a:cxn ang="0">
                        <a:pos x="54" y="67"/>
                      </a:cxn>
                      <a:cxn ang="0">
                        <a:pos x="60" y="64"/>
                      </a:cxn>
                      <a:cxn ang="0">
                        <a:pos x="65" y="62"/>
                      </a:cxn>
                      <a:cxn ang="0">
                        <a:pos x="70" y="56"/>
                      </a:cxn>
                      <a:cxn ang="0">
                        <a:pos x="74" y="51"/>
                      </a:cxn>
                      <a:cxn ang="0">
                        <a:pos x="77" y="45"/>
                      </a:cxn>
                      <a:cxn ang="0">
                        <a:pos x="79" y="37"/>
                      </a:cxn>
                      <a:cxn ang="0">
                        <a:pos x="79" y="29"/>
                      </a:cxn>
                      <a:cxn ang="0">
                        <a:pos x="79" y="21"/>
                      </a:cxn>
                      <a:cxn ang="0">
                        <a:pos x="78" y="14"/>
                      </a:cxn>
                      <a:cxn ang="0">
                        <a:pos x="69" y="3"/>
                      </a:cxn>
                      <a:cxn ang="0">
                        <a:pos x="56" y="0"/>
                      </a:cxn>
                      <a:cxn ang="0">
                        <a:pos x="46" y="0"/>
                      </a:cxn>
                      <a:cxn ang="0">
                        <a:pos x="41" y="1"/>
                      </a:cxn>
                      <a:cxn ang="0">
                        <a:pos x="39" y="2"/>
                      </a:cxn>
                      <a:cxn ang="0">
                        <a:pos x="34" y="6"/>
                      </a:cxn>
                      <a:cxn ang="0">
                        <a:pos x="27" y="12"/>
                      </a:cxn>
                      <a:cxn ang="0">
                        <a:pos x="19" y="20"/>
                      </a:cxn>
                      <a:cxn ang="0">
                        <a:pos x="11" y="29"/>
                      </a:cxn>
                      <a:cxn ang="0">
                        <a:pos x="5" y="40"/>
                      </a:cxn>
                      <a:cxn ang="0">
                        <a:pos x="1" y="49"/>
                      </a:cxn>
                      <a:cxn ang="0">
                        <a:pos x="0" y="59"/>
                      </a:cxn>
                    </a:cxnLst>
                    <a:rect l="0" t="0" r="r" b="b"/>
                    <a:pathLst>
                      <a:path w="79" h="73">
                        <a:moveTo>
                          <a:pt x="0" y="59"/>
                        </a:moveTo>
                        <a:lnTo>
                          <a:pt x="3" y="67"/>
                        </a:lnTo>
                        <a:lnTo>
                          <a:pt x="9" y="72"/>
                        </a:lnTo>
                        <a:lnTo>
                          <a:pt x="18" y="73"/>
                        </a:lnTo>
                        <a:lnTo>
                          <a:pt x="27" y="73"/>
                        </a:lnTo>
                        <a:lnTo>
                          <a:pt x="36" y="72"/>
                        </a:lnTo>
                        <a:lnTo>
                          <a:pt x="46" y="69"/>
                        </a:lnTo>
                        <a:lnTo>
                          <a:pt x="54" y="67"/>
                        </a:lnTo>
                        <a:lnTo>
                          <a:pt x="60" y="64"/>
                        </a:lnTo>
                        <a:lnTo>
                          <a:pt x="65" y="62"/>
                        </a:lnTo>
                        <a:lnTo>
                          <a:pt x="70" y="56"/>
                        </a:lnTo>
                        <a:lnTo>
                          <a:pt x="74" y="51"/>
                        </a:lnTo>
                        <a:lnTo>
                          <a:pt x="77" y="45"/>
                        </a:lnTo>
                        <a:lnTo>
                          <a:pt x="79" y="37"/>
                        </a:lnTo>
                        <a:lnTo>
                          <a:pt x="79" y="29"/>
                        </a:lnTo>
                        <a:lnTo>
                          <a:pt x="79" y="21"/>
                        </a:lnTo>
                        <a:lnTo>
                          <a:pt x="78" y="14"/>
                        </a:lnTo>
                        <a:lnTo>
                          <a:pt x="69" y="3"/>
                        </a:lnTo>
                        <a:lnTo>
                          <a:pt x="56" y="0"/>
                        </a:lnTo>
                        <a:lnTo>
                          <a:pt x="46" y="0"/>
                        </a:lnTo>
                        <a:lnTo>
                          <a:pt x="41" y="1"/>
                        </a:lnTo>
                        <a:lnTo>
                          <a:pt x="39" y="2"/>
                        </a:lnTo>
                        <a:lnTo>
                          <a:pt x="34" y="6"/>
                        </a:lnTo>
                        <a:lnTo>
                          <a:pt x="27" y="12"/>
                        </a:lnTo>
                        <a:lnTo>
                          <a:pt x="19" y="20"/>
                        </a:lnTo>
                        <a:lnTo>
                          <a:pt x="11" y="29"/>
                        </a:lnTo>
                        <a:lnTo>
                          <a:pt x="5" y="40"/>
                        </a:lnTo>
                        <a:lnTo>
                          <a:pt x="1" y="49"/>
                        </a:lnTo>
                        <a:lnTo>
                          <a:pt x="0" y="59"/>
                        </a:lnTo>
                        <a:close/>
                      </a:path>
                    </a:pathLst>
                  </a:custGeom>
                  <a:solidFill>
                    <a:srgbClr val="B2BFB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61" name="Freeform 763">
                    <a:extLst>
                      <a:ext uri="{FF2B5EF4-FFF2-40B4-BE49-F238E27FC236}">
                        <a16:creationId xmlns:a16="http://schemas.microsoft.com/office/drawing/2014/main" id="{5D4B465F-B2D7-C69B-49EE-4251C09BED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40" y="2774"/>
                    <a:ext cx="26" cy="30"/>
                  </a:xfrm>
                  <a:custGeom>
                    <a:avLst/>
                    <a:gdLst/>
                    <a:ahLst/>
                    <a:cxnLst>
                      <a:cxn ang="0">
                        <a:pos x="76" y="12"/>
                      </a:cxn>
                      <a:cxn ang="0">
                        <a:pos x="67" y="2"/>
                      </a:cxn>
                      <a:cxn ang="0">
                        <a:pos x="55" y="0"/>
                      </a:cxn>
                      <a:cxn ang="0">
                        <a:pos x="45" y="0"/>
                      </a:cxn>
                      <a:cxn ang="0">
                        <a:pos x="40" y="1"/>
                      </a:cxn>
                      <a:cxn ang="0">
                        <a:pos x="38" y="2"/>
                      </a:cxn>
                      <a:cxn ang="0">
                        <a:pos x="33" y="6"/>
                      </a:cxn>
                      <a:cxn ang="0">
                        <a:pos x="26" y="11"/>
                      </a:cxn>
                      <a:cxn ang="0">
                        <a:pos x="18" y="18"/>
                      </a:cxn>
                      <a:cxn ang="0">
                        <a:pos x="10" y="25"/>
                      </a:cxn>
                      <a:cxn ang="0">
                        <a:pos x="4" y="34"/>
                      </a:cxn>
                      <a:cxn ang="0">
                        <a:pos x="0" y="43"/>
                      </a:cxn>
                      <a:cxn ang="0">
                        <a:pos x="0" y="54"/>
                      </a:cxn>
                      <a:cxn ang="0">
                        <a:pos x="2" y="60"/>
                      </a:cxn>
                      <a:cxn ang="0">
                        <a:pos x="9" y="65"/>
                      </a:cxn>
                      <a:cxn ang="0">
                        <a:pos x="17" y="67"/>
                      </a:cxn>
                      <a:cxn ang="0">
                        <a:pos x="26" y="67"/>
                      </a:cxn>
                      <a:cxn ang="0">
                        <a:pos x="35" y="64"/>
                      </a:cxn>
                      <a:cxn ang="0">
                        <a:pos x="44" y="62"/>
                      </a:cxn>
                      <a:cxn ang="0">
                        <a:pos x="51" y="59"/>
                      </a:cxn>
                      <a:cxn ang="0">
                        <a:pos x="58" y="56"/>
                      </a:cxn>
                      <a:cxn ang="0">
                        <a:pos x="63" y="54"/>
                      </a:cxn>
                      <a:cxn ang="0">
                        <a:pos x="68" y="50"/>
                      </a:cxn>
                      <a:cxn ang="0">
                        <a:pos x="72" y="45"/>
                      </a:cxn>
                      <a:cxn ang="0">
                        <a:pos x="74" y="38"/>
                      </a:cxn>
                      <a:cxn ang="0">
                        <a:pos x="77" y="33"/>
                      </a:cxn>
                      <a:cxn ang="0">
                        <a:pos x="77" y="27"/>
                      </a:cxn>
                      <a:cxn ang="0">
                        <a:pos x="77" y="19"/>
                      </a:cxn>
                      <a:cxn ang="0">
                        <a:pos x="76" y="12"/>
                      </a:cxn>
                    </a:cxnLst>
                    <a:rect l="0" t="0" r="r" b="b"/>
                    <a:pathLst>
                      <a:path w="77" h="67">
                        <a:moveTo>
                          <a:pt x="76" y="12"/>
                        </a:moveTo>
                        <a:lnTo>
                          <a:pt x="67" y="2"/>
                        </a:lnTo>
                        <a:lnTo>
                          <a:pt x="55" y="0"/>
                        </a:lnTo>
                        <a:lnTo>
                          <a:pt x="45" y="0"/>
                        </a:lnTo>
                        <a:lnTo>
                          <a:pt x="40" y="1"/>
                        </a:lnTo>
                        <a:lnTo>
                          <a:pt x="38" y="2"/>
                        </a:lnTo>
                        <a:lnTo>
                          <a:pt x="33" y="6"/>
                        </a:lnTo>
                        <a:lnTo>
                          <a:pt x="26" y="11"/>
                        </a:lnTo>
                        <a:lnTo>
                          <a:pt x="18" y="18"/>
                        </a:lnTo>
                        <a:lnTo>
                          <a:pt x="10" y="25"/>
                        </a:lnTo>
                        <a:lnTo>
                          <a:pt x="4" y="34"/>
                        </a:lnTo>
                        <a:lnTo>
                          <a:pt x="0" y="43"/>
                        </a:lnTo>
                        <a:lnTo>
                          <a:pt x="0" y="54"/>
                        </a:lnTo>
                        <a:lnTo>
                          <a:pt x="2" y="60"/>
                        </a:lnTo>
                        <a:lnTo>
                          <a:pt x="9" y="65"/>
                        </a:lnTo>
                        <a:lnTo>
                          <a:pt x="17" y="67"/>
                        </a:lnTo>
                        <a:lnTo>
                          <a:pt x="26" y="67"/>
                        </a:lnTo>
                        <a:lnTo>
                          <a:pt x="35" y="64"/>
                        </a:lnTo>
                        <a:lnTo>
                          <a:pt x="44" y="62"/>
                        </a:lnTo>
                        <a:lnTo>
                          <a:pt x="51" y="59"/>
                        </a:lnTo>
                        <a:lnTo>
                          <a:pt x="58" y="56"/>
                        </a:lnTo>
                        <a:lnTo>
                          <a:pt x="63" y="54"/>
                        </a:lnTo>
                        <a:lnTo>
                          <a:pt x="68" y="50"/>
                        </a:lnTo>
                        <a:lnTo>
                          <a:pt x="72" y="45"/>
                        </a:lnTo>
                        <a:lnTo>
                          <a:pt x="74" y="38"/>
                        </a:lnTo>
                        <a:lnTo>
                          <a:pt x="77" y="33"/>
                        </a:lnTo>
                        <a:lnTo>
                          <a:pt x="77" y="27"/>
                        </a:lnTo>
                        <a:lnTo>
                          <a:pt x="77" y="19"/>
                        </a:lnTo>
                        <a:lnTo>
                          <a:pt x="76" y="12"/>
                        </a:lnTo>
                        <a:close/>
                      </a:path>
                    </a:pathLst>
                  </a:custGeom>
                  <a:solidFill>
                    <a:srgbClr val="9EADAD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62" name="Freeform 764">
                    <a:extLst>
                      <a:ext uri="{FF2B5EF4-FFF2-40B4-BE49-F238E27FC236}">
                        <a16:creationId xmlns:a16="http://schemas.microsoft.com/office/drawing/2014/main" id="{023D96E8-0DF6-6A9E-E7A3-7736087674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40" y="2773"/>
                    <a:ext cx="25" cy="28"/>
                  </a:xfrm>
                  <a:custGeom>
                    <a:avLst/>
                    <a:gdLst/>
                    <a:ahLst/>
                    <a:cxnLst>
                      <a:cxn ang="0">
                        <a:pos x="73" y="14"/>
                      </a:cxn>
                      <a:cxn ang="0">
                        <a:pos x="64" y="4"/>
                      </a:cxn>
                      <a:cxn ang="0">
                        <a:pos x="53" y="0"/>
                      </a:cxn>
                      <a:cxn ang="0">
                        <a:pos x="43" y="2"/>
                      </a:cxn>
                      <a:cxn ang="0">
                        <a:pos x="37" y="3"/>
                      </a:cxn>
                      <a:cxn ang="0">
                        <a:pos x="36" y="4"/>
                      </a:cxn>
                      <a:cxn ang="0">
                        <a:pos x="31" y="7"/>
                      </a:cxn>
                      <a:cxn ang="0">
                        <a:pos x="25" y="12"/>
                      </a:cxn>
                      <a:cxn ang="0">
                        <a:pos x="17" y="17"/>
                      </a:cxn>
                      <a:cxn ang="0">
                        <a:pos x="9" y="25"/>
                      </a:cxn>
                      <a:cxn ang="0">
                        <a:pos x="3" y="34"/>
                      </a:cxn>
                      <a:cxn ang="0">
                        <a:pos x="0" y="43"/>
                      </a:cxn>
                      <a:cxn ang="0">
                        <a:pos x="0" y="52"/>
                      </a:cxn>
                      <a:cxn ang="0">
                        <a:pos x="3" y="57"/>
                      </a:cxn>
                      <a:cxn ang="0">
                        <a:pos x="8" y="60"/>
                      </a:cxn>
                      <a:cxn ang="0">
                        <a:pos x="16" y="61"/>
                      </a:cxn>
                      <a:cxn ang="0">
                        <a:pos x="25" y="61"/>
                      </a:cxn>
                      <a:cxn ang="0">
                        <a:pos x="32" y="58"/>
                      </a:cxn>
                      <a:cxn ang="0">
                        <a:pos x="41" y="57"/>
                      </a:cxn>
                      <a:cxn ang="0">
                        <a:pos x="49" y="54"/>
                      </a:cxn>
                      <a:cxn ang="0">
                        <a:pos x="55" y="52"/>
                      </a:cxn>
                      <a:cxn ang="0">
                        <a:pos x="66" y="45"/>
                      </a:cxn>
                      <a:cxn ang="0">
                        <a:pos x="72" y="36"/>
                      </a:cxn>
                      <a:cxn ang="0">
                        <a:pos x="75" y="26"/>
                      </a:cxn>
                      <a:cxn ang="0">
                        <a:pos x="73" y="14"/>
                      </a:cxn>
                    </a:cxnLst>
                    <a:rect l="0" t="0" r="r" b="b"/>
                    <a:pathLst>
                      <a:path w="75" h="61">
                        <a:moveTo>
                          <a:pt x="73" y="14"/>
                        </a:moveTo>
                        <a:lnTo>
                          <a:pt x="64" y="4"/>
                        </a:lnTo>
                        <a:lnTo>
                          <a:pt x="53" y="0"/>
                        </a:lnTo>
                        <a:lnTo>
                          <a:pt x="43" y="2"/>
                        </a:lnTo>
                        <a:lnTo>
                          <a:pt x="37" y="3"/>
                        </a:lnTo>
                        <a:lnTo>
                          <a:pt x="36" y="4"/>
                        </a:lnTo>
                        <a:lnTo>
                          <a:pt x="31" y="7"/>
                        </a:lnTo>
                        <a:lnTo>
                          <a:pt x="25" y="12"/>
                        </a:lnTo>
                        <a:lnTo>
                          <a:pt x="17" y="17"/>
                        </a:lnTo>
                        <a:lnTo>
                          <a:pt x="9" y="25"/>
                        </a:lnTo>
                        <a:lnTo>
                          <a:pt x="3" y="34"/>
                        </a:lnTo>
                        <a:lnTo>
                          <a:pt x="0" y="43"/>
                        </a:lnTo>
                        <a:lnTo>
                          <a:pt x="0" y="52"/>
                        </a:lnTo>
                        <a:lnTo>
                          <a:pt x="3" y="57"/>
                        </a:lnTo>
                        <a:lnTo>
                          <a:pt x="8" y="60"/>
                        </a:lnTo>
                        <a:lnTo>
                          <a:pt x="16" y="61"/>
                        </a:lnTo>
                        <a:lnTo>
                          <a:pt x="25" y="61"/>
                        </a:lnTo>
                        <a:lnTo>
                          <a:pt x="32" y="58"/>
                        </a:lnTo>
                        <a:lnTo>
                          <a:pt x="41" y="57"/>
                        </a:lnTo>
                        <a:lnTo>
                          <a:pt x="49" y="54"/>
                        </a:lnTo>
                        <a:lnTo>
                          <a:pt x="55" y="52"/>
                        </a:lnTo>
                        <a:lnTo>
                          <a:pt x="66" y="45"/>
                        </a:lnTo>
                        <a:lnTo>
                          <a:pt x="72" y="36"/>
                        </a:lnTo>
                        <a:lnTo>
                          <a:pt x="75" y="26"/>
                        </a:lnTo>
                        <a:lnTo>
                          <a:pt x="73" y="14"/>
                        </a:lnTo>
                        <a:close/>
                      </a:path>
                    </a:pathLst>
                  </a:custGeom>
                  <a:solidFill>
                    <a:srgbClr val="85999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63" name="Freeform 765">
                    <a:extLst>
                      <a:ext uri="{FF2B5EF4-FFF2-40B4-BE49-F238E27FC236}">
                        <a16:creationId xmlns:a16="http://schemas.microsoft.com/office/drawing/2014/main" id="{1FA2703E-CB34-27A9-A26F-120FA04B7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40" y="2773"/>
                    <a:ext cx="25" cy="24"/>
                  </a:xfrm>
                  <a:custGeom>
                    <a:avLst/>
                    <a:gdLst/>
                    <a:ahLst/>
                    <a:cxnLst>
                      <a:cxn ang="0">
                        <a:pos x="73" y="14"/>
                      </a:cxn>
                      <a:cxn ang="0">
                        <a:pos x="64" y="3"/>
                      </a:cxn>
                      <a:cxn ang="0">
                        <a:pos x="52" y="0"/>
                      </a:cxn>
                      <a:cxn ang="0">
                        <a:pos x="41" y="2"/>
                      </a:cxn>
                      <a:cxn ang="0">
                        <a:pos x="36" y="3"/>
                      </a:cxn>
                      <a:cxn ang="0">
                        <a:pos x="35" y="4"/>
                      </a:cxn>
                      <a:cxn ang="0">
                        <a:pos x="30" y="5"/>
                      </a:cxn>
                      <a:cxn ang="0">
                        <a:pos x="23" y="9"/>
                      </a:cxn>
                      <a:cxn ang="0">
                        <a:pos x="16" y="14"/>
                      </a:cxn>
                      <a:cxn ang="0">
                        <a:pos x="9" y="21"/>
                      </a:cxn>
                      <a:cxn ang="0">
                        <a:pos x="4" y="29"/>
                      </a:cxn>
                      <a:cxn ang="0">
                        <a:pos x="0" y="38"/>
                      </a:cxn>
                      <a:cxn ang="0">
                        <a:pos x="1" y="47"/>
                      </a:cxn>
                      <a:cxn ang="0">
                        <a:pos x="4" y="51"/>
                      </a:cxn>
                      <a:cxn ang="0">
                        <a:pos x="9" y="53"/>
                      </a:cxn>
                      <a:cxn ang="0">
                        <a:pos x="16" y="53"/>
                      </a:cxn>
                      <a:cxn ang="0">
                        <a:pos x="25" y="53"/>
                      </a:cxn>
                      <a:cxn ang="0">
                        <a:pos x="32" y="51"/>
                      </a:cxn>
                      <a:cxn ang="0">
                        <a:pos x="40" y="49"/>
                      </a:cxn>
                      <a:cxn ang="0">
                        <a:pos x="48" y="47"/>
                      </a:cxn>
                      <a:cxn ang="0">
                        <a:pos x="54" y="44"/>
                      </a:cxn>
                      <a:cxn ang="0">
                        <a:pos x="64" y="39"/>
                      </a:cxn>
                      <a:cxn ang="0">
                        <a:pos x="71" y="31"/>
                      </a:cxn>
                      <a:cxn ang="0">
                        <a:pos x="75" y="23"/>
                      </a:cxn>
                      <a:cxn ang="0">
                        <a:pos x="73" y="14"/>
                      </a:cxn>
                    </a:cxnLst>
                    <a:rect l="0" t="0" r="r" b="b"/>
                    <a:pathLst>
                      <a:path w="75" h="53">
                        <a:moveTo>
                          <a:pt x="73" y="14"/>
                        </a:moveTo>
                        <a:lnTo>
                          <a:pt x="64" y="3"/>
                        </a:lnTo>
                        <a:lnTo>
                          <a:pt x="52" y="0"/>
                        </a:lnTo>
                        <a:lnTo>
                          <a:pt x="41" y="2"/>
                        </a:lnTo>
                        <a:lnTo>
                          <a:pt x="36" y="3"/>
                        </a:lnTo>
                        <a:lnTo>
                          <a:pt x="35" y="4"/>
                        </a:lnTo>
                        <a:lnTo>
                          <a:pt x="30" y="5"/>
                        </a:lnTo>
                        <a:lnTo>
                          <a:pt x="23" y="9"/>
                        </a:lnTo>
                        <a:lnTo>
                          <a:pt x="16" y="14"/>
                        </a:lnTo>
                        <a:lnTo>
                          <a:pt x="9" y="21"/>
                        </a:lnTo>
                        <a:lnTo>
                          <a:pt x="4" y="29"/>
                        </a:lnTo>
                        <a:lnTo>
                          <a:pt x="0" y="38"/>
                        </a:lnTo>
                        <a:lnTo>
                          <a:pt x="1" y="47"/>
                        </a:lnTo>
                        <a:lnTo>
                          <a:pt x="4" y="51"/>
                        </a:lnTo>
                        <a:lnTo>
                          <a:pt x="9" y="53"/>
                        </a:lnTo>
                        <a:lnTo>
                          <a:pt x="16" y="53"/>
                        </a:lnTo>
                        <a:lnTo>
                          <a:pt x="25" y="53"/>
                        </a:lnTo>
                        <a:lnTo>
                          <a:pt x="32" y="51"/>
                        </a:lnTo>
                        <a:lnTo>
                          <a:pt x="40" y="49"/>
                        </a:lnTo>
                        <a:lnTo>
                          <a:pt x="48" y="47"/>
                        </a:lnTo>
                        <a:lnTo>
                          <a:pt x="54" y="44"/>
                        </a:lnTo>
                        <a:lnTo>
                          <a:pt x="64" y="39"/>
                        </a:lnTo>
                        <a:lnTo>
                          <a:pt x="71" y="31"/>
                        </a:lnTo>
                        <a:lnTo>
                          <a:pt x="75" y="23"/>
                        </a:lnTo>
                        <a:lnTo>
                          <a:pt x="73" y="14"/>
                        </a:lnTo>
                        <a:close/>
                      </a:path>
                    </a:pathLst>
                  </a:custGeom>
                  <a:solidFill>
                    <a:srgbClr val="70878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64" name="Freeform 766">
                    <a:extLst>
                      <a:ext uri="{FF2B5EF4-FFF2-40B4-BE49-F238E27FC236}">
                        <a16:creationId xmlns:a16="http://schemas.microsoft.com/office/drawing/2014/main" id="{FA3FE2CE-CBDA-7D38-F313-ED4130FA8E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41" y="2773"/>
                    <a:ext cx="23" cy="21"/>
                  </a:xfrm>
                  <a:custGeom>
                    <a:avLst/>
                    <a:gdLst/>
                    <a:ahLst/>
                    <a:cxnLst>
                      <a:cxn ang="0">
                        <a:pos x="2" y="43"/>
                      </a:cxn>
                      <a:cxn ang="0">
                        <a:pos x="4" y="45"/>
                      </a:cxn>
                      <a:cxn ang="0">
                        <a:pos x="8" y="47"/>
                      </a:cxn>
                      <a:cxn ang="0">
                        <a:pos x="15" y="47"/>
                      </a:cxn>
                      <a:cxn ang="0">
                        <a:pos x="22" y="45"/>
                      </a:cxn>
                      <a:cxn ang="0">
                        <a:pos x="30" y="43"/>
                      </a:cxn>
                      <a:cxn ang="0">
                        <a:pos x="39" y="40"/>
                      </a:cxn>
                      <a:cxn ang="0">
                        <a:pos x="45" y="39"/>
                      </a:cxn>
                      <a:cxn ang="0">
                        <a:pos x="52" y="36"/>
                      </a:cxn>
                      <a:cxn ang="0">
                        <a:pos x="61" y="31"/>
                      </a:cxn>
                      <a:cxn ang="0">
                        <a:pos x="69" y="26"/>
                      </a:cxn>
                      <a:cxn ang="0">
                        <a:pos x="71" y="20"/>
                      </a:cxn>
                      <a:cxn ang="0">
                        <a:pos x="71" y="13"/>
                      </a:cxn>
                      <a:cxn ang="0">
                        <a:pos x="62" y="3"/>
                      </a:cxn>
                      <a:cxn ang="0">
                        <a:pos x="51" y="0"/>
                      </a:cxn>
                      <a:cxn ang="0">
                        <a:pos x="40" y="2"/>
                      </a:cxn>
                      <a:cxn ang="0">
                        <a:pos x="35" y="3"/>
                      </a:cxn>
                      <a:cxn ang="0">
                        <a:pos x="34" y="4"/>
                      </a:cxn>
                      <a:cxn ang="0">
                        <a:pos x="29" y="5"/>
                      </a:cxn>
                      <a:cxn ang="0">
                        <a:pos x="22" y="9"/>
                      </a:cxn>
                      <a:cxn ang="0">
                        <a:pos x="16" y="13"/>
                      </a:cxn>
                      <a:cxn ang="0">
                        <a:pos x="9" y="18"/>
                      </a:cxn>
                      <a:cxn ang="0">
                        <a:pos x="4" y="26"/>
                      </a:cxn>
                      <a:cxn ang="0">
                        <a:pos x="0" y="34"/>
                      </a:cxn>
                      <a:cxn ang="0">
                        <a:pos x="2" y="43"/>
                      </a:cxn>
                    </a:cxnLst>
                    <a:rect l="0" t="0" r="r" b="b"/>
                    <a:pathLst>
                      <a:path w="71" h="47">
                        <a:moveTo>
                          <a:pt x="2" y="43"/>
                        </a:moveTo>
                        <a:lnTo>
                          <a:pt x="4" y="45"/>
                        </a:lnTo>
                        <a:lnTo>
                          <a:pt x="8" y="47"/>
                        </a:lnTo>
                        <a:lnTo>
                          <a:pt x="15" y="47"/>
                        </a:lnTo>
                        <a:lnTo>
                          <a:pt x="22" y="45"/>
                        </a:lnTo>
                        <a:lnTo>
                          <a:pt x="30" y="43"/>
                        </a:lnTo>
                        <a:lnTo>
                          <a:pt x="39" y="40"/>
                        </a:lnTo>
                        <a:lnTo>
                          <a:pt x="45" y="39"/>
                        </a:lnTo>
                        <a:lnTo>
                          <a:pt x="52" y="36"/>
                        </a:lnTo>
                        <a:lnTo>
                          <a:pt x="61" y="31"/>
                        </a:lnTo>
                        <a:lnTo>
                          <a:pt x="69" y="26"/>
                        </a:lnTo>
                        <a:lnTo>
                          <a:pt x="71" y="20"/>
                        </a:lnTo>
                        <a:lnTo>
                          <a:pt x="71" y="13"/>
                        </a:lnTo>
                        <a:lnTo>
                          <a:pt x="62" y="3"/>
                        </a:lnTo>
                        <a:lnTo>
                          <a:pt x="51" y="0"/>
                        </a:lnTo>
                        <a:lnTo>
                          <a:pt x="40" y="2"/>
                        </a:lnTo>
                        <a:lnTo>
                          <a:pt x="35" y="3"/>
                        </a:lnTo>
                        <a:lnTo>
                          <a:pt x="34" y="4"/>
                        </a:lnTo>
                        <a:lnTo>
                          <a:pt x="29" y="5"/>
                        </a:lnTo>
                        <a:lnTo>
                          <a:pt x="22" y="9"/>
                        </a:lnTo>
                        <a:lnTo>
                          <a:pt x="16" y="13"/>
                        </a:lnTo>
                        <a:lnTo>
                          <a:pt x="9" y="18"/>
                        </a:lnTo>
                        <a:lnTo>
                          <a:pt x="4" y="26"/>
                        </a:lnTo>
                        <a:lnTo>
                          <a:pt x="0" y="34"/>
                        </a:lnTo>
                        <a:lnTo>
                          <a:pt x="2" y="43"/>
                        </a:lnTo>
                        <a:close/>
                      </a:path>
                    </a:pathLst>
                  </a:custGeom>
                  <a:solidFill>
                    <a:srgbClr val="59737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65" name="Freeform 767">
                    <a:extLst>
                      <a:ext uri="{FF2B5EF4-FFF2-40B4-BE49-F238E27FC236}">
                        <a16:creationId xmlns:a16="http://schemas.microsoft.com/office/drawing/2014/main" id="{02BE9D7B-CCFE-31B6-AC5A-77842475DE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41" y="2785"/>
                    <a:ext cx="11" cy="17"/>
                  </a:xfrm>
                  <a:custGeom>
                    <a:avLst/>
                    <a:gdLst/>
                    <a:ahLst/>
                    <a:cxnLst>
                      <a:cxn ang="0">
                        <a:pos x="7" y="40"/>
                      </a:cxn>
                      <a:cxn ang="0">
                        <a:pos x="33" y="0"/>
                      </a:cxn>
                      <a:cxn ang="0">
                        <a:pos x="29" y="1"/>
                      </a:cxn>
                      <a:cxn ang="0">
                        <a:pos x="19" y="7"/>
                      </a:cxn>
                      <a:cxn ang="0">
                        <a:pos x="9" y="14"/>
                      </a:cxn>
                      <a:cxn ang="0">
                        <a:pos x="1" y="23"/>
                      </a:cxn>
                      <a:cxn ang="0">
                        <a:pos x="0" y="31"/>
                      </a:cxn>
                      <a:cxn ang="0">
                        <a:pos x="2" y="36"/>
                      </a:cxn>
                      <a:cxn ang="0">
                        <a:pos x="6" y="39"/>
                      </a:cxn>
                      <a:cxn ang="0">
                        <a:pos x="7" y="40"/>
                      </a:cxn>
                    </a:cxnLst>
                    <a:rect l="0" t="0" r="r" b="b"/>
                    <a:pathLst>
                      <a:path w="33" h="40">
                        <a:moveTo>
                          <a:pt x="7" y="40"/>
                        </a:moveTo>
                        <a:lnTo>
                          <a:pt x="33" y="0"/>
                        </a:lnTo>
                        <a:lnTo>
                          <a:pt x="29" y="1"/>
                        </a:lnTo>
                        <a:lnTo>
                          <a:pt x="19" y="7"/>
                        </a:lnTo>
                        <a:lnTo>
                          <a:pt x="9" y="14"/>
                        </a:lnTo>
                        <a:lnTo>
                          <a:pt x="1" y="23"/>
                        </a:lnTo>
                        <a:lnTo>
                          <a:pt x="0" y="31"/>
                        </a:lnTo>
                        <a:lnTo>
                          <a:pt x="2" y="36"/>
                        </a:lnTo>
                        <a:lnTo>
                          <a:pt x="6" y="39"/>
                        </a:lnTo>
                        <a:lnTo>
                          <a:pt x="7" y="40"/>
                        </a:lnTo>
                        <a:close/>
                      </a:path>
                    </a:pathLst>
                  </a:custGeom>
                  <a:solidFill>
                    <a:srgbClr val="99003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66" name="Freeform 768">
                    <a:extLst>
                      <a:ext uri="{FF2B5EF4-FFF2-40B4-BE49-F238E27FC236}">
                        <a16:creationId xmlns:a16="http://schemas.microsoft.com/office/drawing/2014/main" id="{27DDF1B4-EB26-5DAF-CDB7-8C8E7319F1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41" y="2785"/>
                    <a:ext cx="11" cy="17"/>
                  </a:xfrm>
                  <a:custGeom>
                    <a:avLst/>
                    <a:gdLst/>
                    <a:ahLst/>
                    <a:cxnLst>
                      <a:cxn ang="0">
                        <a:pos x="7" y="40"/>
                      </a:cxn>
                      <a:cxn ang="0">
                        <a:pos x="33" y="0"/>
                      </a:cxn>
                      <a:cxn ang="0">
                        <a:pos x="33" y="0"/>
                      </a:cxn>
                      <a:cxn ang="0">
                        <a:pos x="29" y="1"/>
                      </a:cxn>
                      <a:cxn ang="0">
                        <a:pos x="19" y="7"/>
                      </a:cxn>
                      <a:cxn ang="0">
                        <a:pos x="9" y="14"/>
                      </a:cxn>
                      <a:cxn ang="0">
                        <a:pos x="1" y="23"/>
                      </a:cxn>
                      <a:cxn ang="0">
                        <a:pos x="1" y="23"/>
                      </a:cxn>
                      <a:cxn ang="0">
                        <a:pos x="0" y="31"/>
                      </a:cxn>
                      <a:cxn ang="0">
                        <a:pos x="2" y="36"/>
                      </a:cxn>
                      <a:cxn ang="0">
                        <a:pos x="6" y="39"/>
                      </a:cxn>
                      <a:cxn ang="0">
                        <a:pos x="7" y="40"/>
                      </a:cxn>
                    </a:cxnLst>
                    <a:rect l="0" t="0" r="r" b="b"/>
                    <a:pathLst>
                      <a:path w="33" h="40">
                        <a:moveTo>
                          <a:pt x="7" y="40"/>
                        </a:moveTo>
                        <a:lnTo>
                          <a:pt x="33" y="0"/>
                        </a:lnTo>
                        <a:lnTo>
                          <a:pt x="33" y="0"/>
                        </a:lnTo>
                        <a:lnTo>
                          <a:pt x="29" y="1"/>
                        </a:lnTo>
                        <a:lnTo>
                          <a:pt x="19" y="7"/>
                        </a:lnTo>
                        <a:lnTo>
                          <a:pt x="9" y="14"/>
                        </a:lnTo>
                        <a:lnTo>
                          <a:pt x="1" y="23"/>
                        </a:lnTo>
                        <a:lnTo>
                          <a:pt x="1" y="23"/>
                        </a:lnTo>
                        <a:lnTo>
                          <a:pt x="0" y="31"/>
                        </a:lnTo>
                        <a:lnTo>
                          <a:pt x="2" y="36"/>
                        </a:lnTo>
                        <a:lnTo>
                          <a:pt x="6" y="39"/>
                        </a:lnTo>
                        <a:lnTo>
                          <a:pt x="7" y="4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67" name="Freeform 769">
                    <a:extLst>
                      <a:ext uri="{FF2B5EF4-FFF2-40B4-BE49-F238E27FC236}">
                        <a16:creationId xmlns:a16="http://schemas.microsoft.com/office/drawing/2014/main" id="{FAF14F8D-BA37-F8DB-4E4E-4F76E6ED13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28" y="2770"/>
                    <a:ext cx="43" cy="50"/>
                  </a:xfrm>
                  <a:custGeom>
                    <a:avLst/>
                    <a:gdLst/>
                    <a:ahLst/>
                    <a:cxnLst>
                      <a:cxn ang="0">
                        <a:pos x="56" y="45"/>
                      </a:cxn>
                      <a:cxn ang="0">
                        <a:pos x="59" y="42"/>
                      </a:cxn>
                      <a:cxn ang="0">
                        <a:pos x="65" y="39"/>
                      </a:cxn>
                      <a:cxn ang="0">
                        <a:pos x="73" y="33"/>
                      </a:cxn>
                      <a:cxn ang="0">
                        <a:pos x="82" y="28"/>
                      </a:cxn>
                      <a:cxn ang="0">
                        <a:pos x="90" y="23"/>
                      </a:cxn>
                      <a:cxn ang="0">
                        <a:pos x="98" y="18"/>
                      </a:cxn>
                      <a:cxn ang="0">
                        <a:pos x="104" y="15"/>
                      </a:cxn>
                      <a:cxn ang="0">
                        <a:pos x="107" y="13"/>
                      </a:cxn>
                      <a:cxn ang="0">
                        <a:pos x="110" y="10"/>
                      </a:cxn>
                      <a:cxn ang="0">
                        <a:pos x="116" y="6"/>
                      </a:cxn>
                      <a:cxn ang="0">
                        <a:pos x="118" y="4"/>
                      </a:cxn>
                      <a:cxn ang="0">
                        <a:pos x="114" y="1"/>
                      </a:cxn>
                      <a:cxn ang="0">
                        <a:pos x="104" y="0"/>
                      </a:cxn>
                      <a:cxn ang="0">
                        <a:pos x="90" y="1"/>
                      </a:cxn>
                      <a:cxn ang="0">
                        <a:pos x="74" y="4"/>
                      </a:cxn>
                      <a:cxn ang="0">
                        <a:pos x="58" y="6"/>
                      </a:cxn>
                      <a:cxn ang="0">
                        <a:pos x="42" y="10"/>
                      </a:cxn>
                      <a:cxn ang="0">
                        <a:pos x="28" y="14"/>
                      </a:cxn>
                      <a:cxn ang="0">
                        <a:pos x="18" y="19"/>
                      </a:cxn>
                      <a:cxn ang="0">
                        <a:pos x="11" y="23"/>
                      </a:cxn>
                      <a:cxn ang="0">
                        <a:pos x="10" y="23"/>
                      </a:cxn>
                      <a:cxn ang="0">
                        <a:pos x="9" y="26"/>
                      </a:cxn>
                      <a:cxn ang="0">
                        <a:pos x="5" y="29"/>
                      </a:cxn>
                      <a:cxn ang="0">
                        <a:pos x="0" y="36"/>
                      </a:cxn>
                      <a:cxn ang="0">
                        <a:pos x="36" y="110"/>
                      </a:cxn>
                      <a:cxn ang="0">
                        <a:pos x="55" y="111"/>
                      </a:cxn>
                      <a:cxn ang="0">
                        <a:pos x="58" y="111"/>
                      </a:cxn>
                      <a:cxn ang="0">
                        <a:pos x="64" y="108"/>
                      </a:cxn>
                      <a:cxn ang="0">
                        <a:pos x="73" y="106"/>
                      </a:cxn>
                      <a:cxn ang="0">
                        <a:pos x="83" y="99"/>
                      </a:cxn>
                      <a:cxn ang="0">
                        <a:pos x="95" y="91"/>
                      </a:cxn>
                      <a:cxn ang="0">
                        <a:pos x="108" y="80"/>
                      </a:cxn>
                      <a:cxn ang="0">
                        <a:pos x="119" y="64"/>
                      </a:cxn>
                      <a:cxn ang="0">
                        <a:pos x="128" y="46"/>
                      </a:cxn>
                      <a:cxn ang="0">
                        <a:pos x="128" y="44"/>
                      </a:cxn>
                      <a:cxn ang="0">
                        <a:pos x="128" y="40"/>
                      </a:cxn>
                      <a:cxn ang="0">
                        <a:pos x="128" y="37"/>
                      </a:cxn>
                      <a:cxn ang="0">
                        <a:pos x="125" y="39"/>
                      </a:cxn>
                      <a:cxn ang="0">
                        <a:pos x="119" y="42"/>
                      </a:cxn>
                      <a:cxn ang="0">
                        <a:pos x="112" y="46"/>
                      </a:cxn>
                      <a:cxn ang="0">
                        <a:pos x="103" y="50"/>
                      </a:cxn>
                      <a:cxn ang="0">
                        <a:pos x="92" y="55"/>
                      </a:cxn>
                      <a:cxn ang="0">
                        <a:pos x="83" y="59"/>
                      </a:cxn>
                      <a:cxn ang="0">
                        <a:pos x="76" y="62"/>
                      </a:cxn>
                      <a:cxn ang="0">
                        <a:pos x="71" y="63"/>
                      </a:cxn>
                      <a:cxn ang="0">
                        <a:pos x="68" y="64"/>
                      </a:cxn>
                      <a:cxn ang="0">
                        <a:pos x="65" y="64"/>
                      </a:cxn>
                      <a:cxn ang="0">
                        <a:pos x="62" y="66"/>
                      </a:cxn>
                      <a:cxn ang="0">
                        <a:pos x="55" y="67"/>
                      </a:cxn>
                      <a:cxn ang="0">
                        <a:pos x="49" y="68"/>
                      </a:cxn>
                      <a:cxn ang="0">
                        <a:pos x="44" y="67"/>
                      </a:cxn>
                      <a:cxn ang="0">
                        <a:pos x="42" y="63"/>
                      </a:cxn>
                      <a:cxn ang="0">
                        <a:pos x="46" y="55"/>
                      </a:cxn>
                      <a:cxn ang="0">
                        <a:pos x="56" y="45"/>
                      </a:cxn>
                    </a:cxnLst>
                    <a:rect l="0" t="0" r="r" b="b"/>
                    <a:pathLst>
                      <a:path w="128" h="111">
                        <a:moveTo>
                          <a:pt x="56" y="45"/>
                        </a:moveTo>
                        <a:lnTo>
                          <a:pt x="59" y="42"/>
                        </a:lnTo>
                        <a:lnTo>
                          <a:pt x="65" y="39"/>
                        </a:lnTo>
                        <a:lnTo>
                          <a:pt x="73" y="33"/>
                        </a:lnTo>
                        <a:lnTo>
                          <a:pt x="82" y="28"/>
                        </a:lnTo>
                        <a:lnTo>
                          <a:pt x="90" y="23"/>
                        </a:lnTo>
                        <a:lnTo>
                          <a:pt x="98" y="18"/>
                        </a:lnTo>
                        <a:lnTo>
                          <a:pt x="104" y="15"/>
                        </a:lnTo>
                        <a:lnTo>
                          <a:pt x="107" y="13"/>
                        </a:lnTo>
                        <a:lnTo>
                          <a:pt x="110" y="10"/>
                        </a:lnTo>
                        <a:lnTo>
                          <a:pt x="116" y="6"/>
                        </a:lnTo>
                        <a:lnTo>
                          <a:pt x="118" y="4"/>
                        </a:lnTo>
                        <a:lnTo>
                          <a:pt x="114" y="1"/>
                        </a:lnTo>
                        <a:lnTo>
                          <a:pt x="104" y="0"/>
                        </a:lnTo>
                        <a:lnTo>
                          <a:pt x="90" y="1"/>
                        </a:lnTo>
                        <a:lnTo>
                          <a:pt x="74" y="4"/>
                        </a:lnTo>
                        <a:lnTo>
                          <a:pt x="58" y="6"/>
                        </a:lnTo>
                        <a:lnTo>
                          <a:pt x="42" y="10"/>
                        </a:lnTo>
                        <a:lnTo>
                          <a:pt x="28" y="14"/>
                        </a:lnTo>
                        <a:lnTo>
                          <a:pt x="18" y="19"/>
                        </a:lnTo>
                        <a:lnTo>
                          <a:pt x="11" y="23"/>
                        </a:lnTo>
                        <a:lnTo>
                          <a:pt x="10" y="23"/>
                        </a:lnTo>
                        <a:lnTo>
                          <a:pt x="9" y="26"/>
                        </a:lnTo>
                        <a:lnTo>
                          <a:pt x="5" y="29"/>
                        </a:lnTo>
                        <a:lnTo>
                          <a:pt x="0" y="36"/>
                        </a:lnTo>
                        <a:lnTo>
                          <a:pt x="36" y="110"/>
                        </a:lnTo>
                        <a:lnTo>
                          <a:pt x="55" y="111"/>
                        </a:lnTo>
                        <a:lnTo>
                          <a:pt x="58" y="111"/>
                        </a:lnTo>
                        <a:lnTo>
                          <a:pt x="64" y="108"/>
                        </a:lnTo>
                        <a:lnTo>
                          <a:pt x="73" y="106"/>
                        </a:lnTo>
                        <a:lnTo>
                          <a:pt x="83" y="99"/>
                        </a:lnTo>
                        <a:lnTo>
                          <a:pt x="95" y="91"/>
                        </a:lnTo>
                        <a:lnTo>
                          <a:pt x="108" y="80"/>
                        </a:lnTo>
                        <a:lnTo>
                          <a:pt x="119" y="64"/>
                        </a:lnTo>
                        <a:lnTo>
                          <a:pt x="128" y="46"/>
                        </a:lnTo>
                        <a:lnTo>
                          <a:pt x="128" y="44"/>
                        </a:lnTo>
                        <a:lnTo>
                          <a:pt x="128" y="40"/>
                        </a:lnTo>
                        <a:lnTo>
                          <a:pt x="128" y="37"/>
                        </a:lnTo>
                        <a:lnTo>
                          <a:pt x="125" y="39"/>
                        </a:lnTo>
                        <a:lnTo>
                          <a:pt x="119" y="42"/>
                        </a:lnTo>
                        <a:lnTo>
                          <a:pt x="112" y="46"/>
                        </a:lnTo>
                        <a:lnTo>
                          <a:pt x="103" y="50"/>
                        </a:lnTo>
                        <a:lnTo>
                          <a:pt x="92" y="55"/>
                        </a:lnTo>
                        <a:lnTo>
                          <a:pt x="83" y="59"/>
                        </a:lnTo>
                        <a:lnTo>
                          <a:pt x="76" y="62"/>
                        </a:lnTo>
                        <a:lnTo>
                          <a:pt x="71" y="63"/>
                        </a:lnTo>
                        <a:lnTo>
                          <a:pt x="68" y="64"/>
                        </a:lnTo>
                        <a:lnTo>
                          <a:pt x="65" y="64"/>
                        </a:lnTo>
                        <a:lnTo>
                          <a:pt x="62" y="66"/>
                        </a:lnTo>
                        <a:lnTo>
                          <a:pt x="55" y="67"/>
                        </a:lnTo>
                        <a:lnTo>
                          <a:pt x="49" y="68"/>
                        </a:lnTo>
                        <a:lnTo>
                          <a:pt x="44" y="67"/>
                        </a:lnTo>
                        <a:lnTo>
                          <a:pt x="42" y="63"/>
                        </a:lnTo>
                        <a:lnTo>
                          <a:pt x="46" y="55"/>
                        </a:lnTo>
                        <a:lnTo>
                          <a:pt x="56" y="45"/>
                        </a:lnTo>
                        <a:close/>
                      </a:path>
                    </a:pathLst>
                  </a:custGeom>
                  <a:solidFill>
                    <a:srgbClr val="B2264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68" name="Freeform 770">
                    <a:extLst>
                      <a:ext uri="{FF2B5EF4-FFF2-40B4-BE49-F238E27FC236}">
                        <a16:creationId xmlns:a16="http://schemas.microsoft.com/office/drawing/2014/main" id="{4C3F9981-AD0D-26DB-2DBA-A818D9A7B1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28" y="2770"/>
                    <a:ext cx="43" cy="50"/>
                  </a:xfrm>
                  <a:custGeom>
                    <a:avLst/>
                    <a:gdLst/>
                    <a:ahLst/>
                    <a:cxnLst>
                      <a:cxn ang="0">
                        <a:pos x="56" y="45"/>
                      </a:cxn>
                      <a:cxn ang="0">
                        <a:pos x="56" y="45"/>
                      </a:cxn>
                      <a:cxn ang="0">
                        <a:pos x="59" y="42"/>
                      </a:cxn>
                      <a:cxn ang="0">
                        <a:pos x="65" y="39"/>
                      </a:cxn>
                      <a:cxn ang="0">
                        <a:pos x="73" y="33"/>
                      </a:cxn>
                      <a:cxn ang="0">
                        <a:pos x="82" y="28"/>
                      </a:cxn>
                      <a:cxn ang="0">
                        <a:pos x="90" y="23"/>
                      </a:cxn>
                      <a:cxn ang="0">
                        <a:pos x="98" y="18"/>
                      </a:cxn>
                      <a:cxn ang="0">
                        <a:pos x="104" y="15"/>
                      </a:cxn>
                      <a:cxn ang="0">
                        <a:pos x="107" y="13"/>
                      </a:cxn>
                      <a:cxn ang="0">
                        <a:pos x="107" y="13"/>
                      </a:cxn>
                      <a:cxn ang="0">
                        <a:pos x="110" y="10"/>
                      </a:cxn>
                      <a:cxn ang="0">
                        <a:pos x="116" y="6"/>
                      </a:cxn>
                      <a:cxn ang="0">
                        <a:pos x="118" y="4"/>
                      </a:cxn>
                      <a:cxn ang="0">
                        <a:pos x="114" y="1"/>
                      </a:cxn>
                      <a:cxn ang="0">
                        <a:pos x="114" y="1"/>
                      </a:cxn>
                      <a:cxn ang="0">
                        <a:pos x="104" y="0"/>
                      </a:cxn>
                      <a:cxn ang="0">
                        <a:pos x="90" y="1"/>
                      </a:cxn>
                      <a:cxn ang="0">
                        <a:pos x="74" y="4"/>
                      </a:cxn>
                      <a:cxn ang="0">
                        <a:pos x="58" y="6"/>
                      </a:cxn>
                      <a:cxn ang="0">
                        <a:pos x="42" y="10"/>
                      </a:cxn>
                      <a:cxn ang="0">
                        <a:pos x="28" y="14"/>
                      </a:cxn>
                      <a:cxn ang="0">
                        <a:pos x="18" y="19"/>
                      </a:cxn>
                      <a:cxn ang="0">
                        <a:pos x="11" y="23"/>
                      </a:cxn>
                      <a:cxn ang="0">
                        <a:pos x="11" y="23"/>
                      </a:cxn>
                      <a:cxn ang="0">
                        <a:pos x="10" y="23"/>
                      </a:cxn>
                      <a:cxn ang="0">
                        <a:pos x="9" y="26"/>
                      </a:cxn>
                      <a:cxn ang="0">
                        <a:pos x="5" y="29"/>
                      </a:cxn>
                      <a:cxn ang="0">
                        <a:pos x="0" y="36"/>
                      </a:cxn>
                      <a:cxn ang="0">
                        <a:pos x="36" y="110"/>
                      </a:cxn>
                      <a:cxn ang="0">
                        <a:pos x="55" y="111"/>
                      </a:cxn>
                      <a:cxn ang="0">
                        <a:pos x="55" y="111"/>
                      </a:cxn>
                      <a:cxn ang="0">
                        <a:pos x="58" y="111"/>
                      </a:cxn>
                      <a:cxn ang="0">
                        <a:pos x="64" y="108"/>
                      </a:cxn>
                      <a:cxn ang="0">
                        <a:pos x="73" y="106"/>
                      </a:cxn>
                      <a:cxn ang="0">
                        <a:pos x="83" y="99"/>
                      </a:cxn>
                      <a:cxn ang="0">
                        <a:pos x="95" y="91"/>
                      </a:cxn>
                      <a:cxn ang="0">
                        <a:pos x="108" y="80"/>
                      </a:cxn>
                      <a:cxn ang="0">
                        <a:pos x="119" y="64"/>
                      </a:cxn>
                      <a:cxn ang="0">
                        <a:pos x="128" y="46"/>
                      </a:cxn>
                      <a:cxn ang="0">
                        <a:pos x="128" y="46"/>
                      </a:cxn>
                      <a:cxn ang="0">
                        <a:pos x="128" y="44"/>
                      </a:cxn>
                      <a:cxn ang="0">
                        <a:pos x="128" y="40"/>
                      </a:cxn>
                      <a:cxn ang="0">
                        <a:pos x="128" y="37"/>
                      </a:cxn>
                      <a:cxn ang="0">
                        <a:pos x="125" y="39"/>
                      </a:cxn>
                      <a:cxn ang="0">
                        <a:pos x="125" y="39"/>
                      </a:cxn>
                      <a:cxn ang="0">
                        <a:pos x="119" y="42"/>
                      </a:cxn>
                      <a:cxn ang="0">
                        <a:pos x="112" y="46"/>
                      </a:cxn>
                      <a:cxn ang="0">
                        <a:pos x="103" y="50"/>
                      </a:cxn>
                      <a:cxn ang="0">
                        <a:pos x="92" y="55"/>
                      </a:cxn>
                      <a:cxn ang="0">
                        <a:pos x="83" y="59"/>
                      </a:cxn>
                      <a:cxn ang="0">
                        <a:pos x="76" y="62"/>
                      </a:cxn>
                      <a:cxn ang="0">
                        <a:pos x="71" y="63"/>
                      </a:cxn>
                      <a:cxn ang="0">
                        <a:pos x="68" y="64"/>
                      </a:cxn>
                      <a:cxn ang="0">
                        <a:pos x="68" y="64"/>
                      </a:cxn>
                      <a:cxn ang="0">
                        <a:pos x="65" y="64"/>
                      </a:cxn>
                      <a:cxn ang="0">
                        <a:pos x="62" y="66"/>
                      </a:cxn>
                      <a:cxn ang="0">
                        <a:pos x="55" y="67"/>
                      </a:cxn>
                      <a:cxn ang="0">
                        <a:pos x="49" y="68"/>
                      </a:cxn>
                      <a:cxn ang="0">
                        <a:pos x="44" y="67"/>
                      </a:cxn>
                      <a:cxn ang="0">
                        <a:pos x="42" y="63"/>
                      </a:cxn>
                      <a:cxn ang="0">
                        <a:pos x="46" y="55"/>
                      </a:cxn>
                      <a:cxn ang="0">
                        <a:pos x="56" y="45"/>
                      </a:cxn>
                    </a:cxnLst>
                    <a:rect l="0" t="0" r="r" b="b"/>
                    <a:pathLst>
                      <a:path w="128" h="111">
                        <a:moveTo>
                          <a:pt x="56" y="45"/>
                        </a:moveTo>
                        <a:lnTo>
                          <a:pt x="56" y="45"/>
                        </a:lnTo>
                        <a:lnTo>
                          <a:pt x="59" y="42"/>
                        </a:lnTo>
                        <a:lnTo>
                          <a:pt x="65" y="39"/>
                        </a:lnTo>
                        <a:lnTo>
                          <a:pt x="73" y="33"/>
                        </a:lnTo>
                        <a:lnTo>
                          <a:pt x="82" y="28"/>
                        </a:lnTo>
                        <a:lnTo>
                          <a:pt x="90" y="23"/>
                        </a:lnTo>
                        <a:lnTo>
                          <a:pt x="98" y="18"/>
                        </a:lnTo>
                        <a:lnTo>
                          <a:pt x="104" y="15"/>
                        </a:lnTo>
                        <a:lnTo>
                          <a:pt x="107" y="13"/>
                        </a:lnTo>
                        <a:lnTo>
                          <a:pt x="107" y="13"/>
                        </a:lnTo>
                        <a:lnTo>
                          <a:pt x="110" y="10"/>
                        </a:lnTo>
                        <a:lnTo>
                          <a:pt x="116" y="6"/>
                        </a:lnTo>
                        <a:lnTo>
                          <a:pt x="118" y="4"/>
                        </a:lnTo>
                        <a:lnTo>
                          <a:pt x="114" y="1"/>
                        </a:lnTo>
                        <a:lnTo>
                          <a:pt x="114" y="1"/>
                        </a:lnTo>
                        <a:lnTo>
                          <a:pt x="104" y="0"/>
                        </a:lnTo>
                        <a:lnTo>
                          <a:pt x="90" y="1"/>
                        </a:lnTo>
                        <a:lnTo>
                          <a:pt x="74" y="4"/>
                        </a:lnTo>
                        <a:lnTo>
                          <a:pt x="58" y="6"/>
                        </a:lnTo>
                        <a:lnTo>
                          <a:pt x="42" y="10"/>
                        </a:lnTo>
                        <a:lnTo>
                          <a:pt x="28" y="14"/>
                        </a:lnTo>
                        <a:lnTo>
                          <a:pt x="18" y="19"/>
                        </a:lnTo>
                        <a:lnTo>
                          <a:pt x="11" y="23"/>
                        </a:lnTo>
                        <a:lnTo>
                          <a:pt x="11" y="23"/>
                        </a:lnTo>
                        <a:lnTo>
                          <a:pt x="10" y="23"/>
                        </a:lnTo>
                        <a:lnTo>
                          <a:pt x="9" y="26"/>
                        </a:lnTo>
                        <a:lnTo>
                          <a:pt x="5" y="29"/>
                        </a:lnTo>
                        <a:lnTo>
                          <a:pt x="0" y="36"/>
                        </a:lnTo>
                        <a:lnTo>
                          <a:pt x="36" y="110"/>
                        </a:lnTo>
                        <a:lnTo>
                          <a:pt x="55" y="111"/>
                        </a:lnTo>
                        <a:lnTo>
                          <a:pt x="55" y="111"/>
                        </a:lnTo>
                        <a:lnTo>
                          <a:pt x="58" y="111"/>
                        </a:lnTo>
                        <a:lnTo>
                          <a:pt x="64" y="108"/>
                        </a:lnTo>
                        <a:lnTo>
                          <a:pt x="73" y="106"/>
                        </a:lnTo>
                        <a:lnTo>
                          <a:pt x="83" y="99"/>
                        </a:lnTo>
                        <a:lnTo>
                          <a:pt x="95" y="91"/>
                        </a:lnTo>
                        <a:lnTo>
                          <a:pt x="108" y="80"/>
                        </a:lnTo>
                        <a:lnTo>
                          <a:pt x="119" y="64"/>
                        </a:lnTo>
                        <a:lnTo>
                          <a:pt x="128" y="46"/>
                        </a:lnTo>
                        <a:lnTo>
                          <a:pt x="128" y="46"/>
                        </a:lnTo>
                        <a:lnTo>
                          <a:pt x="128" y="44"/>
                        </a:lnTo>
                        <a:lnTo>
                          <a:pt x="128" y="40"/>
                        </a:lnTo>
                        <a:lnTo>
                          <a:pt x="128" y="37"/>
                        </a:lnTo>
                        <a:lnTo>
                          <a:pt x="125" y="39"/>
                        </a:lnTo>
                        <a:lnTo>
                          <a:pt x="125" y="39"/>
                        </a:lnTo>
                        <a:lnTo>
                          <a:pt x="119" y="42"/>
                        </a:lnTo>
                        <a:lnTo>
                          <a:pt x="112" y="46"/>
                        </a:lnTo>
                        <a:lnTo>
                          <a:pt x="103" y="50"/>
                        </a:lnTo>
                        <a:lnTo>
                          <a:pt x="92" y="55"/>
                        </a:lnTo>
                        <a:lnTo>
                          <a:pt x="83" y="59"/>
                        </a:lnTo>
                        <a:lnTo>
                          <a:pt x="76" y="62"/>
                        </a:lnTo>
                        <a:lnTo>
                          <a:pt x="71" y="63"/>
                        </a:lnTo>
                        <a:lnTo>
                          <a:pt x="68" y="64"/>
                        </a:lnTo>
                        <a:lnTo>
                          <a:pt x="68" y="64"/>
                        </a:lnTo>
                        <a:lnTo>
                          <a:pt x="65" y="64"/>
                        </a:lnTo>
                        <a:lnTo>
                          <a:pt x="62" y="66"/>
                        </a:lnTo>
                        <a:lnTo>
                          <a:pt x="55" y="67"/>
                        </a:lnTo>
                        <a:lnTo>
                          <a:pt x="49" y="68"/>
                        </a:lnTo>
                        <a:lnTo>
                          <a:pt x="44" y="67"/>
                        </a:lnTo>
                        <a:lnTo>
                          <a:pt x="42" y="63"/>
                        </a:lnTo>
                        <a:lnTo>
                          <a:pt x="46" y="55"/>
                        </a:lnTo>
                        <a:lnTo>
                          <a:pt x="56" y="45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69" name="Freeform 771">
                    <a:extLst>
                      <a:ext uri="{FF2B5EF4-FFF2-40B4-BE49-F238E27FC236}">
                        <a16:creationId xmlns:a16="http://schemas.microsoft.com/office/drawing/2014/main" id="{4FF8250F-7387-564C-68D5-BFE0C0EAD1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29" y="2782"/>
                    <a:ext cx="16" cy="38"/>
                  </a:xfrm>
                  <a:custGeom>
                    <a:avLst/>
                    <a:gdLst/>
                    <a:ahLst/>
                    <a:cxnLst>
                      <a:cxn ang="0">
                        <a:pos x="0" y="10"/>
                      </a:cxn>
                      <a:cxn ang="0">
                        <a:pos x="0" y="9"/>
                      </a:cxn>
                      <a:cxn ang="0">
                        <a:pos x="3" y="6"/>
                      </a:cxn>
                      <a:cxn ang="0">
                        <a:pos x="6" y="3"/>
                      </a:cxn>
                      <a:cxn ang="0">
                        <a:pos x="9" y="0"/>
                      </a:cxn>
                      <a:cxn ang="0">
                        <a:pos x="49" y="84"/>
                      </a:cxn>
                      <a:cxn ang="0">
                        <a:pos x="35" y="84"/>
                      </a:cxn>
                      <a:cxn ang="0">
                        <a:pos x="0" y="10"/>
                      </a:cxn>
                    </a:cxnLst>
                    <a:rect l="0" t="0" r="r" b="b"/>
                    <a:pathLst>
                      <a:path w="49" h="84">
                        <a:moveTo>
                          <a:pt x="0" y="10"/>
                        </a:moveTo>
                        <a:lnTo>
                          <a:pt x="0" y="9"/>
                        </a:lnTo>
                        <a:lnTo>
                          <a:pt x="3" y="6"/>
                        </a:lnTo>
                        <a:lnTo>
                          <a:pt x="6" y="3"/>
                        </a:lnTo>
                        <a:lnTo>
                          <a:pt x="9" y="0"/>
                        </a:lnTo>
                        <a:lnTo>
                          <a:pt x="49" y="84"/>
                        </a:lnTo>
                        <a:lnTo>
                          <a:pt x="35" y="84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8C002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70" name="Freeform 772">
                    <a:extLst>
                      <a:ext uri="{FF2B5EF4-FFF2-40B4-BE49-F238E27FC236}">
                        <a16:creationId xmlns:a16="http://schemas.microsoft.com/office/drawing/2014/main" id="{3D3C265A-9E78-5DD1-CC3B-92279FE56D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47" y="2797"/>
                    <a:ext cx="20" cy="19"/>
                  </a:xfrm>
                  <a:custGeom>
                    <a:avLst/>
                    <a:gdLst/>
                    <a:ahLst/>
                    <a:cxnLst>
                      <a:cxn ang="0">
                        <a:pos x="0" y="43"/>
                      </a:cxn>
                      <a:cxn ang="0">
                        <a:pos x="3" y="42"/>
                      </a:cxn>
                      <a:cxn ang="0">
                        <a:pos x="9" y="36"/>
                      </a:cxn>
                      <a:cxn ang="0">
                        <a:pos x="18" y="31"/>
                      </a:cxn>
                      <a:cxn ang="0">
                        <a:pos x="29" y="23"/>
                      </a:cxn>
                      <a:cxn ang="0">
                        <a:pos x="39" y="16"/>
                      </a:cxn>
                      <a:cxn ang="0">
                        <a:pos x="48" y="9"/>
                      </a:cxn>
                      <a:cxn ang="0">
                        <a:pos x="56" y="4"/>
                      </a:cxn>
                      <a:cxn ang="0">
                        <a:pos x="60" y="0"/>
                      </a:cxn>
                      <a:cxn ang="0">
                        <a:pos x="56" y="4"/>
                      </a:cxn>
                      <a:cxn ang="0">
                        <a:pos x="47" y="14"/>
                      </a:cxn>
                      <a:cxn ang="0">
                        <a:pos x="35" y="26"/>
                      </a:cxn>
                      <a:cxn ang="0">
                        <a:pos x="24" y="32"/>
                      </a:cxn>
                      <a:cxn ang="0">
                        <a:pos x="0" y="43"/>
                      </a:cxn>
                    </a:cxnLst>
                    <a:rect l="0" t="0" r="r" b="b"/>
                    <a:pathLst>
                      <a:path w="60" h="43">
                        <a:moveTo>
                          <a:pt x="0" y="43"/>
                        </a:moveTo>
                        <a:lnTo>
                          <a:pt x="3" y="42"/>
                        </a:lnTo>
                        <a:lnTo>
                          <a:pt x="9" y="36"/>
                        </a:lnTo>
                        <a:lnTo>
                          <a:pt x="18" y="31"/>
                        </a:lnTo>
                        <a:lnTo>
                          <a:pt x="29" y="23"/>
                        </a:lnTo>
                        <a:lnTo>
                          <a:pt x="39" y="16"/>
                        </a:lnTo>
                        <a:lnTo>
                          <a:pt x="48" y="9"/>
                        </a:lnTo>
                        <a:lnTo>
                          <a:pt x="56" y="4"/>
                        </a:lnTo>
                        <a:lnTo>
                          <a:pt x="60" y="0"/>
                        </a:lnTo>
                        <a:lnTo>
                          <a:pt x="56" y="4"/>
                        </a:lnTo>
                        <a:lnTo>
                          <a:pt x="47" y="14"/>
                        </a:lnTo>
                        <a:lnTo>
                          <a:pt x="35" y="26"/>
                        </a:lnTo>
                        <a:lnTo>
                          <a:pt x="24" y="32"/>
                        </a:lnTo>
                        <a:lnTo>
                          <a:pt x="0" y="43"/>
                        </a:lnTo>
                        <a:close/>
                      </a:path>
                    </a:pathLst>
                  </a:custGeom>
                  <a:solidFill>
                    <a:srgbClr val="9E123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71" name="Freeform 773">
                    <a:extLst>
                      <a:ext uri="{FF2B5EF4-FFF2-40B4-BE49-F238E27FC236}">
                        <a16:creationId xmlns:a16="http://schemas.microsoft.com/office/drawing/2014/main" id="{6BB60703-3259-E4AC-5366-BEABFA2E21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7" y="2773"/>
                    <a:ext cx="27" cy="14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2" y="30"/>
                      </a:cxn>
                      <a:cxn ang="0">
                        <a:pos x="9" y="27"/>
                      </a:cxn>
                      <a:cxn ang="0">
                        <a:pos x="19" y="22"/>
                      </a:cxn>
                      <a:cxn ang="0">
                        <a:pos x="32" y="17"/>
                      </a:cxn>
                      <a:cxn ang="0">
                        <a:pos x="45" y="11"/>
                      </a:cxn>
                      <a:cxn ang="0">
                        <a:pos x="59" y="7"/>
                      </a:cxn>
                      <a:cxn ang="0">
                        <a:pos x="72" y="3"/>
                      </a:cxn>
                      <a:cxn ang="0">
                        <a:pos x="82" y="0"/>
                      </a:cxn>
                      <a:cxn ang="0">
                        <a:pos x="78" y="2"/>
                      </a:cxn>
                      <a:cxn ang="0">
                        <a:pos x="69" y="5"/>
                      </a:cxn>
                      <a:cxn ang="0">
                        <a:pos x="59" y="9"/>
                      </a:cxn>
                      <a:cxn ang="0">
                        <a:pos x="52" y="12"/>
                      </a:cxn>
                      <a:cxn ang="0">
                        <a:pos x="48" y="16"/>
                      </a:cxn>
                      <a:cxn ang="0">
                        <a:pos x="41" y="20"/>
                      </a:cxn>
                      <a:cxn ang="0">
                        <a:pos x="33" y="23"/>
                      </a:cxn>
                      <a:cxn ang="0">
                        <a:pos x="25" y="26"/>
                      </a:cxn>
                      <a:cxn ang="0">
                        <a:pos x="18" y="27"/>
                      </a:cxn>
                      <a:cxn ang="0">
                        <a:pos x="9" y="30"/>
                      </a:cxn>
                      <a:cxn ang="0">
                        <a:pos x="2" y="31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82" h="31">
                        <a:moveTo>
                          <a:pt x="0" y="31"/>
                        </a:moveTo>
                        <a:lnTo>
                          <a:pt x="2" y="30"/>
                        </a:lnTo>
                        <a:lnTo>
                          <a:pt x="9" y="27"/>
                        </a:lnTo>
                        <a:lnTo>
                          <a:pt x="19" y="22"/>
                        </a:lnTo>
                        <a:lnTo>
                          <a:pt x="32" y="17"/>
                        </a:lnTo>
                        <a:lnTo>
                          <a:pt x="45" y="11"/>
                        </a:lnTo>
                        <a:lnTo>
                          <a:pt x="59" y="7"/>
                        </a:lnTo>
                        <a:lnTo>
                          <a:pt x="72" y="3"/>
                        </a:lnTo>
                        <a:lnTo>
                          <a:pt x="82" y="0"/>
                        </a:lnTo>
                        <a:lnTo>
                          <a:pt x="78" y="2"/>
                        </a:lnTo>
                        <a:lnTo>
                          <a:pt x="69" y="5"/>
                        </a:lnTo>
                        <a:lnTo>
                          <a:pt x="59" y="9"/>
                        </a:lnTo>
                        <a:lnTo>
                          <a:pt x="52" y="12"/>
                        </a:lnTo>
                        <a:lnTo>
                          <a:pt x="48" y="16"/>
                        </a:lnTo>
                        <a:lnTo>
                          <a:pt x="41" y="20"/>
                        </a:lnTo>
                        <a:lnTo>
                          <a:pt x="33" y="23"/>
                        </a:lnTo>
                        <a:lnTo>
                          <a:pt x="25" y="26"/>
                        </a:lnTo>
                        <a:lnTo>
                          <a:pt x="18" y="27"/>
                        </a:lnTo>
                        <a:lnTo>
                          <a:pt x="9" y="30"/>
                        </a:lnTo>
                        <a:lnTo>
                          <a:pt x="2" y="31"/>
                        </a:lnTo>
                        <a:lnTo>
                          <a:pt x="0" y="31"/>
                        </a:lnTo>
                        <a:close/>
                      </a:path>
                    </a:pathLst>
                  </a:custGeom>
                  <a:solidFill>
                    <a:srgbClr val="9E123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72" name="Freeform 774">
                    <a:extLst>
                      <a:ext uri="{FF2B5EF4-FFF2-40B4-BE49-F238E27FC236}">
                        <a16:creationId xmlns:a16="http://schemas.microsoft.com/office/drawing/2014/main" id="{EBC06489-843A-EDA0-68BE-395517FFFA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51" y="2800"/>
                    <a:ext cx="11" cy="8"/>
                  </a:xfrm>
                  <a:custGeom>
                    <a:avLst/>
                    <a:gdLst/>
                    <a:ahLst/>
                    <a:cxnLst>
                      <a:cxn ang="0">
                        <a:pos x="0" y="20"/>
                      </a:cxn>
                      <a:cxn ang="0">
                        <a:pos x="33" y="0"/>
                      </a:cxn>
                      <a:cxn ang="0">
                        <a:pos x="30" y="2"/>
                      </a:cxn>
                      <a:cxn ang="0">
                        <a:pos x="21" y="4"/>
                      </a:cxn>
                      <a:cxn ang="0">
                        <a:pos x="9" y="11"/>
                      </a:cxn>
                      <a:cxn ang="0">
                        <a:pos x="0" y="20"/>
                      </a:cxn>
                    </a:cxnLst>
                    <a:rect l="0" t="0" r="r" b="b"/>
                    <a:pathLst>
                      <a:path w="33" h="20">
                        <a:moveTo>
                          <a:pt x="0" y="20"/>
                        </a:moveTo>
                        <a:lnTo>
                          <a:pt x="33" y="0"/>
                        </a:lnTo>
                        <a:lnTo>
                          <a:pt x="30" y="2"/>
                        </a:lnTo>
                        <a:lnTo>
                          <a:pt x="21" y="4"/>
                        </a:lnTo>
                        <a:lnTo>
                          <a:pt x="9" y="11"/>
                        </a:lnTo>
                        <a:lnTo>
                          <a:pt x="0" y="20"/>
                        </a:lnTo>
                        <a:close/>
                      </a:path>
                    </a:pathLst>
                  </a:custGeom>
                  <a:solidFill>
                    <a:srgbClr val="BF335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  <p:sp>
                <p:nvSpPr>
                  <p:cNvPr id="2473" name="Freeform 775">
                    <a:extLst>
                      <a:ext uri="{FF2B5EF4-FFF2-40B4-BE49-F238E27FC236}">
                        <a16:creationId xmlns:a16="http://schemas.microsoft.com/office/drawing/2014/main" id="{E6474A16-5289-6841-AF1F-690323F007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9" y="2775"/>
                    <a:ext cx="13" cy="7"/>
                  </a:xfrm>
                  <a:custGeom>
                    <a:avLst/>
                    <a:gdLst/>
                    <a:ahLst/>
                    <a:cxnLst>
                      <a:cxn ang="0">
                        <a:pos x="0" y="16"/>
                      </a:cxn>
                      <a:cxn ang="0">
                        <a:pos x="39" y="0"/>
                      </a:cxn>
                      <a:cxn ang="0">
                        <a:pos x="37" y="0"/>
                      </a:cxn>
                      <a:cxn ang="0">
                        <a:pos x="36" y="0"/>
                      </a:cxn>
                      <a:cxn ang="0">
                        <a:pos x="32" y="0"/>
                      </a:cxn>
                      <a:cxn ang="0">
                        <a:pos x="27" y="2"/>
                      </a:cxn>
                      <a:cxn ang="0">
                        <a:pos x="22" y="3"/>
                      </a:cxn>
                      <a:cxn ang="0">
                        <a:pos x="15" y="6"/>
                      </a:cxn>
                      <a:cxn ang="0">
                        <a:pos x="8" y="9"/>
                      </a:cxn>
                      <a:cxn ang="0">
                        <a:pos x="0" y="16"/>
                      </a:cxn>
                    </a:cxnLst>
                    <a:rect l="0" t="0" r="r" b="b"/>
                    <a:pathLst>
                      <a:path w="39" h="16">
                        <a:moveTo>
                          <a:pt x="0" y="16"/>
                        </a:moveTo>
                        <a:lnTo>
                          <a:pt x="39" y="0"/>
                        </a:lnTo>
                        <a:lnTo>
                          <a:pt x="37" y="0"/>
                        </a:lnTo>
                        <a:lnTo>
                          <a:pt x="36" y="0"/>
                        </a:lnTo>
                        <a:lnTo>
                          <a:pt x="32" y="0"/>
                        </a:lnTo>
                        <a:lnTo>
                          <a:pt x="27" y="2"/>
                        </a:lnTo>
                        <a:lnTo>
                          <a:pt x="22" y="3"/>
                        </a:lnTo>
                        <a:lnTo>
                          <a:pt x="15" y="6"/>
                        </a:lnTo>
                        <a:lnTo>
                          <a:pt x="8" y="9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solidFill>
                    <a:srgbClr val="BF335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>
                      <a:spcBef>
                        <a:spcPct val="5000"/>
                      </a:spcBef>
                    </a:pPr>
                    <a:endParaRPr lang="en-US" sz="1400" b="1">
                      <a:solidFill>
                        <a:srgbClr val="000000"/>
                      </a:solidFill>
                      <a:latin typeface="Comic Sans MS" pitchFamily="66" charset="0"/>
                    </a:endParaRPr>
                  </a:p>
                </p:txBody>
              </p:sp>
            </p:grpSp>
            <p:sp>
              <p:nvSpPr>
                <p:cNvPr id="2284" name="AutoShape 776">
                  <a:extLst>
                    <a:ext uri="{FF2B5EF4-FFF2-40B4-BE49-F238E27FC236}">
                      <a16:creationId xmlns:a16="http://schemas.microsoft.com/office/drawing/2014/main" id="{5A981A8B-CB0D-64BD-9ED8-56645041C7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04" y="3024"/>
                  <a:ext cx="144" cy="144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spcBef>
                      <a:spcPct val="5000"/>
                    </a:spcBef>
                  </a:pPr>
                  <a:endParaRPr lang="en-US" sz="1400" b="1">
                    <a:solidFill>
                      <a:srgbClr val="000000"/>
                    </a:solidFill>
                    <a:latin typeface="Comic Sans MS" pitchFamily="66" charset="0"/>
                  </a:endParaRPr>
                </a:p>
              </p:txBody>
            </p:sp>
          </p:grpSp>
          <p:pic>
            <p:nvPicPr>
              <p:cNvPr id="2282" name="Picture 777">
                <a:extLst>
                  <a:ext uri="{FF2B5EF4-FFF2-40B4-BE49-F238E27FC236}">
                    <a16:creationId xmlns:a16="http://schemas.microsoft.com/office/drawing/2014/main" id="{760A50B1-6779-3093-6D31-B6FFCDEC87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906" y="1782"/>
                <a:ext cx="1103" cy="3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3040" name="Rectangle 3039">
              <a:extLst>
                <a:ext uri="{FF2B5EF4-FFF2-40B4-BE49-F238E27FC236}">
                  <a16:creationId xmlns:a16="http://schemas.microsoft.com/office/drawing/2014/main" id="{CC226198-516E-53A2-D6BF-53AEDCDB6AAD}"/>
                </a:ext>
              </a:extLst>
            </p:cNvPr>
            <p:cNvSpPr/>
            <p:nvPr/>
          </p:nvSpPr>
          <p:spPr>
            <a:xfrm>
              <a:off x="5943600" y="1660863"/>
              <a:ext cx="245903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/>
                <a:t>Они получают комиссию, представляя интересы одной или нескольких судоходных компаний</a:t>
              </a:r>
              <a:endParaRPr lang="en-US" sz="900" dirty="0"/>
            </a:p>
          </p:txBody>
        </p:sp>
        <p:sp>
          <p:nvSpPr>
            <p:cNvPr id="3041" name="Rectangle 3040">
              <a:extLst>
                <a:ext uri="{FF2B5EF4-FFF2-40B4-BE49-F238E27FC236}">
                  <a16:creationId xmlns:a16="http://schemas.microsoft.com/office/drawing/2014/main" id="{B3A9A723-20CB-967E-38B9-9F3831D09879}"/>
                </a:ext>
              </a:extLst>
            </p:cNvPr>
            <p:cNvSpPr/>
            <p:nvPr/>
          </p:nvSpPr>
          <p:spPr>
            <a:xfrm>
              <a:off x="6553200" y="4140197"/>
              <a:ext cx="2266950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/>
                <a:t>Они выступают в качестве представителя судовладельца и связи с портовыми властями</a:t>
              </a:r>
              <a:endParaRPr lang="en-US" sz="900" dirty="0"/>
            </a:p>
          </p:txBody>
        </p:sp>
        <p:sp>
          <p:nvSpPr>
            <p:cNvPr id="3042" name="Rectangle 3041">
              <a:extLst>
                <a:ext uri="{FF2B5EF4-FFF2-40B4-BE49-F238E27FC236}">
                  <a16:creationId xmlns:a16="http://schemas.microsoft.com/office/drawing/2014/main" id="{E2D3386C-6A66-DF95-B666-72C524B5F34D}"/>
                </a:ext>
              </a:extLst>
            </p:cNvPr>
            <p:cNvSpPr/>
            <p:nvPr/>
          </p:nvSpPr>
          <p:spPr>
            <a:xfrm>
              <a:off x="4800600" y="6027003"/>
              <a:ext cx="2662810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/>
                <a:t>Они выступают в качестве посредников между операторами грузоотправителей и операторов лайнеров</a:t>
              </a:r>
              <a:endParaRPr lang="en-US" sz="900" dirty="0"/>
            </a:p>
          </p:txBody>
        </p:sp>
        <p:sp>
          <p:nvSpPr>
            <p:cNvPr id="3043" name="Rectangle 3042">
              <a:extLst>
                <a:ext uri="{FF2B5EF4-FFF2-40B4-BE49-F238E27FC236}">
                  <a16:creationId xmlns:a16="http://schemas.microsoft.com/office/drawing/2014/main" id="{192438C5-078D-980F-442B-3399184E7C28}"/>
                </a:ext>
              </a:extLst>
            </p:cNvPr>
            <p:cNvSpPr/>
            <p:nvPr/>
          </p:nvSpPr>
          <p:spPr>
            <a:xfrm>
              <a:off x="762000" y="6070600"/>
              <a:ext cx="25146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/>
                <a:t>Они занимаются подготовкой, подписанием и представлением таможенных деклараций</a:t>
              </a:r>
              <a:endParaRPr lang="en-US" sz="900" dirty="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19" y="566928"/>
            <a:ext cx="873198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Традиционная роль экспедитора (Freight Forwarder)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298448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ru-RU" sz="11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Экспедиторы и судовые агенты заключают договоры перевозки от имени владельца товара — выступая посредниками для отправителя или импортера (иногда это одна и та же сторона):</a:t>
            </a:r>
          </a:p>
        </p:txBody>
      </p:sp>
      <p:sp>
        <p:nvSpPr>
          <p:cNvPr id="9" name="Shape 5"/>
          <p:cNvSpPr/>
          <p:nvPr/>
        </p:nvSpPr>
        <p:spPr>
          <a:xfrm>
            <a:off x="502920" y="1965960"/>
            <a:ext cx="1856232" cy="2286000"/>
          </a:xfrm>
          <a:prstGeom prst="roundRect">
            <a:avLst>
              <a:gd name="adj" fmla="val 2956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/>
          <p:nvPr/>
        </p:nvSpPr>
        <p:spPr>
          <a:xfrm>
            <a:off x="1202436" y="2167128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1308" y="2286000"/>
            <a:ext cx="219456" cy="2194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48640" y="2715768"/>
            <a:ext cx="1764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Транспортировка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630936" y="3110364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Организация перевозки товаров от места отправления до места назначения.</a:t>
            </a:r>
          </a:p>
        </p:txBody>
      </p:sp>
      <p:sp>
        <p:nvSpPr>
          <p:cNvPr id="14" name="Shape 9"/>
          <p:cNvSpPr/>
          <p:nvPr/>
        </p:nvSpPr>
        <p:spPr>
          <a:xfrm>
            <a:off x="2596896" y="1965960"/>
            <a:ext cx="1856232" cy="2286000"/>
          </a:xfrm>
          <a:prstGeom prst="roundRect">
            <a:avLst>
              <a:gd name="adj" fmla="val 2956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0"/>
          <p:cNvSpPr/>
          <p:nvPr/>
        </p:nvSpPr>
        <p:spPr>
          <a:xfrm>
            <a:off x="3296412" y="2167128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15284" y="2286000"/>
            <a:ext cx="219456" cy="21945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2688336" y="2715768"/>
            <a:ext cx="1673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Таможенное оформление</a:t>
            </a:r>
          </a:p>
        </p:txBody>
      </p:sp>
      <p:sp>
        <p:nvSpPr>
          <p:cNvPr id="18" name="Text 12"/>
          <p:cNvSpPr/>
          <p:nvPr/>
        </p:nvSpPr>
        <p:spPr>
          <a:xfrm>
            <a:off x="2615184" y="3246120"/>
            <a:ext cx="18379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Обработка таможенных процедур и подготовка документации.</a:t>
            </a:r>
          </a:p>
        </p:txBody>
      </p:sp>
      <p:sp>
        <p:nvSpPr>
          <p:cNvPr id="19" name="Shape 13"/>
          <p:cNvSpPr/>
          <p:nvPr/>
        </p:nvSpPr>
        <p:spPr>
          <a:xfrm>
            <a:off x="4690872" y="1965960"/>
            <a:ext cx="1856232" cy="2286000"/>
          </a:xfrm>
          <a:prstGeom prst="roundRect">
            <a:avLst>
              <a:gd name="adj" fmla="val 2956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4"/>
          <p:cNvSpPr/>
          <p:nvPr/>
        </p:nvSpPr>
        <p:spPr>
          <a:xfrm>
            <a:off x="5390388" y="2167128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09260" y="2286000"/>
            <a:ext cx="219456" cy="219456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782312" y="2715768"/>
            <a:ext cx="1673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Страхование</a:t>
            </a:r>
          </a:p>
        </p:txBody>
      </p:sp>
      <p:sp>
        <p:nvSpPr>
          <p:cNvPr id="23" name="Text 16"/>
          <p:cNvSpPr/>
          <p:nvPr/>
        </p:nvSpPr>
        <p:spPr>
          <a:xfrm>
            <a:off x="4818888" y="3250278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Организация страхового покрытия для груза.</a:t>
            </a:r>
          </a:p>
        </p:txBody>
      </p:sp>
      <p:sp>
        <p:nvSpPr>
          <p:cNvPr id="24" name="Shape 17"/>
          <p:cNvSpPr/>
          <p:nvPr/>
        </p:nvSpPr>
        <p:spPr>
          <a:xfrm>
            <a:off x="6784848" y="1965960"/>
            <a:ext cx="1856232" cy="2286000"/>
          </a:xfrm>
          <a:prstGeom prst="roundRect">
            <a:avLst>
              <a:gd name="adj" fmla="val 2956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8"/>
          <p:cNvSpPr/>
          <p:nvPr/>
        </p:nvSpPr>
        <p:spPr>
          <a:xfrm>
            <a:off x="7484364" y="2167128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03236" y="2286000"/>
            <a:ext cx="219456" cy="21945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6876288" y="2715768"/>
            <a:ext cx="1673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Доставка покупателю</a:t>
            </a:r>
          </a:p>
        </p:txBody>
      </p:sp>
      <p:sp>
        <p:nvSpPr>
          <p:cNvPr id="28" name="Text 20"/>
          <p:cNvSpPr/>
          <p:nvPr/>
        </p:nvSpPr>
        <p:spPr>
          <a:xfrm>
            <a:off x="6912864" y="3250278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Обеспечение окончательной передачи товара покупателю.</a:t>
            </a:r>
            <a:endParaRPr lang="en-US" sz="1400" dirty="0"/>
          </a:p>
        </p:txBody>
      </p:sp>
      <p:sp>
        <p:nvSpPr>
          <p:cNvPr id="29" name="Text 21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Ramberg, J. (1998). Unification of the law of international freight forwarding. Uniform Law Review, 3(1), 5–15.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2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Обязанности экспедитора (I): Работа от имени отправителя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97427" y="1018725"/>
            <a:ext cx="844365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Когда экспедитор нанят отправителем (экспортером или импортером — в зависимости от используемого Инкотермс), он обычно:</a:t>
            </a:r>
          </a:p>
        </p:txBody>
      </p:sp>
      <p:sp>
        <p:nvSpPr>
          <p:cNvPr id="9" name="Text 5"/>
          <p:cNvSpPr/>
          <p:nvPr/>
        </p:nvSpPr>
        <p:spPr>
          <a:xfrm>
            <a:off x="502920" y="1437894"/>
            <a:ext cx="81381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20000"/>
              </a:lnSpc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Консультирует по выбору наиболее подходящего вида транспорта.</a:t>
            </a:r>
          </a:p>
          <a:p>
            <a:pPr marL="177800" indent="-177800">
              <a:lnSpc>
                <a:spcPct val="120000"/>
              </a:lnSpc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Организует бронирование места на судне, поезде или самолете.</a:t>
            </a:r>
          </a:p>
          <a:p>
            <a:pPr marL="177800" indent="-177800">
              <a:lnSpc>
                <a:spcPct val="120000"/>
              </a:lnSpc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Принимает груз; осуществляет упаковку в контейнеры или размещение на паллетах.</a:t>
            </a:r>
          </a:p>
          <a:p>
            <a:pPr marL="177800" indent="-177800">
              <a:lnSpc>
                <a:spcPct val="120000"/>
              </a:lnSpc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Хранит товары в процессе транзита до момента погрузки на транспортное средство.</a:t>
            </a:r>
          </a:p>
          <a:p>
            <a:pPr marL="177800" indent="-177800">
              <a:lnSpc>
                <a:spcPct val="120000"/>
              </a:lnSpc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Организует страхование груза; взвешивает и измеряет товары.</a:t>
            </a:r>
          </a:p>
          <a:p>
            <a:pPr marL="177800" indent="-177800">
              <a:lnSpc>
                <a:spcPct val="120000"/>
              </a:lnSpc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Подготавливает погрузку и, при необходимости, перегрузку (трансшипмент).</a:t>
            </a:r>
          </a:p>
          <a:p>
            <a:pPr marL="177800" indent="-177800">
              <a:lnSpc>
                <a:spcPct val="120000"/>
              </a:lnSpc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Перевозит товары до указанного порта или аэропорта отправления.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Cain, M. (2014). Complexity, confusion and the multifaceted legal roles of the international freight forwarder. Macquarie Law Journal, 14, 13.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2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Обязанности экспедитора (II): Работа от имени импортера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0195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Когда экспедитор нанят импортером (независимо от того, является ли импортер также отправителем), он обычно:</a:t>
            </a:r>
          </a:p>
        </p:txBody>
      </p:sp>
      <p:sp>
        <p:nvSpPr>
          <p:cNvPr id="9" name="Text 5"/>
          <p:cNvSpPr/>
          <p:nvPr/>
        </p:nvSpPr>
        <p:spPr>
          <a:xfrm>
            <a:off x="438912" y="1428750"/>
            <a:ext cx="8138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ru-RU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Отслеживает перемещение товаров.</a:t>
            </a:r>
          </a:p>
          <a:p>
            <a:pPr marL="177800" indent="-1778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ru-RU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Получает и контролирует документы, связанные с грузом.</a:t>
            </a:r>
          </a:p>
          <a:p>
            <a:pPr marL="177800" indent="-1778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ru-RU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Обеспечивает подготовку таможенных документов заранее.</a:t>
            </a:r>
          </a:p>
          <a:p>
            <a:pPr marL="177800" indent="-1778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ru-RU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Принимает груз; контролирует его хранение во время перегрузок.</a:t>
            </a:r>
          </a:p>
          <a:p>
            <a:pPr marL="177800" indent="-1778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ru-RU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Оказывает содействие в таможенном оформлении.</a:t>
            </a:r>
          </a:p>
          <a:p>
            <a:pPr marL="177800" indent="-1778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ru-RU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Доставляет товары получателю.</a:t>
            </a: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Cain, M. (2014). Complexity, confusion and the multifaceted legal roles of the international freight forwarder. Macquarie Law Journal, 14, 13.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2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Портовые услуги, таможенные зоны и режимы таможенного оформления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280922"/>
            <a:ext cx="3909060" cy="2971038"/>
          </a:xfrm>
          <a:prstGeom prst="roundRect">
            <a:avLst>
              <a:gd name="adj" fmla="val 1967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620959" y="1474261"/>
            <a:ext cx="36355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4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Таможенные зоны и портовые услуги</a:t>
            </a:r>
          </a:p>
        </p:txBody>
      </p:sp>
      <p:sp>
        <p:nvSpPr>
          <p:cNvPr id="10" name="Text 6"/>
          <p:cNvSpPr/>
          <p:nvPr/>
        </p:nvSpPr>
        <p:spPr>
          <a:xfrm>
            <a:off x="556744" y="1858309"/>
            <a:ext cx="380141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Морская таможенная зона обычно простирается на 3–12 морских миль от береговой линии в сторону моря (примерное значение — зависит от законодательства конкретной страны).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Наземные таможенные зоны обычно распространяются на 30–60 км вглубь территории страны и предусматривают специальные полномочия по проведению проверок.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портах, в аэропортах и на пограничных переходах доступны услуги по хранению, погрузке и разгрузке — используемый Инкотермс определяет, кто оплачивает соответствующие расходы.</a:t>
            </a:r>
          </a:p>
        </p:txBody>
      </p:sp>
      <p:sp>
        <p:nvSpPr>
          <p:cNvPr id="11" name="Shape 7"/>
          <p:cNvSpPr/>
          <p:nvPr/>
        </p:nvSpPr>
        <p:spPr>
          <a:xfrm>
            <a:off x="4732020" y="1280922"/>
            <a:ext cx="3909060" cy="2971038"/>
          </a:xfrm>
          <a:prstGeom prst="roundRect">
            <a:avLst>
              <a:gd name="adj" fmla="val 1967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4850060" y="1474261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4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Режимы таможенного оформления</a:t>
            </a:r>
          </a:p>
        </p:txBody>
      </p:sp>
      <p:sp>
        <p:nvSpPr>
          <p:cNvPr id="13" name="Text 9"/>
          <p:cNvSpPr/>
          <p:nvPr/>
        </p:nvSpPr>
        <p:spPr>
          <a:xfrm>
            <a:off x="4839668" y="1858309"/>
            <a:ext cx="3691267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Товары для экспорта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Товары, импортируемые для внутреннего потребления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Временный ввоз (уплата пошлин и налогов приостанавливается до момента реэкспорта)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Таможенный транзит (перемещение товаров внутри страны под таможенным контролем)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1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Таможенная декларация должна быть подана после прибытия товаров в установленный срок. Ответственность за это несет импортер, владелец товара или его представитель.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World Customs Organization, customs procedures guidance (wcoomd.org); national customs codes — figures shown are illustrative and jurisdiction-dependent.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Таможенное оформление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49381" y="1157544"/>
            <a:ext cx="8614064" cy="3201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-285750">
              <a:lnSpc>
                <a:spcPct val="125000"/>
              </a:lnSpc>
              <a:buSzPct val="20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Товары иногда должны храниться на границе до момента их таможенного оформления (обычно до 45 дней для товаров, импортируемых морским транспортом, и до 15 дней в других случаях).</a:t>
            </a:r>
            <a:endParaRPr lang="en-GB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85750">
              <a:lnSpc>
                <a:spcPct val="125000"/>
              </a:lnSpc>
              <a:buSzPct val="200000"/>
              <a:buFont typeface="Arial" panose="020B0604020202020204" pitchFamily="34" charset="0"/>
              <a:buChar char="•"/>
            </a:pPr>
            <a:endParaRPr lang="en-GB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85750">
              <a:lnSpc>
                <a:spcPct val="125000"/>
              </a:lnSpc>
              <a:buSzPct val="20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Таможенные органы обычно применяют различные таможенные </a:t>
            </a:r>
            <a:r>
              <a: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режимы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914400" lvl="3" indent="-342900" eaLnBrk="0" hangingPunct="0">
              <a:buSzPct val="20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«Товары для экспорта»</a:t>
            </a:r>
          </a:p>
          <a:p>
            <a:pPr marL="914400" lvl="3" indent="-342900" eaLnBrk="0" hangingPunct="0">
              <a:buSzPct val="20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«Товары, импортируемые для внутреннего потребления»</a:t>
            </a:r>
          </a:p>
          <a:p>
            <a:pPr marL="914400" lvl="3" indent="-342900" eaLnBrk="0" hangingPunct="0">
              <a:buSzPct val="20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«Режим временного ввоза» (приостановление уплаты импортных пошлин и налогов для того, чтобы товары могли быть переработаны и затем реэкспортированы)</a:t>
            </a:r>
          </a:p>
          <a:p>
            <a:pPr marL="914400" lvl="3" indent="-342900" eaLnBrk="0" hangingPunct="0">
              <a:buSzPct val="20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«Таможенный транзит» (перемещение товаров внутри страны под таможенным контролем)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3" eaLnBrk="0" hangingPunct="0">
              <a:buSzPct val="200000"/>
            </a:pPr>
            <a:endParaRPr lang="en-GB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 eaLnBrk="0" hangingPunct="0">
              <a:buSzPct val="20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Таможенная декларация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должна быть подана, как правило, после прибытия товаров и в установленный срок (при ввозе и вывозе товаров с таможенной территории).</a:t>
            </a:r>
          </a:p>
          <a:p>
            <a:pPr indent="-342900" eaLnBrk="0" hangingPunct="0">
              <a:buSzPct val="200000"/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 eaLnBrk="0" hangingPunct="0">
              <a:buSzPct val="20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Ответственность за это несет импортер, владелец товаров или его представитель.</a:t>
            </a:r>
            <a:endParaRPr lang="en-GB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World Customs Organization (2022). Harmonized System nomenclature (wcoomd.org); Forrester, I., &amp; Odarda, O. E. The Agreement on Customs Valuation, in The World Trade Organization: Legal, Economic and Political Analysis. Springer.</a:t>
            </a:r>
            <a:endParaRPr lang="en-US" sz="900" dirty="0"/>
          </a:p>
        </p:txBody>
      </p:sp>
      <p:pic>
        <p:nvPicPr>
          <p:cNvPr id="10" name="Picture 12">
            <a:extLst>
              <a:ext uri="{FF2B5EF4-FFF2-40B4-BE49-F238E27FC236}">
                <a16:creationId xmlns:a16="http://schemas.microsoft.com/office/drawing/2014/main" id="{50C42B3A-4EF6-AFCA-F8F6-47FD3E73F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46474" y="147828"/>
            <a:ext cx="1300099" cy="838200"/>
          </a:xfrm>
          <a:prstGeom prst="rect">
            <a:avLst/>
          </a:prstGeom>
          <a:noFill/>
          <a:ln w="63500">
            <a:noFill/>
            <a:miter lim="800000"/>
            <a:headEnd/>
            <a:tailEnd/>
          </a:ln>
          <a:effectLst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4ACD41-8B8E-B555-2A9D-9F96EC2607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6369" y="3999327"/>
            <a:ext cx="799303" cy="32971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E18CC2-6F58-2307-20E5-948AD493A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140E27C-3DA7-F65C-CF6F-B8DA7EF388BF}"/>
              </a:ext>
            </a:extLst>
          </p:cNvPr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8E6E2B5-D493-1453-6AC7-84D7B4845763}"/>
              </a:ext>
            </a:extLst>
          </p:cNvPr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Как устанавливаются ставки таможенных пошлин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5903457-8112-61EB-FC18-96FEAC6CAB03}"/>
              </a:ext>
            </a:extLst>
          </p:cNvPr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92102CC-263F-F6A3-D519-5607E3C2A98D}"/>
              </a:ext>
            </a:extLst>
          </p:cNvPr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>
            <a:extLst>
              <a:ext uri="{FF2B5EF4-FFF2-40B4-BE49-F238E27FC236}">
                <a16:creationId xmlns:a16="http://schemas.microsoft.com/office/drawing/2014/main" id="{D3E7D4DC-894C-B7E9-F942-6E6E4E152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>
            <a:extLst>
              <a:ext uri="{FF2B5EF4-FFF2-40B4-BE49-F238E27FC236}">
                <a16:creationId xmlns:a16="http://schemas.microsoft.com/office/drawing/2014/main" id="{E460155C-FE86-F953-58C7-26957CB79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>
            <a:extLst>
              <a:ext uri="{FF2B5EF4-FFF2-40B4-BE49-F238E27FC236}">
                <a16:creationId xmlns:a16="http://schemas.microsoft.com/office/drawing/2014/main" id="{53859F04-905B-39B7-6C6A-3940B2F769E1}"/>
              </a:ext>
            </a:extLst>
          </p:cNvPr>
          <p:cNvSpPr/>
          <p:nvPr/>
        </p:nvSpPr>
        <p:spPr>
          <a:xfrm>
            <a:off x="502920" y="1417320"/>
            <a:ext cx="81381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ru-RU" sz="13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Пошлины чаще всего взимаются адвалорным методом (на основе стоимости товаров), хотя в некоторых тарифных позициях также используются специфические ставки (за единицу товара).</a:t>
            </a:r>
          </a:p>
          <a:p>
            <a:pPr marL="177800" indent="-1778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ru-RU" sz="13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Большинство стран классифицируют товары с использованием Гармонизированной системы (HS), которая включает более 1 000 категорий товаров и поддерживается Всемирной таможенной организацией.</a:t>
            </a:r>
          </a:p>
          <a:p>
            <a:pPr marL="177800" indent="-1778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ru-RU" sz="13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Ставки значительно различаются от страны к стране, отражая различные приоритеты торговой политики, согласованные тарифные обязательства и соглашения о свободной торговле, потребности в доходах, а также защиту внутренних отраслей промышленности.</a:t>
            </a:r>
          </a:p>
          <a:p>
            <a:pPr marL="177800" indent="-1778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ru-RU" sz="13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Лицо, подающее декларацию, несет ответственность за правильную идентификацию товаров и применение соответствующего тарифного кода.</a:t>
            </a:r>
            <a:endParaRPr lang="en-US" sz="13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313C872C-CCC6-52EE-BE2E-18CE694F8F4C}"/>
              </a:ext>
            </a:extLst>
          </p:cNvPr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World Customs Organization (2022). Harmonized System nomenclature (wcoomd.org); Forrester, I., &amp; Odarda, O. E. The Agreement on Customs Valuation, in The World Trade Organization: Legal, Economic and Political Analysis. Springer.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69159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Расчет облагаемой (таможенной) стоимости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001268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Стоимость, используемая для расчета таможенной пошлины — «таможенная стоимость с учетом доставки» (landed rateable value) — состоит из трех компонентов:</a:t>
            </a:r>
          </a:p>
        </p:txBody>
      </p:sp>
      <p:sp>
        <p:nvSpPr>
          <p:cNvPr id="9" name="Shape 5"/>
          <p:cNvSpPr/>
          <p:nvPr/>
        </p:nvSpPr>
        <p:spPr>
          <a:xfrm>
            <a:off x="502920" y="1874520"/>
            <a:ext cx="8138160" cy="1417320"/>
          </a:xfrm>
          <a:prstGeom prst="roundRect">
            <a:avLst>
              <a:gd name="adj" fmla="val 3871"/>
            </a:avLst>
          </a:prstGeom>
          <a:solidFill>
            <a:srgbClr val="0B3260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777240" y="1874520"/>
            <a:ext cx="7589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ru-RU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Стоимость товара </a:t>
            </a:r>
            <a:r>
              <a:rPr lang="ru-RU" sz="17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r>
              <a:rPr lang="ru-RU" sz="1700" b="1" dirty="0">
                <a:solidFill>
                  <a:srgbClr val="8C6A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ru-RU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Расходы на перевозку </a:t>
            </a:r>
            <a:r>
              <a:rPr lang="ru-RU" sz="17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r>
              <a:rPr lang="ru-RU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Страхование / обработка</a:t>
            </a:r>
          </a:p>
          <a:p>
            <a:pPr marL="0" indent="0" algn="ctr">
              <a:lnSpc>
                <a:spcPct val="130000"/>
              </a:lnSpc>
              <a:buNone/>
            </a:pPr>
            <a:r>
              <a:rPr lang="ru-RU" sz="17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</a:t>
            </a:r>
            <a:r>
              <a:rPr lang="ru-RU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Облагаемая (итоговая) таможенная стоимость</a:t>
            </a:r>
          </a:p>
        </p:txBody>
      </p:sp>
      <p:sp>
        <p:nvSpPr>
          <p:cNvPr id="11" name="Text 7"/>
          <p:cNvSpPr/>
          <p:nvPr/>
        </p:nvSpPr>
        <p:spPr>
          <a:xfrm>
            <a:off x="502920" y="3520440"/>
            <a:ext cx="8531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«Страхование / обработка» соответствует стоимости страхования, когда товары поставляются на условиях CIF (Cost, Insurance, Freight — стоимость, страхование, фрахт).</a:t>
            </a:r>
          </a:p>
          <a:p>
            <a:pPr marL="177800" indent="-177800"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Полученная облагаемая стоимость является базой, к которой применяется соответствующая ставка таможенной пошлины.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WTO Agreement on Implementation of Article VII of the GATT 1994 (Customs Valuation Agreement); Forrester &amp; Odarda, The Agreement on Customs Valuation, Springer.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Требования к таможенной документации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417320"/>
            <a:ext cx="3909060" cy="2880360"/>
          </a:xfrm>
          <a:prstGeom prst="roundRect">
            <a:avLst>
              <a:gd name="adj" fmla="val 1905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704088" y="1499616"/>
            <a:ext cx="39534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4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Информация, необходимая в декларации</a:t>
            </a:r>
          </a:p>
        </p:txBody>
      </p:sp>
      <p:sp>
        <p:nvSpPr>
          <p:cNvPr id="10" name="Text 6"/>
          <p:cNvSpPr/>
          <p:nvPr/>
        </p:nvSpPr>
        <p:spPr>
          <a:xfrm>
            <a:off x="704088" y="1947672"/>
            <a:ext cx="35067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Наименования и адреса импортера, поставщика и декларанта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Идентификация транспортного средства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Количество, маркировка и вес всех упаковочных мест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Тарифная классификация, стоимость и происхождение товаров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Ставки пошлин и предлагаемый способ оплаты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Дата, место и подпись декларанта</a:t>
            </a:r>
          </a:p>
        </p:txBody>
      </p:sp>
      <p:sp>
        <p:nvSpPr>
          <p:cNvPr id="11" name="Shape 7"/>
          <p:cNvSpPr/>
          <p:nvPr/>
        </p:nvSpPr>
        <p:spPr>
          <a:xfrm>
            <a:off x="4732020" y="1417320"/>
            <a:ext cx="3909060" cy="2880360"/>
          </a:xfrm>
          <a:prstGeom prst="roundRect">
            <a:avLst>
              <a:gd name="adj" fmla="val 1905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4772766" y="1503947"/>
            <a:ext cx="45209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4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Дополнительные подтверждающие документы</a:t>
            </a:r>
          </a:p>
        </p:txBody>
      </p:sp>
      <p:sp>
        <p:nvSpPr>
          <p:cNvPr id="13" name="Text 9"/>
          <p:cNvSpPr/>
          <p:nvPr/>
        </p:nvSpPr>
        <p:spPr>
          <a:xfrm>
            <a:off x="4933188" y="1947672"/>
            <a:ext cx="35067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Дополнительные подтверждающие документы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Коммерческий / консульский инвойс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Сертификат происхождения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Упаковочный лист и весовой лист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Транспортный документ (коносамент, накладная и т.д.)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Страховой сертификат, если требуется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2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Сертификат инспекции или специальные лицензии, если требуется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World Customs Organization, customs declaration guidance (wcoomd.org).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Коносамент (Bill of Lading): три основные функции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232359"/>
            <a:ext cx="2517648" cy="2651760"/>
          </a:xfrm>
          <a:prstGeom prst="roundRect">
            <a:avLst>
              <a:gd name="adj" fmla="val 2179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1533144" y="1433527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52016" y="1552399"/>
            <a:ext cx="219456" cy="2194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94360" y="1982167"/>
            <a:ext cx="2334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4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Документ, подтверждающий право собственности</a:t>
            </a:r>
          </a:p>
        </p:txBody>
      </p:sp>
      <p:sp>
        <p:nvSpPr>
          <p:cNvPr id="12" name="Text 7"/>
          <p:cNvSpPr/>
          <p:nvPr/>
        </p:nvSpPr>
        <p:spPr>
          <a:xfrm>
            <a:off x="630936" y="2585671"/>
            <a:ext cx="2261616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 собственности на товары может быть передано путем индоссамента и передачи коносамента.</a:t>
            </a:r>
          </a:p>
        </p:txBody>
      </p:sp>
      <p:sp>
        <p:nvSpPr>
          <p:cNvPr id="13" name="Shape 8"/>
          <p:cNvSpPr/>
          <p:nvPr/>
        </p:nvSpPr>
        <p:spPr>
          <a:xfrm>
            <a:off x="3313176" y="1232359"/>
            <a:ext cx="2517648" cy="2651760"/>
          </a:xfrm>
          <a:prstGeom prst="roundRect">
            <a:avLst>
              <a:gd name="adj" fmla="val 2179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9"/>
          <p:cNvSpPr/>
          <p:nvPr/>
        </p:nvSpPr>
        <p:spPr>
          <a:xfrm>
            <a:off x="4343400" y="1433527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62272" y="1552399"/>
            <a:ext cx="219456" cy="21945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404616" y="1982167"/>
            <a:ext cx="2334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Доказательство договора перевозки</a:t>
            </a:r>
          </a:p>
        </p:txBody>
      </p:sp>
      <p:sp>
        <p:nvSpPr>
          <p:cNvPr id="17" name="Text 11"/>
          <p:cNvSpPr/>
          <p:nvPr/>
        </p:nvSpPr>
        <p:spPr>
          <a:xfrm>
            <a:off x="3441192" y="2585671"/>
            <a:ext cx="2261616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Фиксирует условия, согласованные между отправителем и перевозчиком.</a:t>
            </a:r>
          </a:p>
        </p:txBody>
      </p:sp>
      <p:sp>
        <p:nvSpPr>
          <p:cNvPr id="18" name="Shape 12"/>
          <p:cNvSpPr/>
          <p:nvPr/>
        </p:nvSpPr>
        <p:spPr>
          <a:xfrm>
            <a:off x="6123432" y="1232359"/>
            <a:ext cx="2517648" cy="2651760"/>
          </a:xfrm>
          <a:prstGeom prst="roundRect">
            <a:avLst>
              <a:gd name="adj" fmla="val 2179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3"/>
          <p:cNvSpPr/>
          <p:nvPr/>
        </p:nvSpPr>
        <p:spPr>
          <a:xfrm>
            <a:off x="7153656" y="1433527"/>
            <a:ext cx="457200" cy="457200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72528" y="1552399"/>
            <a:ext cx="219456" cy="219456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214872" y="1982167"/>
            <a:ext cx="2334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ky-KG" sz="1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Расписка о получении груза</a:t>
            </a:r>
          </a:p>
        </p:txBody>
      </p:sp>
      <p:sp>
        <p:nvSpPr>
          <p:cNvPr id="22" name="Text 15"/>
          <p:cNvSpPr/>
          <p:nvPr/>
        </p:nvSpPr>
        <p:spPr>
          <a:xfrm>
            <a:off x="6251448" y="2585671"/>
            <a:ext cx="2261616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Подтверждает, что перевозчик получил указанные товары в заявленном состоянии.</a:t>
            </a:r>
            <a:endParaRPr lang="en-US" sz="1400" dirty="0"/>
          </a:p>
        </p:txBody>
      </p:sp>
      <p:sp>
        <p:nvSpPr>
          <p:cNvPr id="23" name="Text 16"/>
          <p:cNvSpPr/>
          <p:nvPr/>
        </p:nvSpPr>
        <p:spPr>
          <a:xfrm>
            <a:off x="240825" y="3991356"/>
            <a:ext cx="8475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Форматы коносамента (Bill of Lading) различаются в зависимости от судоходной компании и класса судна.</a:t>
            </a:r>
          </a:p>
        </p:txBody>
      </p:sp>
      <p:sp>
        <p:nvSpPr>
          <p:cNvPr id="24" name="Text 17"/>
          <p:cNvSpPr/>
          <p:nvPr/>
        </p:nvSpPr>
        <p:spPr>
          <a:xfrm>
            <a:off x="409401" y="4291027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Bill of lading as document of title / Bill of lading as receipt. In Commercial Shipping Handbook (2013). Informa Law from Routledge.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Коносамент (B/L): основные компоненты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463040"/>
            <a:ext cx="3909060" cy="2834640"/>
          </a:xfrm>
          <a:prstGeom prst="roundRect">
            <a:avLst>
              <a:gd name="adj" fmla="val 1935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704088" y="1609344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5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Лицевая сторона (</a:t>
            </a:r>
            <a:r>
              <a:rPr lang="en-US" sz="15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Front)</a:t>
            </a:r>
          </a:p>
        </p:txBody>
      </p:sp>
      <p:sp>
        <p:nvSpPr>
          <p:cNvPr id="10" name="Text 6"/>
          <p:cNvSpPr/>
          <p:nvPr/>
        </p:nvSpPr>
        <p:spPr>
          <a:xfrm>
            <a:off x="704088" y="1993392"/>
            <a:ext cx="3506724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Расписание информации, относящейся к перевозке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об отправителе, получателе и стороне уведомления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Описание, маркировка и количество товаров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Судно, порты погрузки и выгрузки</a:t>
            </a:r>
          </a:p>
        </p:txBody>
      </p:sp>
      <p:sp>
        <p:nvSpPr>
          <p:cNvPr id="11" name="Shape 7"/>
          <p:cNvSpPr/>
          <p:nvPr/>
        </p:nvSpPr>
        <p:spPr>
          <a:xfrm>
            <a:off x="4732020" y="1463040"/>
            <a:ext cx="3909060" cy="2834640"/>
          </a:xfrm>
          <a:prstGeom prst="roundRect">
            <a:avLst>
              <a:gd name="adj" fmla="val 1935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4933188" y="1609344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5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Обратная сторона (</a:t>
            </a:r>
            <a:r>
              <a:rPr lang="en-US" sz="15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Back)</a:t>
            </a:r>
          </a:p>
        </p:txBody>
      </p:sp>
      <p:sp>
        <p:nvSpPr>
          <p:cNvPr id="13" name="Text 9"/>
          <p:cNvSpPr/>
          <p:nvPr/>
        </p:nvSpPr>
        <p:spPr>
          <a:xfrm>
            <a:off x="4933188" y="1993392"/>
            <a:ext cx="3506724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Стандартные договорные положения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Условия перевозки, установленные перевозчиком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Положения об ответственности, юрисдикции и общей аварии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38912" y="4427982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Bill of lading as document of title. In Commercial Shipping Handbook (2013). Informa Law from Routledge.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650887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Документы для мультимодальных перевозок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263927" y="1416070"/>
            <a:ext cx="438912" cy="43891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8044" y="1530187"/>
            <a:ext cx="210678" cy="21067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67431" y="1241119"/>
            <a:ext cx="801264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Комбинированный транспортный коносамент (Combined Transport Bill of Lading)</a:t>
            </a:r>
          </a:p>
          <a:p>
            <a:pPr marL="0" indent="0">
              <a:lnSpc>
                <a:spcPct val="108000"/>
              </a:lnSpc>
              <a:buNone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Выдается оператором комбинированных перевозок для покрытия мультимодальной перевозки по одному документу.</a:t>
            </a:r>
          </a:p>
        </p:txBody>
      </p:sp>
      <p:sp>
        <p:nvSpPr>
          <p:cNvPr id="11" name="Shape 6"/>
          <p:cNvSpPr/>
          <p:nvPr/>
        </p:nvSpPr>
        <p:spPr>
          <a:xfrm>
            <a:off x="263927" y="2376190"/>
            <a:ext cx="438912" cy="43891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8044" y="2490307"/>
            <a:ext cx="210678" cy="21067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67431" y="2122655"/>
            <a:ext cx="801264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endParaRPr lang="ru-RU" sz="1600" dirty="0">
              <a:solidFill>
                <a:srgbClr val="1F2A3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08000"/>
              </a:lnSpc>
              <a:buNone/>
            </a:pP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Контейнерный коносамент (Container Bill of Lading)</a:t>
            </a:r>
          </a:p>
          <a:p>
            <a:pPr marL="0" indent="0">
              <a:lnSpc>
                <a:spcPct val="108000"/>
              </a:lnSpc>
              <a:buNone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Охватывает перевозку товаров от порта до порта для контейнерных перевозок.</a:t>
            </a:r>
          </a:p>
        </p:txBody>
      </p:sp>
      <p:sp>
        <p:nvSpPr>
          <p:cNvPr id="14" name="Shape 8"/>
          <p:cNvSpPr/>
          <p:nvPr/>
        </p:nvSpPr>
        <p:spPr>
          <a:xfrm>
            <a:off x="263927" y="3336310"/>
            <a:ext cx="438912" cy="43891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8044" y="3450427"/>
            <a:ext cx="210678" cy="210678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67431" y="3386602"/>
            <a:ext cx="801264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8000"/>
              </a:lnSpc>
            </a:pPr>
            <a:r>
              <a:rPr lang="ru-RU" sz="16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Групповой коносамент (Groupage Bill of Lading)</a:t>
            </a:r>
          </a:p>
          <a:p>
            <a:pPr>
              <a:lnSpc>
                <a:spcPct val="108000"/>
              </a:lnSpc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Экспедиторы хранят грузы до тех пор, пока они не будут объединены в груз оптимального размера.</a:t>
            </a:r>
            <a:endParaRPr lang="en-US" sz="1600" dirty="0"/>
          </a:p>
        </p:txBody>
      </p:sp>
      <p:sp>
        <p:nvSpPr>
          <p:cNvPr id="17" name="Text 10"/>
          <p:cNvSpPr/>
          <p:nvPr/>
        </p:nvSpPr>
        <p:spPr>
          <a:xfrm>
            <a:off x="502920" y="4490535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FIATA (International Federation of Freight Forwarders Associations), model transport document rules (fiata.org).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4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Договоры перевозки при условиях CIF Incoterm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44978" y="1147198"/>
            <a:ext cx="845404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договор купли-продажи по условиям CIF Incoterm может включать три отдельных договора перевозки, каждый из которых регулируется своим транспортным документом:</a:t>
            </a:r>
          </a:p>
        </p:txBody>
      </p:sp>
      <p:sp>
        <p:nvSpPr>
          <p:cNvPr id="9" name="Shape 5"/>
          <p:cNvSpPr/>
          <p:nvPr/>
        </p:nvSpPr>
        <p:spPr>
          <a:xfrm>
            <a:off x="708660" y="2189988"/>
            <a:ext cx="2423160" cy="1289305"/>
          </a:xfrm>
          <a:prstGeom prst="roundRect">
            <a:avLst>
              <a:gd name="adj" fmla="val 5217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708660" y="2270821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2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Договор 1</a:t>
            </a:r>
          </a:p>
          <a:p>
            <a:pPr marL="0" indent="0" algn="ctr">
              <a:lnSpc>
                <a:spcPct val="105000"/>
              </a:lnSpc>
              <a:buNone/>
            </a:pPr>
            <a:r>
              <a:rPr lang="ru-RU" sz="12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Поставщик → Экспортный порт</a:t>
            </a:r>
          </a:p>
        </p:txBody>
      </p:sp>
      <p:sp>
        <p:nvSpPr>
          <p:cNvPr id="11" name="Text 7"/>
          <p:cNvSpPr/>
          <p:nvPr/>
        </p:nvSpPr>
        <p:spPr>
          <a:xfrm>
            <a:off x="800100" y="2832562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y-KG" sz="1200" b="1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Документ: Накладная (</a:t>
            </a:r>
            <a:r>
              <a:rPr lang="en-US" sz="1200" b="1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Waybill)</a:t>
            </a:r>
          </a:p>
        </p:txBody>
      </p:sp>
      <p:sp>
        <p:nvSpPr>
          <p:cNvPr id="12" name="Text 8"/>
          <p:cNvSpPr/>
          <p:nvPr/>
        </p:nvSpPr>
        <p:spPr>
          <a:xfrm>
            <a:off x="800100" y="3052018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y-KG" sz="12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Оплачивается поставщиком</a:t>
            </a:r>
          </a:p>
        </p:txBody>
      </p:sp>
      <p:sp>
        <p:nvSpPr>
          <p:cNvPr id="13" name="Shape 9"/>
          <p:cNvSpPr/>
          <p:nvPr/>
        </p:nvSpPr>
        <p:spPr>
          <a:xfrm>
            <a:off x="3159252" y="2838798"/>
            <a:ext cx="173736" cy="128016"/>
          </a:xfrm>
          <a:prstGeom prst="rightArrow">
            <a:avLst/>
          </a:prstGeom>
          <a:solidFill>
            <a:srgbClr val="8694A2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14" name="Shape 10"/>
          <p:cNvSpPr/>
          <p:nvPr/>
        </p:nvSpPr>
        <p:spPr>
          <a:xfrm>
            <a:off x="3360420" y="2189988"/>
            <a:ext cx="2423160" cy="1289305"/>
          </a:xfrm>
          <a:prstGeom prst="roundRect">
            <a:avLst>
              <a:gd name="adj" fmla="val 5217"/>
            </a:avLst>
          </a:prstGeom>
          <a:solidFill>
            <a:srgbClr val="0B3260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3451860" y="2281428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Договор 2</a:t>
            </a:r>
          </a:p>
          <a:p>
            <a:pPr marL="0" indent="0" algn="ctr">
              <a:lnSpc>
                <a:spcPct val="105000"/>
              </a:lnSpc>
              <a:buNone/>
            </a:pPr>
            <a:r>
              <a:rPr lang="ru-RU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Экспортный порт → Импортный порт</a:t>
            </a:r>
          </a:p>
        </p:txBody>
      </p:sp>
      <p:sp>
        <p:nvSpPr>
          <p:cNvPr id="16" name="Text 12"/>
          <p:cNvSpPr/>
          <p:nvPr/>
        </p:nvSpPr>
        <p:spPr>
          <a:xfrm>
            <a:off x="3451860" y="2875167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Документ: Коносамент (Bill of Lading)</a:t>
            </a:r>
          </a:p>
        </p:txBody>
      </p:sp>
      <p:sp>
        <p:nvSpPr>
          <p:cNvPr id="17" name="Text 13"/>
          <p:cNvSpPr/>
          <p:nvPr/>
        </p:nvSpPr>
        <p:spPr>
          <a:xfrm>
            <a:off x="3451860" y="3131199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y-KG" sz="1200" i="1" dirty="0">
                <a:solidFill>
                  <a:srgbClr val="C9D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Основная перевозка</a:t>
            </a:r>
          </a:p>
        </p:txBody>
      </p:sp>
      <p:sp>
        <p:nvSpPr>
          <p:cNvPr id="18" name="Shape 14"/>
          <p:cNvSpPr/>
          <p:nvPr/>
        </p:nvSpPr>
        <p:spPr>
          <a:xfrm>
            <a:off x="5811012" y="2838798"/>
            <a:ext cx="173736" cy="128016"/>
          </a:xfrm>
          <a:prstGeom prst="rightArrow">
            <a:avLst/>
          </a:prstGeom>
          <a:solidFill>
            <a:srgbClr val="8694A2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19" name="Shape 15"/>
          <p:cNvSpPr/>
          <p:nvPr/>
        </p:nvSpPr>
        <p:spPr>
          <a:xfrm>
            <a:off x="6012180" y="2189988"/>
            <a:ext cx="2423160" cy="1289305"/>
          </a:xfrm>
          <a:prstGeom prst="roundRect">
            <a:avLst>
              <a:gd name="adj" fmla="val 5217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/>
          <p:nvPr/>
        </p:nvSpPr>
        <p:spPr>
          <a:xfrm>
            <a:off x="6103620" y="2281428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ru-RU" sz="12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Договор 3</a:t>
            </a:r>
          </a:p>
          <a:p>
            <a:pPr marL="0" indent="0" algn="ctr">
              <a:lnSpc>
                <a:spcPct val="105000"/>
              </a:lnSpc>
              <a:buNone/>
            </a:pPr>
            <a:r>
              <a:rPr lang="ru-RU" sz="12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Импортный порт → Покупатель</a:t>
            </a:r>
          </a:p>
        </p:txBody>
      </p:sp>
      <p:sp>
        <p:nvSpPr>
          <p:cNvPr id="21" name="Text 17"/>
          <p:cNvSpPr/>
          <p:nvPr/>
        </p:nvSpPr>
        <p:spPr>
          <a:xfrm>
            <a:off x="6103620" y="2832562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y-KG" sz="1200" b="1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Документ: Накладная (</a:t>
            </a:r>
            <a:r>
              <a:rPr lang="en-US" sz="1200" b="1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Waybill)</a:t>
            </a:r>
          </a:p>
        </p:txBody>
      </p:sp>
      <p:sp>
        <p:nvSpPr>
          <p:cNvPr id="22" name="Text 18"/>
          <p:cNvSpPr/>
          <p:nvPr/>
        </p:nvSpPr>
        <p:spPr>
          <a:xfrm>
            <a:off x="6103620" y="3052018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y-KG" sz="12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Оплачивается покупателем</a:t>
            </a:r>
          </a:p>
        </p:txBody>
      </p:sp>
      <p:sp>
        <p:nvSpPr>
          <p:cNvPr id="23" name="Text 19"/>
          <p:cNvSpPr/>
          <p:nvPr/>
        </p:nvSpPr>
        <p:spPr>
          <a:xfrm>
            <a:off x="502920" y="370103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Основной договор купли-продажи — Инкотермс: CIF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Rowbotham, M. (2025). The International Commercial Terms of Delivery (Incoterms). In Managing International Trade Risk. Routledge; ICC Incoterms 2020.</a:t>
            </a:r>
            <a:endParaRPr lang="en-US" sz="9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ACA5A6F-F38F-5189-44B8-787F1BC7BE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428" y="3819642"/>
            <a:ext cx="799303" cy="32971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Транспортные документы: авианакладная и CIM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02920" y="1463040"/>
            <a:ext cx="3909060" cy="2788920"/>
          </a:xfrm>
          <a:prstGeom prst="roundRect">
            <a:avLst>
              <a:gd name="adj" fmla="val 1967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620960" y="1567780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22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Авианакладная (</a:t>
            </a:r>
            <a:r>
              <a:rPr lang="en-US" sz="22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Air Waybill, AWB)</a:t>
            </a:r>
          </a:p>
        </p:txBody>
      </p:sp>
      <p:sp>
        <p:nvSpPr>
          <p:cNvPr id="10" name="Text 6"/>
          <p:cNvSpPr/>
          <p:nvPr/>
        </p:nvSpPr>
        <p:spPr>
          <a:xfrm>
            <a:off x="620960" y="2283714"/>
            <a:ext cx="370789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является документом, подтверждающим право собственности — это только расписка о получении товара и уведомление о доставке получателю.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настоящее время переведена в цифровой формат как e-AWB с использованием сети IATA.</a:t>
            </a:r>
          </a:p>
        </p:txBody>
      </p:sp>
      <p:sp>
        <p:nvSpPr>
          <p:cNvPr id="11" name="Shape 7"/>
          <p:cNvSpPr/>
          <p:nvPr/>
        </p:nvSpPr>
        <p:spPr>
          <a:xfrm>
            <a:off x="4732020" y="1463040"/>
            <a:ext cx="3909060" cy="2788920"/>
          </a:xfrm>
          <a:prstGeom prst="roundRect">
            <a:avLst>
              <a:gd name="adj" fmla="val 1967"/>
            </a:avLst>
          </a:prstGeom>
          <a:solidFill>
            <a:srgbClr val="EEF2F7"/>
          </a:solidFill>
          <a:ln w="12700">
            <a:solidFill>
              <a:srgbClr val="DDE3EA"/>
            </a:solidFill>
            <a:prstDash val="solid"/>
          </a:ln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4850060" y="1567780"/>
            <a:ext cx="35067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CIM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4850060" y="2284142"/>
            <a:ext cx="372701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Общий набор условий и правил, применяемых к железнодорожным перевозкам через международные границы.</a:t>
            </a:r>
          </a:p>
          <a:p>
            <a:pPr marL="177800" indent="-177800">
              <a:lnSpc>
                <a:spcPct val="112000"/>
              </a:lnSpc>
              <a:spcAft>
                <a:spcPts val="600"/>
              </a:spcAft>
              <a:buSzPct val="100000"/>
              <a:buChar char="▪"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Снижает задержки при таможенном оформлении в транзитных странах.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502920" y="452170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International Air Transport Association, e-AWB (iata.org); Intergovernmental Organisation for International Carriage by Rail (OTIF), CIM Uniform Rules (otif.org).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0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Транспортные документы для автомобильных перевозок: CMR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13013" y="1154430"/>
            <a:ext cx="8717973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22000"/>
              </a:lnSpc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CMR — это стандартный юридический транспортный документ, сопровождающий товары при международных автомобильных перевозках — особый вид накладной для грузовых автоперевозок.</a:t>
            </a:r>
          </a:p>
          <a:p>
            <a:pPr marL="177800" indent="-177800">
              <a:lnSpc>
                <a:spcPct val="122000"/>
              </a:lnSpc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 служит доказательством договора перевозки между отправителем, перевозчиком и получателем.</a:t>
            </a:r>
          </a:p>
          <a:p>
            <a:pPr marL="177800" indent="-177800">
              <a:lnSpc>
                <a:spcPct val="122000"/>
              </a:lnSpc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Перевозчик обязан проверить: точность данных в транспортной накладной; количество и маркировку грузовых мест; видимое состояние упаковки; общий вес товара.</a:t>
            </a:r>
          </a:p>
          <a:p>
            <a:pPr marL="177800" indent="-177800">
              <a:lnSpc>
                <a:spcPct val="122000"/>
              </a:lnSpc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отличие от коносамента, CMR не передает право собственности на товар — он только подтверждает договор перевозки и содержит информацию о перевозке и грузе.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231717" y="4466844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Schelin, J. (2016). CMR Convention in a law and economics perspective. Uniform Law Review, 21(4), 434–450; UNECE, Convention on the Contract for the International Carriage of Goods by Road (CMR), 1956.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Система </a:t>
            </a:r>
            <a:r>
              <a:rPr lang="en-US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TIR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39575" y="1154430"/>
            <a:ext cx="8466097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 (Transports Internationaux Routiers / Международные автомобильные перевозки) — это международная процедура таможенного транзита.</a:t>
            </a:r>
          </a:p>
          <a:p>
            <a:pPr marL="177800" indent="-177800"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Она позволяет опломбированным грузовым автомобилям или контейнерам пересекать несколько международных границ с минимальными таможенными формальностями, используя единую таможенную гарантию.</a:t>
            </a:r>
          </a:p>
          <a:p>
            <a:pPr marL="177800" indent="-177800"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сокращает задержки на границах транзитных стран для контейнеров, опломбированных таможенными органами.</a:t>
            </a:r>
          </a:p>
          <a:p>
            <a:pPr marL="177800" indent="-177800">
              <a:spcAft>
                <a:spcPts val="900"/>
              </a:spcAft>
              <a:buSzPct val="100000"/>
              <a:buChar char="▪"/>
            </a:pPr>
            <a:r>
              <a:rPr lang="ru-RU" sz="16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Уплата пошлин гарантируется ассоциацией, выдающей карнеты TIR — таможенное разрешение, позволяющее транспортному средству пересекать международную границу в течение ограниченного периода.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339575" y="4466844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UNECE, Customs Convention on the International Transport of Goods under Cover of TIR Carnets (TIR Convention), 1975 (unece.org).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4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Шесть шагов при импорте товаров из-за рубежа</a:t>
            </a:r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37160" y="1072134"/>
            <a:ext cx="8897112" cy="566928"/>
          </a:xfrm>
          <a:prstGeom prst="roundRect">
            <a:avLst>
              <a:gd name="adj" fmla="val 9677"/>
            </a:avLst>
          </a:prstGeom>
          <a:solidFill>
            <a:srgbClr val="FBF4E1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218209" y="1072134"/>
            <a:ext cx="878863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ru-RU" sz="1200" b="1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это важно: </a:t>
            </a:r>
            <a:r>
              <a:rPr lang="ru-RU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неточная или неполная документация, а также несвоевременная доставка могут привести к задержкам в таможенном оформлении, задержкам платежей, убыткам, судебным разбирательствам или штрафам. Каждый документ должен проверяться на подлинность, соблюдение сроков, соответствие договору/кредитным условиям и точность данных.</a:t>
            </a:r>
          </a:p>
        </p:txBody>
      </p:sp>
      <p:sp>
        <p:nvSpPr>
          <p:cNvPr id="10" name="Shape 6"/>
          <p:cNvSpPr/>
          <p:nvPr/>
        </p:nvSpPr>
        <p:spPr>
          <a:xfrm>
            <a:off x="284709" y="1810925"/>
            <a:ext cx="256032" cy="25603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1" name="Text 7"/>
          <p:cNvSpPr/>
          <p:nvPr/>
        </p:nvSpPr>
        <p:spPr>
          <a:xfrm>
            <a:off x="284709" y="1810925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677901" y="1756061"/>
            <a:ext cx="7744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Подтвердить требуемое качество и количество поставляемого товара.</a:t>
            </a:r>
          </a:p>
        </p:txBody>
      </p:sp>
      <p:sp>
        <p:nvSpPr>
          <p:cNvPr id="13" name="Shape 9"/>
          <p:cNvSpPr/>
          <p:nvPr/>
        </p:nvSpPr>
        <p:spPr>
          <a:xfrm>
            <a:off x="284709" y="2213261"/>
            <a:ext cx="256032" cy="25603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4" name="Text 10"/>
          <p:cNvSpPr/>
          <p:nvPr/>
        </p:nvSpPr>
        <p:spPr>
          <a:xfrm>
            <a:off x="284709" y="2213261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677901" y="2158397"/>
            <a:ext cx="7744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Согласовать, кто будет обеспечивать и оплачивать транспортировку, страхование и другие услуги.</a:t>
            </a:r>
          </a:p>
        </p:txBody>
      </p:sp>
      <p:sp>
        <p:nvSpPr>
          <p:cNvPr id="16" name="Shape 12"/>
          <p:cNvSpPr/>
          <p:nvPr/>
        </p:nvSpPr>
        <p:spPr>
          <a:xfrm>
            <a:off x="284709" y="2615597"/>
            <a:ext cx="256032" cy="25603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7" name="Text 13"/>
          <p:cNvSpPr/>
          <p:nvPr/>
        </p:nvSpPr>
        <p:spPr>
          <a:xfrm>
            <a:off x="284709" y="2615597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677901" y="2560733"/>
            <a:ext cx="7744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Согласовать наиболее подходящие условия и способы оплаты.</a:t>
            </a:r>
          </a:p>
        </p:txBody>
      </p:sp>
      <p:sp>
        <p:nvSpPr>
          <p:cNvPr id="19" name="Shape 15"/>
          <p:cNvSpPr/>
          <p:nvPr/>
        </p:nvSpPr>
        <p:spPr>
          <a:xfrm>
            <a:off x="284709" y="3017933"/>
            <a:ext cx="256032" cy="25603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0" name="Text 16"/>
          <p:cNvSpPr/>
          <p:nvPr/>
        </p:nvSpPr>
        <p:spPr>
          <a:xfrm>
            <a:off x="284709" y="3017933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677901" y="2963069"/>
            <a:ext cx="7744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Согласовать любые соответствующие специальные требования или условия до отправки товара или при его доставке.</a:t>
            </a:r>
          </a:p>
        </p:txBody>
      </p:sp>
      <p:sp>
        <p:nvSpPr>
          <p:cNvPr id="22" name="Shape 18"/>
          <p:cNvSpPr/>
          <p:nvPr/>
        </p:nvSpPr>
        <p:spPr>
          <a:xfrm>
            <a:off x="284709" y="3420269"/>
            <a:ext cx="256032" cy="25603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3" name="Text 19"/>
          <p:cNvSpPr/>
          <p:nvPr/>
        </p:nvSpPr>
        <p:spPr>
          <a:xfrm>
            <a:off x="284709" y="3420269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4" name="Text 20"/>
          <p:cNvSpPr/>
          <p:nvPr/>
        </p:nvSpPr>
        <p:spPr>
          <a:xfrm>
            <a:off x="677901" y="3365405"/>
            <a:ext cx="7744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Определить, когда и где ответственность за товар перейдет к вам.</a:t>
            </a:r>
          </a:p>
        </p:txBody>
      </p:sp>
      <p:sp>
        <p:nvSpPr>
          <p:cNvPr id="25" name="Shape 21"/>
          <p:cNvSpPr/>
          <p:nvPr/>
        </p:nvSpPr>
        <p:spPr>
          <a:xfrm>
            <a:off x="284709" y="3822605"/>
            <a:ext cx="256032" cy="256032"/>
          </a:xfrm>
          <a:prstGeom prst="ellipse">
            <a:avLst/>
          </a:prstGeom>
          <a:solidFill>
            <a:srgbClr val="0B326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6" name="Text 22"/>
          <p:cNvSpPr/>
          <p:nvPr/>
        </p:nvSpPr>
        <p:spPr>
          <a:xfrm>
            <a:off x="284709" y="3822605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7" name="Text 23"/>
          <p:cNvSpPr/>
          <p:nvPr/>
        </p:nvSpPr>
        <p:spPr>
          <a:xfrm>
            <a:off x="677901" y="3767741"/>
            <a:ext cx="7744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ru-RU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Согласовать юрисдикцию, применимую к договору, и процедуры разрешения споров.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412725" y="4345686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Rushton, A., Croucher, P., &amp; Baker, P. (2022). The Handbook of Logistics and Distribution Management (6th ed.). Kogan Page; ICC Incoterms 2020.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9F7C68-E0C3-778C-1ED5-E6A5C413A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8724F04-DE5E-0DBF-5148-3C1DCB15CC19}"/>
              </a:ext>
            </a:extLst>
          </p:cNvPr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y-KG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ТОРГОВАЯ ДОКУМЕНТАЦИЯ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22E777D-5E88-F678-DC9C-D6F4275BEFEB}"/>
              </a:ext>
            </a:extLst>
          </p:cNvPr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ky-KG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Документация</a:t>
            </a:r>
            <a:endParaRPr lang="en-US" sz="2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D5BBA26-312D-32D6-8B64-6F429F8A51ED}"/>
              </a:ext>
            </a:extLst>
          </p:cNvPr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F752D0E-64F7-F833-7E6B-F7075F356F4C}"/>
              </a:ext>
            </a:extLst>
          </p:cNvPr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>
            <a:extLst>
              <a:ext uri="{FF2B5EF4-FFF2-40B4-BE49-F238E27FC236}">
                <a16:creationId xmlns:a16="http://schemas.microsoft.com/office/drawing/2014/main" id="{C3793C85-7CEA-34B7-F601-710DEEE1D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>
            <a:extLst>
              <a:ext uri="{FF2B5EF4-FFF2-40B4-BE49-F238E27FC236}">
                <a16:creationId xmlns:a16="http://schemas.microsoft.com/office/drawing/2014/main" id="{E0382898-8F87-E722-E3F9-2CA4F0591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>
            <a:extLst>
              <a:ext uri="{FF2B5EF4-FFF2-40B4-BE49-F238E27FC236}">
                <a16:creationId xmlns:a16="http://schemas.microsoft.com/office/drawing/2014/main" id="{892B6C25-624F-E3C1-A97E-7BD2B4D9518F}"/>
              </a:ext>
            </a:extLst>
          </p:cNvPr>
          <p:cNvSpPr/>
          <p:nvPr/>
        </p:nvSpPr>
        <p:spPr>
          <a:xfrm>
            <a:off x="339575" y="1303782"/>
            <a:ext cx="8466097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altLang="en-US" dirty="0">
                <a:latin typeface="Calibri" panose="020F0502020204030204" pitchFamily="34" charset="0"/>
              </a:rPr>
              <a:t>Документация является важной частью процесса импорта и экспорта.</a:t>
            </a:r>
          </a:p>
          <a:p>
            <a:pPr algn="just">
              <a:lnSpc>
                <a:spcPct val="90000"/>
              </a:lnSpc>
            </a:pPr>
            <a:endParaRPr lang="de-DE" altLang="en-US" dirty="0">
              <a:latin typeface="Calibri" panose="020F0502020204030204" pitchFamily="34" charset="0"/>
            </a:endParaRP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altLang="en-US" dirty="0">
                <a:latin typeface="Calibri" panose="020F0502020204030204" pitchFamily="34" charset="0"/>
              </a:rPr>
              <a:t>Неточность или неполнота документации, а также несвоевременное предоставление документов могут привести к задержкам в таможенном оформлении и оплате, убыткам, судебным разбирательствам и штрафам.</a:t>
            </a: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ru-RU" altLang="en-US" dirty="0">
              <a:latin typeface="Calibri" panose="020F0502020204030204" pitchFamily="34" charset="0"/>
            </a:endParaRP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altLang="en-US" dirty="0">
                <a:latin typeface="Calibri" panose="020F0502020204030204" pitchFamily="34" charset="0"/>
              </a:rPr>
              <a:t>Каждый документ должен тщательно проверяться на:</a:t>
            </a:r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e-DE" altLang="en-US" dirty="0">
              <a:latin typeface="Calibri" panose="020F0502020204030204" pitchFamily="34" charset="0"/>
            </a:endParaRPr>
          </a:p>
          <a:p>
            <a:pPr lvl="1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ru-RU" altLang="en-US" sz="1600" dirty="0">
                <a:latin typeface="Calibri" panose="020F0502020204030204" pitchFamily="34" charset="0"/>
              </a:rPr>
              <a:t>Подлинность</a:t>
            </a:r>
          </a:p>
          <a:p>
            <a:pPr lvl="1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ru-RU" altLang="en-US" sz="1600" dirty="0">
                <a:latin typeface="Calibri" panose="020F0502020204030204" pitchFamily="34" charset="0"/>
              </a:rPr>
              <a:t>Сроки предоставления и сроки действия</a:t>
            </a:r>
          </a:p>
          <a:p>
            <a:pPr lvl="1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ru-RU" altLang="en-US" sz="1600" dirty="0">
                <a:latin typeface="Calibri" panose="020F0502020204030204" pitchFamily="34" charset="0"/>
              </a:rPr>
              <a:t>Соответствие требованиям договора и кредитным условиям</a:t>
            </a:r>
          </a:p>
          <a:p>
            <a:pPr lvl="1" algn="just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ru-RU" altLang="en-US" sz="1600" dirty="0">
                <a:latin typeface="Calibri" panose="020F0502020204030204" pitchFamily="34" charset="0"/>
              </a:rPr>
              <a:t>Точность и полноту</a:t>
            </a:r>
          </a:p>
        </p:txBody>
      </p:sp>
      <p:pic>
        <p:nvPicPr>
          <p:cNvPr id="10" name="Picture 15">
            <a:extLst>
              <a:ext uri="{FF2B5EF4-FFF2-40B4-BE49-F238E27FC236}">
                <a16:creationId xmlns:a16="http://schemas.microsoft.com/office/drawing/2014/main" id="{4A842622-521C-2218-E9C1-C526EE510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564" y="2644027"/>
            <a:ext cx="1791608" cy="1823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1E8326-AEE4-5BFF-9D0F-39872EB9D0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428" y="4119225"/>
            <a:ext cx="799303" cy="32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375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REFERENCE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Ссылки</a:t>
            </a:r>
            <a:r>
              <a:rPr lang="en-US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(1/3)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371600"/>
            <a:ext cx="81381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Cain, M. (2014). Complexity, confusion and the multifaceted legal roles of the international freight forwarder. Macquarie Law Journal, 14, 13.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Christopher, M. (2016). Logistics &amp; Supply Chain Management (5th ed.). Pearson Education.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Christopher, M., &amp; Holweg, M. (2011). “Supply Chain 2.0”: Managing supply chains in the era of turbulence. International Journal of Physical Distribution &amp; Logistics Management, 41(1), 63–82. https://doi.org/10.1108/09600031111101439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Shipping Handbook (2013). Bill of lading as document of title; Bill of lading as receipt. Informa Law from Routledge. https://doi.org/10.4324/9781315832685-18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Czinkota, M. R., &amp; Ronkainen, I. A. (2013). International Marketing (10th ed.). Cengage Learning.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Eurasian Economic Commission. Eurasian Economic Union: Member states. eec.eaeunion.org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Forrester, I., &amp; Odarda, O. E. The Agreement on Customs Valuation. In The World Trade Organization: Legal, Economic and Political Analysis. Springer. https://doi.org/10.1007/0-387-22688-5_12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Air Transport Association. Electronic Air Waybill (e-AWB). </a:t>
            </a:r>
            <a:r>
              <a:rPr lang="en-US" sz="100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iata.org</a:t>
            </a:r>
            <a:endParaRPr lang="en-US" sz="1000" dirty="0">
              <a:solidFill>
                <a:srgbClr val="1F2A37"/>
              </a:solidFill>
              <a:latin typeface="Calibri" pitchFamily="34" charset="0"/>
              <a:cs typeface="Calibri" pitchFamily="34" charset="-120"/>
            </a:endParaRPr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Chamber of Commerce. (2007). ICC Uniform Customs and Practice for Documentary Credits (UCP 600). ICC Publication No. 600.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Chamber of Commerce. (2019). Incoterms 2020. ICC Publication No. 723E.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Intergovernmental </a:t>
            </a:r>
            <a:r>
              <a:rPr lang="en-US" sz="100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</a:t>
            </a: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International Carriage by Rail (OTIF). CIM Uniform Rules. </a:t>
            </a:r>
            <a:r>
              <a:rPr lang="en-US" sz="100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otif.org</a:t>
            </a:r>
            <a:endParaRPr lang="en-US" sz="1000" dirty="0"/>
          </a:p>
          <a:p>
            <a:pPr>
              <a:lnSpc>
                <a:spcPct val="108000"/>
              </a:lnSpc>
              <a:spcAft>
                <a:spcPts val="600"/>
              </a:spcAft>
              <a:buSzPct val="100000"/>
            </a:pP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REFERENCE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Ссылки</a:t>
            </a:r>
            <a:r>
              <a:rPr lang="en-US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(2/3)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371600"/>
            <a:ext cx="81381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Poliak, M., &amp; Salamakhina, E. (2024). Ensuring fair compensation: Analyzing and adjusting freight forwarder liability limits. Logistics, 8(2), 42. https://doi.org/10.3390/logistics8020042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Ramberg, J. (1998). Unification of the law of international freight forwarding. Uniform Law Review, 3(1), 5–15. https://doi.org/10.1093/ulr/3.1.5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Rodrigue, J-P. (2020). Map of Main Maritime Routes. The Geography of Transport Systems, Hofstra University. porteconomicsmanagement.org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Rowbotham, M. (2025). The International Commercial Terms of Delivery (Incoterms). In Managing International Trade Risk. Routledge. https://doi.org/10.4324/9781003341345-3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Rushton, A., Croucher, P., &amp; Baker, P. (2022). The Handbook of Logistics and Distribution Management (6th ed.). Kogan Page.</a:t>
            </a:r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Sahakyan, M. (2022). China's Belt and Road Initiative and Central Asia. In The Belt and Road Initiative in Asia, Africa, and Europe. Routledge. https://</a:t>
            </a:r>
            <a:r>
              <a:rPr lang="en-US" sz="100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doi.org</a:t>
            </a: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/10.4324/9781003156246-8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Schelin, J. (2016). CMR Convention in a law and economics perspective. Uniform Law Review, 21(4), 434–450. https://</a:t>
            </a:r>
            <a:r>
              <a:rPr lang="en-US" sz="100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doi.org</a:t>
            </a: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/10.1093/</a:t>
            </a:r>
            <a:r>
              <a:rPr lang="en-US" sz="100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ulr</a:t>
            </a: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/unw035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United Nations Economic Commission for Europe (UNECE). Convention on the Contract for the International Carriage of Goods by Road (CMR), 1956. </a:t>
            </a:r>
            <a:r>
              <a:rPr lang="en-US" sz="100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unece.org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United Nations Economic Commission for Europe (UNECE). Customs Convention on the International Transport of Goods under Cover of TIR Carnets (TIR Convention), 1975. </a:t>
            </a:r>
            <a:r>
              <a:rPr lang="en-US" sz="100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unece.org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8C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REFERENCE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66928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Ссылки</a:t>
            </a:r>
            <a:r>
              <a:rPr lang="en-US" sz="2600" b="1" dirty="0">
                <a:solidFill>
                  <a:srgbClr val="0B3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(3/3)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86968" y="4777740"/>
            <a:ext cx="6702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8694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INSTITUTE OF CENTRAL ASIA   ·   FUNDAMENTALS OF LOGISTICS AND SUPPLY CHAIN MANAGEMENT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77072" y="477774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  <p:pic>
        <p:nvPicPr>
          <p:cNvPr id="6" name="Image 0" descr="/sessions/relaxed-cool-hopper/mnt/outputs/build/assets/l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759452"/>
            <a:ext cx="274320" cy="274320"/>
          </a:xfrm>
          <a:prstGeom prst="rect">
            <a:avLst/>
          </a:prstGeom>
        </p:spPr>
      </p:pic>
      <p:pic>
        <p:nvPicPr>
          <p:cNvPr id="7" name="Image 1" descr="/sessions/relaxed-cool-hopper/mnt/outputs/build/assets/learn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2" y="4796790"/>
            <a:ext cx="566928" cy="236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920" y="1371600"/>
            <a:ext cx="81381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Asian Development Bank / CAREC Institute. Corridor Performance Measurement and Monitoring (CPMM) Annual Reports. carecprogram.org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ASEAN Secretariat. Regional Comprehensive Economic Partnership (RCEP). asean.org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Winkelhaus, S., &amp; Grosse, E. H. (2020). Logistics 4.0: A systematic review towards a new logistics system. International Journal of Production Research, 58(1), 18–43. https://doi.org/10.1080/00207543.2019.1612964</a:t>
            </a:r>
            <a:endParaRPr lang="en-US" sz="1000" dirty="0"/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Customs Organization. (2020). Harmonized System nomenclature. World Customs Journal, 14(1). </a:t>
            </a: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/>
              </a:rPr>
              <a:t>https://doi.org/10.55596/001c.116316</a:t>
            </a:r>
            <a:endParaRPr lang="en-US" sz="1000" dirty="0">
              <a:solidFill>
                <a:srgbClr val="1F2A3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77800" indent="-177800">
              <a:lnSpc>
                <a:spcPct val="108000"/>
              </a:lnSpc>
              <a:spcAft>
                <a:spcPts val="600"/>
              </a:spcAft>
              <a:buSzPct val="100000"/>
              <a:buFontTx/>
              <a:buChar char="▪"/>
            </a:pPr>
            <a:r>
              <a:rPr lang="en-US" sz="10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Trade Organization. Kyrgyz Republic and the WTO. </a:t>
            </a:r>
            <a:r>
              <a:rPr lang="en-US" sz="100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wto.org</a:t>
            </a:r>
            <a:endParaRPr lang="en-US" sz="1000" dirty="0"/>
          </a:p>
          <a:p>
            <a:pPr>
              <a:lnSpc>
                <a:spcPct val="108000"/>
              </a:lnSpc>
              <a:spcAft>
                <a:spcPts val="600"/>
              </a:spcAft>
              <a:buSzPct val="100000"/>
            </a:pP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5054</Words>
  <Application>Microsoft Office PowerPoint</Application>
  <PresentationFormat>On-screen Show (16:9)</PresentationFormat>
  <Paragraphs>539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Cambria</vt:lpstr>
      <vt:lpstr>Comic Sans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PptxGenJS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S1. International Logistics and Trade Routes</dc:title>
  <dc:subject>PptxGenJS Presentation</dc:subject>
  <dc:creator>Logistics Institute of Central Asia</dc:creator>
  <cp:keywords/>
  <dc:description/>
  <cp:lastModifiedBy>GTS LICA</cp:lastModifiedBy>
  <cp:revision>56</cp:revision>
  <dcterms:created xsi:type="dcterms:W3CDTF">2026-07-26T17:10:01Z</dcterms:created>
  <dcterms:modified xsi:type="dcterms:W3CDTF">2026-07-27T10:41:47Z</dcterms:modified>
  <cp:category/>
</cp:coreProperties>
</file>